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0"/>
  </p:notesMasterIdLst>
  <p:sldIdLst>
    <p:sldId id="262" r:id="rId2"/>
    <p:sldId id="328" r:id="rId3"/>
    <p:sldId id="263" r:id="rId4"/>
    <p:sldId id="266" r:id="rId5"/>
    <p:sldId id="340" r:id="rId6"/>
    <p:sldId id="346" r:id="rId7"/>
    <p:sldId id="341" r:id="rId8"/>
    <p:sldId id="342" r:id="rId9"/>
    <p:sldId id="343" r:id="rId10"/>
    <p:sldId id="284" r:id="rId11"/>
    <p:sldId id="285" r:id="rId12"/>
    <p:sldId id="267" r:id="rId13"/>
    <p:sldId id="268" r:id="rId14"/>
    <p:sldId id="270" r:id="rId15"/>
    <p:sldId id="269" r:id="rId16"/>
    <p:sldId id="344" r:id="rId17"/>
    <p:sldId id="348" r:id="rId18"/>
    <p:sldId id="272" r:id="rId19"/>
    <p:sldId id="273" r:id="rId20"/>
    <p:sldId id="281" r:id="rId21"/>
    <p:sldId id="274" r:id="rId22"/>
    <p:sldId id="275" r:id="rId23"/>
    <p:sldId id="288" r:id="rId24"/>
    <p:sldId id="332" r:id="rId25"/>
    <p:sldId id="333" r:id="rId26"/>
    <p:sldId id="334" r:id="rId27"/>
    <p:sldId id="335" r:id="rId28"/>
    <p:sldId id="336" r:id="rId29"/>
    <p:sldId id="337" r:id="rId30"/>
    <p:sldId id="277" r:id="rId31"/>
    <p:sldId id="299" r:id="rId32"/>
    <p:sldId id="300" r:id="rId33"/>
    <p:sldId id="296" r:id="rId34"/>
    <p:sldId id="297" r:id="rId35"/>
    <p:sldId id="298" r:id="rId36"/>
    <p:sldId id="301" r:id="rId37"/>
    <p:sldId id="302" r:id="rId38"/>
    <p:sldId id="303" r:id="rId39"/>
    <p:sldId id="304" r:id="rId40"/>
    <p:sldId id="306" r:id="rId41"/>
    <p:sldId id="309" r:id="rId42"/>
    <p:sldId id="315" r:id="rId43"/>
    <p:sldId id="310" r:id="rId44"/>
    <p:sldId id="311" r:id="rId45"/>
    <p:sldId id="318" r:id="rId46"/>
    <p:sldId id="321" r:id="rId47"/>
    <p:sldId id="320" r:id="rId48"/>
    <p:sldId id="319" r:id="rId49"/>
    <p:sldId id="322" r:id="rId50"/>
    <p:sldId id="305" r:id="rId51"/>
    <p:sldId id="312" r:id="rId52"/>
    <p:sldId id="329" r:id="rId53"/>
    <p:sldId id="323" r:id="rId54"/>
    <p:sldId id="338" r:id="rId55"/>
    <p:sldId id="325" r:id="rId56"/>
    <p:sldId id="307" r:id="rId57"/>
    <p:sldId id="326" r:id="rId58"/>
    <p:sldId id="327" r:id="rId5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38BE2A-CE9E-5E46-81A6-8A7D2FC65DBB}" name="川本 芙美" initials="川本" userId="川本 芙美" providerId="None"/>
  <p188:author id="{3F5A1259-D07D-362A-C7E9-9B8C82AADB11}" name="平井 美帆" initials="美平" userId="S::hirai_miho@coreprice.com::91924115-dd3b-45ca-8213-c37ceed2e7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900"/>
    <a:srgbClr val="FF99CC"/>
    <a:srgbClr val="FDFDFD"/>
    <a:srgbClr val="E7E6E6"/>
    <a:srgbClr val="2C67A5"/>
    <a:srgbClr val="FF3300"/>
    <a:srgbClr val="8D9FBF"/>
    <a:srgbClr val="000000"/>
    <a:srgbClr val="1D5B9D"/>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110" d="100"/>
          <a:sy n="110" d="100"/>
        </p:scale>
        <p:origin x="648" y="11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B159B-8981-4D06-BF3B-7887E8B8159A}" type="datetimeFigureOut">
              <a:rPr kumimoji="1" lang="ja-JP" altLang="en-US" smtClean="0"/>
              <a:t>2025/11/17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DCC0E-D956-4FA7-AAA0-85EA931A7C98}" type="slidenum">
              <a:rPr kumimoji="1" lang="ja-JP" altLang="en-US" smtClean="0"/>
              <a:t>‹#›</a:t>
            </a:fld>
            <a:endParaRPr kumimoji="1" lang="ja-JP" altLang="en-US"/>
          </a:p>
        </p:txBody>
      </p:sp>
    </p:spTree>
    <p:extLst>
      <p:ext uri="{BB962C8B-B14F-4D97-AF65-F5344CB8AC3E}">
        <p14:creationId xmlns:p14="http://schemas.microsoft.com/office/powerpoint/2010/main" val="33710323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10" y="-18288"/>
            <a:ext cx="13104498" cy="6879861"/>
          </a:xfrm>
          <a:prstGeom prst="rect">
            <a:avLst/>
          </a:prstGeom>
        </p:spPr>
      </p:pic>
      <p:sp>
        <p:nvSpPr>
          <p:cNvPr id="19" name="正方形/長方形 18"/>
          <p:cNvSpPr/>
          <p:nvPr userDrawn="1"/>
        </p:nvSpPr>
        <p:spPr>
          <a:xfrm>
            <a:off x="685801" y="782950"/>
            <a:ext cx="11059885" cy="5222745"/>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ctrTitle"/>
          </p:nvPr>
        </p:nvSpPr>
        <p:spPr>
          <a:xfrm>
            <a:off x="1524000" y="2866581"/>
            <a:ext cx="9144000" cy="1665660"/>
          </a:xfrm>
          <a:prstGeom prst="rect">
            <a:avLst/>
          </a:prstGeom>
        </p:spPr>
        <p:txBody>
          <a:bodyPr anchor="t"/>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524000" y="4725162"/>
            <a:ext cx="9144000" cy="70408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5" name="Footer Placeholder 4"/>
          <p:cNvSpPr>
            <a:spLocks noGrp="1"/>
          </p:cNvSpPr>
          <p:nvPr>
            <p:ph type="ftr" sz="quarter" idx="11"/>
          </p:nvPr>
        </p:nvSpPr>
        <p:spPr>
          <a:xfrm>
            <a:off x="7623048" y="6356350"/>
            <a:ext cx="4114800" cy="365125"/>
          </a:xfrm>
        </p:spPr>
        <p:txBody>
          <a:bodyPr/>
          <a:lstStyle>
            <a:lvl1pPr algn="r">
              <a:defRPr>
                <a:solidFill>
                  <a:schemeClr val="bg1"/>
                </a:solidFill>
              </a:defRPr>
            </a:lvl1pPr>
          </a:lstStyle>
          <a:p>
            <a:r>
              <a:rPr lang="en-US" altLang="ja-JP"/>
              <a:t>Copyright(c) forTravel, Inc. All rights reserved.</a:t>
            </a:r>
            <a:endParaRPr lang="en-US" altLang="ja-JP" dirty="0"/>
          </a:p>
        </p:txBody>
      </p:sp>
      <p:pic>
        <p:nvPicPr>
          <p:cNvPr id="20" name="図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3515" y="1693630"/>
            <a:ext cx="3033713" cy="788765"/>
          </a:xfrm>
          <a:prstGeom prst="rect">
            <a:avLst/>
          </a:prstGeom>
        </p:spPr>
      </p:pic>
    </p:spTree>
    <p:extLst>
      <p:ext uri="{BB962C8B-B14F-4D97-AF65-F5344CB8AC3E}">
        <p14:creationId xmlns:p14="http://schemas.microsoft.com/office/powerpoint/2010/main" val="17679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96389" y="1448478"/>
            <a:ext cx="11249297" cy="2852737"/>
          </a:xfrm>
          <a:prstGeom prst="rect">
            <a:avLst/>
          </a:prstGeom>
        </p:spPr>
        <p:txBody>
          <a:bodyPr anchor="ctr"/>
          <a:lstStyle>
            <a:lvl1pPr>
              <a:defRPr sz="6000">
                <a:solidFill>
                  <a:srgbClr val="2C67A5"/>
                </a:solidFill>
              </a:defRPr>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96389" y="4589463"/>
            <a:ext cx="1124929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5" name="Footer Placeholder 4"/>
          <p:cNvSpPr>
            <a:spLocks noGrp="1"/>
          </p:cNvSpPr>
          <p:nvPr>
            <p:ph type="ftr" sz="quarter" idx="11"/>
          </p:nvPr>
        </p:nvSpPr>
        <p:spPr>
          <a:xfrm>
            <a:off x="130028" y="6377898"/>
            <a:ext cx="3059487" cy="365125"/>
          </a:xfrm>
        </p:spPr>
        <p:txBody>
          <a:bodyPr/>
          <a:lstStyle>
            <a:lvl1pPr algn="l">
              <a:defRPr sz="900">
                <a:latin typeface="游ゴシック" panose="020B0400000000000000" pitchFamily="50" charset="-128"/>
                <a:ea typeface="游ゴシック" panose="020B0400000000000000" pitchFamily="50" charset="-128"/>
              </a:defRPr>
            </a:lvl1pPr>
          </a:lstStyle>
          <a:p>
            <a:r>
              <a:rPr lang="en-US" altLang="ja-JP" dirty="0"/>
              <a:t>Copyright © Kakaku.com, Inc. All Rights Reserved.</a:t>
            </a:r>
          </a:p>
        </p:txBody>
      </p:sp>
      <p:sp>
        <p:nvSpPr>
          <p:cNvPr id="6" name="Slide Number Placeholder 5"/>
          <p:cNvSpPr>
            <a:spLocks noGrp="1"/>
          </p:cNvSpPr>
          <p:nvPr>
            <p:ph type="sldNum" sz="quarter" idx="12"/>
          </p:nvPr>
        </p:nvSpPr>
        <p:spPr/>
        <p:txBody>
          <a:bodyPr/>
          <a:lstStyle>
            <a:lvl1pPr>
              <a:defRPr sz="1100"/>
            </a:lvl1pPr>
          </a:lstStyle>
          <a:p>
            <a:fld id="{D8B91448-09D1-4BE7-A07D-AABAAA73F2EB}" type="slidenum">
              <a:rPr lang="ja-JP" altLang="en-US" smtClean="0"/>
              <a:pPr/>
              <a:t>‹#›</a:t>
            </a:fld>
            <a:endParaRPr lang="ja-JP" altLang="en-US" dirty="0"/>
          </a:p>
        </p:txBody>
      </p:sp>
      <p:sp>
        <p:nvSpPr>
          <p:cNvPr id="7" name="Title 1"/>
          <p:cNvSpPr txBox="1">
            <a:spLocks/>
          </p:cNvSpPr>
          <p:nvPr userDrawn="1"/>
        </p:nvSpPr>
        <p:spPr>
          <a:xfrm>
            <a:off x="1" y="5892"/>
            <a:ext cx="9400209" cy="868751"/>
          </a:xfrm>
          <a:prstGeom prst="rect">
            <a:avLst/>
          </a:prstGeom>
          <a:noFill/>
        </p:spPr>
        <p:txBody>
          <a:bodyPr vert="horz" lIns="324000" tIns="45720" rIns="91440" bIns="45720" rtlCol="0" anchor="ctr">
            <a:normAutofit/>
          </a:bodyPr>
          <a:lstStyle>
            <a:lvl1pPr algn="l" defTabSz="914400" rtl="0" eaLnBrk="1" latinLnBrk="0" hangingPunct="1">
              <a:lnSpc>
                <a:spcPct val="90000"/>
              </a:lnSpc>
              <a:spcBef>
                <a:spcPct val="0"/>
              </a:spcBef>
              <a:buNone/>
              <a:defRPr kumimoji="1" sz="2400" b="1" kern="1200" spc="300">
                <a:solidFill>
                  <a:schemeClr val="bg1"/>
                </a:solidFill>
                <a:latin typeface="+mj-lt"/>
                <a:ea typeface="+mj-ea"/>
                <a:cs typeface="+mj-cs"/>
              </a:defRPr>
            </a:lvl1pPr>
          </a:lstStyle>
          <a:p>
            <a:endParaRPr lang="en-US" sz="2400" dirty="0"/>
          </a:p>
        </p:txBody>
      </p:sp>
    </p:spTree>
    <p:extLst>
      <p:ext uri="{BB962C8B-B14F-4D97-AF65-F5344CB8AC3E}">
        <p14:creationId xmlns:p14="http://schemas.microsoft.com/office/powerpoint/2010/main" val="175150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8011" y="1982909"/>
            <a:ext cx="5579565" cy="4182760"/>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Content Placeholder 5"/>
          <p:cNvSpPr>
            <a:spLocks noGrp="1"/>
          </p:cNvSpPr>
          <p:nvPr>
            <p:ph sz="quarter" idx="4"/>
          </p:nvPr>
        </p:nvSpPr>
        <p:spPr>
          <a:xfrm>
            <a:off x="6172200" y="1982909"/>
            <a:ext cx="5532119" cy="4182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Footer Placeholder 7"/>
          <p:cNvSpPr>
            <a:spLocks noGrp="1"/>
          </p:cNvSpPr>
          <p:nvPr>
            <p:ph type="ftr" sz="quarter" idx="11"/>
          </p:nvPr>
        </p:nvSpPr>
        <p:spPr/>
        <p:txBody>
          <a:bodyPr/>
          <a:lstStyle/>
          <a:p>
            <a:r>
              <a:rPr lang="en-US" altLang="ja-JP" dirty="0"/>
              <a:t>Copyright © Kakaku.com, Inc. All Rights Reserved.</a:t>
            </a:r>
          </a:p>
        </p:txBody>
      </p:sp>
      <p:sp>
        <p:nvSpPr>
          <p:cNvPr id="9" name="Slide Number Placeholder 8"/>
          <p:cNvSpPr>
            <a:spLocks noGrp="1"/>
          </p:cNvSpPr>
          <p:nvPr>
            <p:ph type="sldNum" sz="quarter" idx="12"/>
          </p:nvPr>
        </p:nvSpPr>
        <p:spPr/>
        <p:txBody>
          <a:bodyPr/>
          <a:lstStyle/>
          <a:p>
            <a:fld id="{D8B91448-09D1-4BE7-A07D-AABAAA73F2EB}" type="slidenum">
              <a:rPr kumimoji="1" lang="ja-JP" altLang="en-US" smtClean="0"/>
              <a:t>‹#›</a:t>
            </a:fld>
            <a:endParaRPr kumimoji="1" lang="ja-JP" altLang="en-US" dirty="0"/>
          </a:p>
        </p:txBody>
      </p:sp>
      <p:sp>
        <p:nvSpPr>
          <p:cNvPr id="2" name="タイトル 1"/>
          <p:cNvSpPr>
            <a:spLocks noGrp="1"/>
          </p:cNvSpPr>
          <p:nvPr>
            <p:ph type="title"/>
          </p:nvPr>
        </p:nvSpPr>
        <p:spPr/>
        <p:txBody>
          <a:bodyPr/>
          <a:lstStyle/>
          <a:p>
            <a:r>
              <a:rPr kumimoji="1" lang="ja-JP" altLang="en-US"/>
              <a:t>マスター タイトルの書式設定</a:t>
            </a:r>
          </a:p>
        </p:txBody>
      </p:sp>
      <p:sp>
        <p:nvSpPr>
          <p:cNvPr id="13" name="テキスト プレースホルダー 10"/>
          <p:cNvSpPr>
            <a:spLocks noGrp="1"/>
          </p:cNvSpPr>
          <p:nvPr>
            <p:ph type="body" sz="quarter" idx="13" hasCustomPrompt="1"/>
          </p:nvPr>
        </p:nvSpPr>
        <p:spPr>
          <a:xfrm>
            <a:off x="418012" y="1242486"/>
            <a:ext cx="5579564" cy="604815"/>
          </a:xfrm>
        </p:spPr>
        <p:txBody>
          <a:bodyPr/>
          <a:lstStyle>
            <a:lvl1pPr marL="0" indent="0">
              <a:buNone/>
              <a:defRPr sz="2800">
                <a:solidFill>
                  <a:srgbClr val="2C67A5"/>
                </a:solidFill>
              </a:defRPr>
            </a:lvl1pPr>
          </a:lstStyle>
          <a:p>
            <a:r>
              <a:rPr kumimoji="1" lang="ja-JP" altLang="en-US" sz="3200" b="1" dirty="0">
                <a:solidFill>
                  <a:srgbClr val="1D5B9D"/>
                </a:solidFill>
              </a:rPr>
              <a:t>タイトル</a:t>
            </a:r>
          </a:p>
        </p:txBody>
      </p:sp>
      <p:sp>
        <p:nvSpPr>
          <p:cNvPr id="14" name="テキスト プレースホルダー 10"/>
          <p:cNvSpPr>
            <a:spLocks noGrp="1"/>
          </p:cNvSpPr>
          <p:nvPr>
            <p:ph type="body" sz="quarter" idx="14" hasCustomPrompt="1"/>
          </p:nvPr>
        </p:nvSpPr>
        <p:spPr>
          <a:xfrm>
            <a:off x="6212704" y="1242485"/>
            <a:ext cx="5579564" cy="604815"/>
          </a:xfrm>
        </p:spPr>
        <p:txBody>
          <a:bodyPr/>
          <a:lstStyle>
            <a:lvl1pPr marL="0" indent="0">
              <a:buNone/>
              <a:defRPr sz="2800">
                <a:solidFill>
                  <a:srgbClr val="2C67A5"/>
                </a:solidFill>
              </a:defRPr>
            </a:lvl1pPr>
          </a:lstStyle>
          <a:p>
            <a:r>
              <a:rPr kumimoji="1" lang="ja-JP" altLang="en-US" sz="3200" b="1" dirty="0">
                <a:solidFill>
                  <a:srgbClr val="1D5B9D"/>
                </a:solidFill>
              </a:rPr>
              <a:t>タイトル</a:t>
            </a:r>
          </a:p>
        </p:txBody>
      </p:sp>
    </p:spTree>
    <p:extLst>
      <p:ext uri="{BB962C8B-B14F-4D97-AF65-F5344CB8AC3E}">
        <p14:creationId xmlns:p14="http://schemas.microsoft.com/office/powerpoint/2010/main" val="958899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タイトル付きの&#10;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7" y="1345721"/>
            <a:ext cx="6729412" cy="442790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228601" y="1345722"/>
            <a:ext cx="4543425" cy="45232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Title 1">
            <a:extLst>
              <a:ext uri="{FF2B5EF4-FFF2-40B4-BE49-F238E27FC236}">
                <a16:creationId xmlns:a16="http://schemas.microsoft.com/office/drawing/2014/main" id="{41F8C5D4-7844-4DD4-9B61-AC6EA7F1B49A}"/>
              </a:ext>
            </a:extLst>
          </p:cNvPr>
          <p:cNvSpPr>
            <a:spLocks noGrp="1"/>
          </p:cNvSpPr>
          <p:nvPr>
            <p:ph type="title"/>
          </p:nvPr>
        </p:nvSpPr>
        <p:spPr>
          <a:xfrm>
            <a:off x="230189" y="436885"/>
            <a:ext cx="11682412" cy="647700"/>
          </a:xfrm>
          <a:prstGeom prst="rect">
            <a:avLst/>
          </a:prstGeom>
        </p:spPr>
        <p:txBody>
          <a:bodyPr>
            <a:noAutofit/>
          </a:bodyPr>
          <a:lstStyle>
            <a:lvl1pPr>
              <a:defRPr sz="2400">
                <a:solidFill>
                  <a:schemeClr val="accent1"/>
                </a:solidFill>
              </a:defRPr>
            </a:lvl1pPr>
          </a:lstStyle>
          <a:p>
            <a:r>
              <a:rPr lang="ja-JP" altLang="en-US"/>
              <a:t>マスター タイトルの書式設定</a:t>
            </a:r>
            <a:endParaRPr lang="en-US"/>
          </a:p>
        </p:txBody>
      </p:sp>
      <p:sp>
        <p:nvSpPr>
          <p:cNvPr id="6" name="日付プレースホルダー 5">
            <a:extLst>
              <a:ext uri="{FF2B5EF4-FFF2-40B4-BE49-F238E27FC236}">
                <a16:creationId xmlns:a16="http://schemas.microsoft.com/office/drawing/2014/main" id="{F8C220B3-77FD-4BBE-8394-0CAA067A7684}"/>
              </a:ext>
            </a:extLst>
          </p:cNvPr>
          <p:cNvSpPr>
            <a:spLocks noGrp="1"/>
          </p:cNvSpPr>
          <p:nvPr>
            <p:ph type="dt" sz="half" idx="10"/>
          </p:nvPr>
        </p:nvSpPr>
        <p:spPr/>
        <p:txBody>
          <a:bodyPr/>
          <a:lstStyle/>
          <a:p>
            <a:fld id="{DA399591-8D22-4563-8963-8EF72978BD6F}" type="datetime1">
              <a:rPr lang="en-US" altLang="ja-JP" smtClean="0"/>
              <a:t>11/17/2025</a:t>
            </a:fld>
            <a:endParaRPr lang="en-US"/>
          </a:p>
        </p:txBody>
      </p:sp>
      <p:sp>
        <p:nvSpPr>
          <p:cNvPr id="10" name="フッター プレースホルダー 9">
            <a:extLst>
              <a:ext uri="{FF2B5EF4-FFF2-40B4-BE49-F238E27FC236}">
                <a16:creationId xmlns:a16="http://schemas.microsoft.com/office/drawing/2014/main" id="{9AA4CC50-99A9-449B-A8DB-1D6C0EB8A48A}"/>
              </a:ext>
            </a:extLst>
          </p:cNvPr>
          <p:cNvSpPr>
            <a:spLocks noGrp="1"/>
          </p:cNvSpPr>
          <p:nvPr>
            <p:ph type="ftr" sz="quarter" idx="11"/>
          </p:nvPr>
        </p:nvSpPr>
        <p:spPr/>
        <p:txBody>
          <a:bodyPr/>
          <a:lstStyle/>
          <a:p>
            <a:r>
              <a:rPr lang="en-US" altLang="ja-JP"/>
              <a:t>Copyright © Kakaku.com, Inc. All Rights Reserved.</a:t>
            </a:r>
          </a:p>
        </p:txBody>
      </p:sp>
      <p:sp>
        <p:nvSpPr>
          <p:cNvPr id="11" name="スライド番号プレースホルダー 10">
            <a:extLst>
              <a:ext uri="{FF2B5EF4-FFF2-40B4-BE49-F238E27FC236}">
                <a16:creationId xmlns:a16="http://schemas.microsoft.com/office/drawing/2014/main" id="{1C602D25-779F-4B70-90D0-0BA4831BF18C}"/>
              </a:ext>
            </a:extLst>
          </p:cNvPr>
          <p:cNvSpPr>
            <a:spLocks noGrp="1"/>
          </p:cNvSpPr>
          <p:nvPr>
            <p:ph type="sldNum" sz="quarter" idx="12"/>
          </p:nvPr>
        </p:nvSpPr>
        <p:spPr/>
        <p:txBody>
          <a:bodyPr/>
          <a:lstStyle/>
          <a:p>
            <a:fld id="{D8B91448-09D1-4BE7-A07D-AABAAA73F2EB}" type="slidenum">
              <a:rPr lang="ja-JP" altLang="en-US" smtClean="0"/>
              <a:pPr/>
              <a:t>‹#›</a:t>
            </a:fld>
            <a:endParaRPr lang="ja-JP" altLang="en-US"/>
          </a:p>
        </p:txBody>
      </p:sp>
    </p:spTree>
    <p:extLst>
      <p:ext uri="{BB962C8B-B14F-4D97-AF65-F5344CB8AC3E}">
        <p14:creationId xmlns:p14="http://schemas.microsoft.com/office/powerpoint/2010/main" val="39670802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4225" y="1332411"/>
            <a:ext cx="11234057" cy="4844552"/>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Footer Placeholder 4"/>
          <p:cNvSpPr>
            <a:spLocks noGrp="1"/>
          </p:cNvSpPr>
          <p:nvPr>
            <p:ph type="ftr" sz="quarter" idx="3"/>
          </p:nvPr>
        </p:nvSpPr>
        <p:spPr>
          <a:xfrm>
            <a:off x="0" y="6452010"/>
            <a:ext cx="4114800" cy="365125"/>
          </a:xfrm>
          <a:prstGeom prst="rect">
            <a:avLst/>
          </a:prstGeom>
        </p:spPr>
        <p:txBody>
          <a:bodyPr vert="horz" lIns="91440" tIns="45720" rIns="91440" bIns="45720" rtlCol="0" anchor="ctr"/>
          <a:lstStyle>
            <a:lvl1pPr algn="l">
              <a:defRPr sz="900">
                <a:solidFill>
                  <a:schemeClr val="tx1">
                    <a:tint val="75000"/>
                  </a:schemeClr>
                </a:solidFill>
                <a:latin typeface="游ゴシック" panose="020B0400000000000000" pitchFamily="50" charset="-128"/>
                <a:ea typeface="游ゴシック" panose="020B0400000000000000" pitchFamily="50" charset="-128"/>
              </a:defRPr>
            </a:lvl1pPr>
          </a:lstStyle>
          <a:p>
            <a:r>
              <a:rPr lang="en-US" altLang="ja-JP" dirty="0"/>
              <a:t>Copyright © Kakaku.com, Inc. All Rights Reserved.</a:t>
            </a:r>
          </a:p>
        </p:txBody>
      </p:sp>
      <p:sp>
        <p:nvSpPr>
          <p:cNvPr id="6" name="Slide Number Placeholder 5"/>
          <p:cNvSpPr>
            <a:spLocks noGrp="1"/>
          </p:cNvSpPr>
          <p:nvPr>
            <p:ph type="sldNum" sz="quarter" idx="4"/>
          </p:nvPr>
        </p:nvSpPr>
        <p:spPr>
          <a:xfrm>
            <a:off x="9002486"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游ゴシック" panose="020B0400000000000000" pitchFamily="50" charset="-128"/>
                <a:ea typeface="游ゴシック" panose="020B0400000000000000" pitchFamily="50" charset="-128"/>
              </a:defRPr>
            </a:lvl1pPr>
          </a:lstStyle>
          <a:p>
            <a:fld id="{D8B91448-09D1-4BE7-A07D-AABAAA73F2EB}" type="slidenum">
              <a:rPr lang="ja-JP" altLang="en-US" smtClean="0"/>
              <a:pPr/>
              <a:t>‹#›</a:t>
            </a:fld>
            <a:endParaRPr lang="ja-JP" altLang="en-US" dirty="0"/>
          </a:p>
        </p:txBody>
      </p:sp>
      <p:sp>
        <p:nvSpPr>
          <p:cNvPr id="7" name="正方形/長方形 6"/>
          <p:cNvSpPr/>
          <p:nvPr userDrawn="1"/>
        </p:nvSpPr>
        <p:spPr>
          <a:xfrm>
            <a:off x="0" y="1"/>
            <a:ext cx="12192000" cy="609600"/>
          </a:xfrm>
          <a:prstGeom prst="rect">
            <a:avLst/>
          </a:prstGeom>
          <a:solidFill>
            <a:srgbClr val="2C6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08822" y="136525"/>
            <a:ext cx="1352548" cy="351662"/>
          </a:xfrm>
          <a:prstGeom prst="rect">
            <a:avLst/>
          </a:prstGeom>
        </p:spPr>
      </p:pic>
      <p:sp>
        <p:nvSpPr>
          <p:cNvPr id="10" name="タイトル プレースホルダー 9"/>
          <p:cNvSpPr>
            <a:spLocks noGrp="1"/>
          </p:cNvSpPr>
          <p:nvPr>
            <p:ph type="title"/>
          </p:nvPr>
        </p:nvSpPr>
        <p:spPr>
          <a:xfrm>
            <a:off x="130630" y="147113"/>
            <a:ext cx="9608687" cy="727688"/>
          </a:xfrm>
          <a:prstGeom prst="rect">
            <a:avLst/>
          </a:prstGeom>
        </p:spPr>
        <p:txBody>
          <a:bodyPr vert="horz" lIns="91440" tIns="45720" rIns="91440" bIns="45720" rtlCol="0" anchor="ctr">
            <a:normAutofit/>
          </a:bodyPr>
          <a:lstStyle/>
          <a:p>
            <a:r>
              <a:rPr kumimoji="1" lang="ja-JP" altLang="en-US" dirty="0"/>
              <a:t>マスター タイトルの書式設定</a:t>
            </a:r>
          </a:p>
        </p:txBody>
      </p:sp>
    </p:spTree>
    <p:extLst>
      <p:ext uri="{BB962C8B-B14F-4D97-AF65-F5344CB8AC3E}">
        <p14:creationId xmlns:p14="http://schemas.microsoft.com/office/powerpoint/2010/main" val="2565169011"/>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65" r:id="rId3"/>
    <p:sldLayoutId id="2147483676" r:id="rId4"/>
  </p:sldLayoutIdLst>
  <p:hf hdr="0" dt="0"/>
  <p:txStyles>
    <p:titleStyle>
      <a:lvl1pPr algn="l" defTabSz="914400" rtl="0" eaLnBrk="1" latinLnBrk="0" hangingPunct="1">
        <a:lnSpc>
          <a:spcPct val="90000"/>
        </a:lnSpc>
        <a:spcBef>
          <a:spcPct val="0"/>
        </a:spcBef>
        <a:buNone/>
        <a:defRPr kumimoji="1" sz="3600" b="1" kern="1200">
          <a:solidFill>
            <a:schemeClr val="bg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sv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hyperlink" Target="https://4travel.jp/pointclub/" TargetMode="Externa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18" Type="http://schemas.openxmlformats.org/officeDocument/2006/relationships/image" Target="../media/image90.jpeg"/><Relationship Id="rId26" Type="http://schemas.openxmlformats.org/officeDocument/2006/relationships/image" Target="../media/image98.png"/><Relationship Id="rId3" Type="http://schemas.openxmlformats.org/officeDocument/2006/relationships/image" Target="../media/image75.png"/><Relationship Id="rId21" Type="http://schemas.openxmlformats.org/officeDocument/2006/relationships/image" Target="../media/image93.jpeg"/><Relationship Id="rId7" Type="http://schemas.openxmlformats.org/officeDocument/2006/relationships/image" Target="../media/image79.png"/><Relationship Id="rId12" Type="http://schemas.openxmlformats.org/officeDocument/2006/relationships/image" Target="../media/image84.gif"/><Relationship Id="rId17" Type="http://schemas.openxmlformats.org/officeDocument/2006/relationships/image" Target="../media/image89.png"/><Relationship Id="rId25" Type="http://schemas.openxmlformats.org/officeDocument/2006/relationships/image" Target="../media/image97.png"/><Relationship Id="rId2" Type="http://schemas.openxmlformats.org/officeDocument/2006/relationships/image" Target="../media/image74.png"/><Relationship Id="rId16" Type="http://schemas.openxmlformats.org/officeDocument/2006/relationships/image" Target="../media/image88.jpeg"/><Relationship Id="rId20"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jpeg"/><Relationship Id="rId24" Type="http://schemas.openxmlformats.org/officeDocument/2006/relationships/image" Target="../media/image96.png"/><Relationship Id="rId5" Type="http://schemas.openxmlformats.org/officeDocument/2006/relationships/image" Target="../media/image77.jpeg"/><Relationship Id="rId15" Type="http://schemas.openxmlformats.org/officeDocument/2006/relationships/image" Target="../media/image87.png"/><Relationship Id="rId23" Type="http://schemas.openxmlformats.org/officeDocument/2006/relationships/image" Target="../media/image95.png"/><Relationship Id="rId10" Type="http://schemas.openxmlformats.org/officeDocument/2006/relationships/image" Target="../media/image82.png"/><Relationship Id="rId19" Type="http://schemas.openxmlformats.org/officeDocument/2006/relationships/image" Target="../media/image91.jpeg"/><Relationship Id="rId4" Type="http://schemas.openxmlformats.org/officeDocument/2006/relationships/image" Target="../media/image76.jpe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 Id="rId27" Type="http://schemas.openxmlformats.org/officeDocument/2006/relationships/image" Target="../media/image9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1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png"/><Relationship Id="rId3" Type="http://schemas.openxmlformats.org/officeDocument/2006/relationships/image" Target="../media/image111.jpe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12.png"/><Relationship Id="rId9" Type="http://schemas.openxmlformats.org/officeDocument/2006/relationships/image" Target="../media/image1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2.xml"/><Relationship Id="rId4" Type="http://schemas.openxmlformats.org/officeDocument/2006/relationships/image" Target="../media/image1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18" Type="http://schemas.openxmlformats.org/officeDocument/2006/relationships/image" Target="../media/image145.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image" Target="../media/image129.png"/><Relationship Id="rId16"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jpeg"/><Relationship Id="rId10" Type="http://schemas.openxmlformats.org/officeDocument/2006/relationships/image" Target="../media/image137.png"/><Relationship Id="rId19" Type="http://schemas.openxmlformats.org/officeDocument/2006/relationships/image" Target="../media/image146.png"/><Relationship Id="rId4" Type="http://schemas.openxmlformats.org/officeDocument/2006/relationships/image" Target="../media/image131.png"/><Relationship Id="rId9" Type="http://schemas.openxmlformats.org/officeDocument/2006/relationships/image" Target="../media/image136.jpeg"/><Relationship Id="rId14" Type="http://schemas.openxmlformats.org/officeDocument/2006/relationships/image" Target="../media/image141.png"/></Relationships>
</file>

<file path=ppt/slides/_rels/slide2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1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2.png"/><Relationship Id="rId3" Type="http://schemas.openxmlformats.org/officeDocument/2006/relationships/image" Target="../media/image153.png"/><Relationship Id="rId7" Type="http://schemas.openxmlformats.org/officeDocument/2006/relationships/image" Target="../media/image157.svg"/><Relationship Id="rId12" Type="http://schemas.openxmlformats.org/officeDocument/2006/relationships/image" Target="../media/image161.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png"/><Relationship Id="rId11" Type="http://schemas.openxmlformats.org/officeDocument/2006/relationships/image" Target="../media/image160.png"/><Relationship Id="rId5" Type="http://schemas.openxmlformats.org/officeDocument/2006/relationships/image" Target="../media/image155.png"/><Relationship Id="rId10" Type="http://schemas.openxmlformats.org/officeDocument/2006/relationships/image" Target="../media/image4.jpeg"/><Relationship Id="rId4" Type="http://schemas.openxmlformats.org/officeDocument/2006/relationships/image" Target="../media/image154.svg"/><Relationship Id="rId9" Type="http://schemas.openxmlformats.org/officeDocument/2006/relationships/image" Target="../media/image159.svg"/></Relationships>
</file>

<file path=ppt/slides/_rels/slide29.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32.png"/><Relationship Id="rId7" Type="http://schemas.openxmlformats.org/officeDocument/2006/relationships/image" Target="../media/image167.pn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jpeg"/><Relationship Id="rId9" Type="http://schemas.openxmlformats.org/officeDocument/2006/relationships/image" Target="../media/image1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1.sv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32.xml.rels><?xml version="1.0" encoding="UTF-8" standalone="yes"?>
<Relationships xmlns="http://schemas.openxmlformats.org/package/2006/relationships"><Relationship Id="rId3" Type="http://schemas.openxmlformats.org/officeDocument/2006/relationships/image" Target="../media/image171.sv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3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1.svg"/></Relationships>
</file>

<file path=ppt/slides/_rels/slide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1.svg"/></Relationships>
</file>

<file path=ppt/slides/_rels/slide3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5" Type="http://schemas.openxmlformats.org/officeDocument/2006/relationships/image" Target="../media/image171.svg"/><Relationship Id="rId4" Type="http://schemas.openxmlformats.org/officeDocument/2006/relationships/image" Target="../media/image1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image" Target="../media/image180.png"/></Relationships>
</file>

<file path=ppt/slides/_rels/slide38.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86.png"/><Relationship Id="rId7" Type="http://schemas.openxmlformats.org/officeDocument/2006/relationships/image" Target="../media/image178.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image" Target="../media/image180.png"/><Relationship Id="rId9" Type="http://schemas.openxmlformats.org/officeDocument/2006/relationships/image" Target="../media/image184.svg"/></Relationships>
</file>

<file path=ppt/slides/_rels/slide3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84.svg"/><Relationship Id="rId5" Type="http://schemas.openxmlformats.org/officeDocument/2006/relationships/image" Target="../media/image183.png"/><Relationship Id="rId4" Type="http://schemas.openxmlformats.org/officeDocument/2006/relationships/image" Target="../media/image189.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84.svg"/><Relationship Id="rId5" Type="http://schemas.openxmlformats.org/officeDocument/2006/relationships/image" Target="../media/image183.png"/><Relationship Id="rId4" Type="http://schemas.openxmlformats.org/officeDocument/2006/relationships/image" Target="../media/image192.png"/></Relationships>
</file>

<file path=ppt/slides/_rels/slide4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 Id="rId5" Type="http://schemas.openxmlformats.org/officeDocument/2006/relationships/image" Target="../media/image184.svg"/><Relationship Id="rId4" Type="http://schemas.openxmlformats.org/officeDocument/2006/relationships/image" Target="../media/image1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image" Target="../media/image180.png"/></Relationships>
</file>

<file path=ppt/slides/_rels/slide44.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86.png"/><Relationship Id="rId7" Type="http://schemas.openxmlformats.org/officeDocument/2006/relationships/image" Target="../media/image178.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image" Target="../media/image180.png"/><Relationship Id="rId9" Type="http://schemas.openxmlformats.org/officeDocument/2006/relationships/image" Target="../media/image184.svg"/></Relationships>
</file>

<file path=ppt/slides/_rels/slide45.xml.rels><?xml version="1.0" encoding="UTF-8" standalone="yes"?>
<Relationships xmlns="http://schemas.openxmlformats.org/package/2006/relationships"><Relationship Id="rId3" Type="http://schemas.openxmlformats.org/officeDocument/2006/relationships/image" Target="../media/image196.jpeg"/><Relationship Id="rId7" Type="http://schemas.openxmlformats.org/officeDocument/2006/relationships/image" Target="../media/image184.svg"/><Relationship Id="rId2" Type="http://schemas.openxmlformats.org/officeDocument/2006/relationships/image" Target="../media/image195.jpeg"/><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98.jpeg"/><Relationship Id="rId4" Type="http://schemas.openxmlformats.org/officeDocument/2006/relationships/image" Target="../media/image19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1.tiff"/><Relationship Id="rId2" Type="http://schemas.openxmlformats.org/officeDocument/2006/relationships/image" Target="../media/image20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5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corporate.kakaku.com/adpolicy#adpolicy01" TargetMode="External"/><Relationship Id="rId2" Type="http://schemas.openxmlformats.org/officeDocument/2006/relationships/hyperlink" Target="https://corporate.kakaku.com/adpolicy#adpolicy03" TargetMode="External"/><Relationship Id="rId1" Type="http://schemas.openxmlformats.org/officeDocument/2006/relationships/slideLayout" Target="../slideLayouts/slideLayout2.xml"/><Relationship Id="rId4" Type="http://schemas.openxmlformats.org/officeDocument/2006/relationships/hyperlink" Target="https://corporate.kakaku.com/adpolicy#adpolicy02"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6.png"/><Relationship Id="rId7" Type="http://schemas.openxmlformats.org/officeDocument/2006/relationships/image" Target="../media/image133.pn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10" Type="http://schemas.openxmlformats.org/officeDocument/2006/relationships/hyperlink" Target="https://corporate.kakaku.com/company/service" TargetMode="External"/><Relationship Id="rId4" Type="http://schemas.openxmlformats.org/officeDocument/2006/relationships/image" Target="../media/image207.png"/><Relationship Id="rId9" Type="http://schemas.openxmlformats.org/officeDocument/2006/relationships/image" Target="../media/image211.png"/></Relationships>
</file>

<file path=ppt/slides/_rels/slide58.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hyperlink" Target="https://kinarino.jp/cat6/46124" TargetMode="External"/><Relationship Id="rId18" Type="http://schemas.openxmlformats.org/officeDocument/2006/relationships/image" Target="../media/image224.png"/><Relationship Id="rId3" Type="http://schemas.openxmlformats.org/officeDocument/2006/relationships/image" Target="../media/image213.png"/><Relationship Id="rId21" Type="http://schemas.openxmlformats.org/officeDocument/2006/relationships/image" Target="../media/image227.png"/><Relationship Id="rId7" Type="http://schemas.openxmlformats.org/officeDocument/2006/relationships/image" Target="../media/image216.jpeg"/><Relationship Id="rId12" Type="http://schemas.openxmlformats.org/officeDocument/2006/relationships/image" Target="../media/image220.svg"/><Relationship Id="rId17" Type="http://schemas.openxmlformats.org/officeDocument/2006/relationships/image" Target="../media/image223.png"/><Relationship Id="rId2" Type="http://schemas.openxmlformats.org/officeDocument/2006/relationships/image" Target="../media/image212.png"/><Relationship Id="rId16" Type="http://schemas.openxmlformats.org/officeDocument/2006/relationships/hyperlink" Target="https://kakaku.com/article/tieup/22/08_jackery/" TargetMode="External"/><Relationship Id="rId20"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219.png"/><Relationship Id="rId5" Type="http://schemas.openxmlformats.org/officeDocument/2006/relationships/image" Target="../media/image215.jpeg"/><Relationship Id="rId15" Type="http://schemas.openxmlformats.org/officeDocument/2006/relationships/image" Target="../media/image222.png"/><Relationship Id="rId10" Type="http://schemas.openxmlformats.org/officeDocument/2006/relationships/image" Target="../media/image218.jpeg"/><Relationship Id="rId19" Type="http://schemas.openxmlformats.org/officeDocument/2006/relationships/image" Target="../media/image225.png"/><Relationship Id="rId4" Type="http://schemas.openxmlformats.org/officeDocument/2006/relationships/image" Target="../media/image214.jpg"/><Relationship Id="rId9" Type="http://schemas.openxmlformats.org/officeDocument/2006/relationships/hyperlink" Target="https://kinarino.jp/cat4/46053" TargetMode="External"/><Relationship Id="rId14" Type="http://schemas.openxmlformats.org/officeDocument/2006/relationships/image" Target="../media/image221.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18" Type="http://schemas.openxmlformats.org/officeDocument/2006/relationships/image" Target="../media/image46.png"/><Relationship Id="rId3" Type="http://schemas.openxmlformats.org/officeDocument/2006/relationships/image" Target="../media/image31.png"/><Relationship Id="rId21" Type="http://schemas.openxmlformats.org/officeDocument/2006/relationships/image" Target="../media/image49.sv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png"/><Relationship Id="rId15" Type="http://schemas.openxmlformats.org/officeDocument/2006/relationships/image" Target="../media/image43.svg"/><Relationship Id="rId10" Type="http://schemas.openxmlformats.org/officeDocument/2006/relationships/image" Target="../media/image38.png"/><Relationship Id="rId19" Type="http://schemas.openxmlformats.org/officeDocument/2006/relationships/image" Target="../media/image47.sv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hidden="1"/>
          <p:cNvSpPr>
            <a:spLocks noGrp="1"/>
          </p:cNvSpPr>
          <p:nvPr>
            <p:ph type="sldNum" sz="quarter" idx="12"/>
          </p:nvPr>
        </p:nvSpPr>
        <p:spPr/>
        <p:txBody>
          <a:bodyPr/>
          <a:lstStyle/>
          <a:p>
            <a:pPr>
              <a:spcAft>
                <a:spcPts val="600"/>
              </a:spcAft>
            </a:pPr>
            <a:fld id="{D8B91448-09D1-4BE7-A07D-AABAAA73F2EB}" type="slidenum">
              <a:rPr kumimoji="1" lang="ja-JP" altLang="en-US" sz="1050" smtClean="0"/>
              <a:pPr>
                <a:spcAft>
                  <a:spcPts val="600"/>
                </a:spcAft>
              </a:pPr>
              <a:t>1</a:t>
            </a:fld>
            <a:endParaRPr kumimoji="1" lang="ja-JP" altLang="en-US" sz="1050"/>
          </a:p>
        </p:txBody>
      </p:sp>
      <p:pic>
        <p:nvPicPr>
          <p:cNvPr id="3" name="図 2">
            <a:extLst>
              <a:ext uri="{FF2B5EF4-FFF2-40B4-BE49-F238E27FC236}">
                <a16:creationId xmlns:a16="http://schemas.microsoft.com/office/drawing/2014/main" id="{D92E9B9F-EE3E-3262-FBFF-306F8A139C47}"/>
              </a:ext>
            </a:extLst>
          </p:cNvPr>
          <p:cNvPicPr>
            <a:picLocks noChangeAspect="1"/>
          </p:cNvPicPr>
          <p:nvPr/>
        </p:nvPicPr>
        <p:blipFill>
          <a:blip r:embed="rId2">
            <a:extLst>
              <a:ext uri="{28A0092B-C50C-407E-A947-70E740481C1C}">
                <a14:useLocalDpi xmlns:a14="http://schemas.microsoft.com/office/drawing/2010/main" val="0"/>
              </a:ext>
            </a:extLst>
          </a:blip>
          <a:srcRect t="13118" b="13118"/>
          <a:stretch/>
        </p:blipFill>
        <p:spPr>
          <a:xfrm>
            <a:off x="0" y="0"/>
            <a:ext cx="12190432" cy="6879036"/>
          </a:xfrm>
          <a:prstGeom prst="rect">
            <a:avLst/>
          </a:prstGeom>
        </p:spPr>
      </p:pic>
      <p:pic>
        <p:nvPicPr>
          <p:cNvPr id="7" name="図 6">
            <a:extLst>
              <a:ext uri="{FF2B5EF4-FFF2-40B4-BE49-F238E27FC236}">
                <a16:creationId xmlns:a16="http://schemas.microsoft.com/office/drawing/2014/main" id="{3E42A9D7-1916-4AFF-6EFB-0006224966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292" y="5322307"/>
            <a:ext cx="3240959" cy="842649"/>
          </a:xfrm>
          <a:prstGeom prst="rect">
            <a:avLst/>
          </a:prstGeom>
        </p:spPr>
      </p:pic>
      <p:sp>
        <p:nvSpPr>
          <p:cNvPr id="8" name="タイトル 1">
            <a:extLst>
              <a:ext uri="{FF2B5EF4-FFF2-40B4-BE49-F238E27FC236}">
                <a16:creationId xmlns:a16="http://schemas.microsoft.com/office/drawing/2014/main" id="{8E2DF804-586B-B945-682B-FD47EBA4AFB1}"/>
              </a:ext>
            </a:extLst>
          </p:cNvPr>
          <p:cNvSpPr txBox="1">
            <a:spLocks/>
          </p:cNvSpPr>
          <p:nvPr/>
        </p:nvSpPr>
        <p:spPr>
          <a:xfrm>
            <a:off x="3787150" y="5322307"/>
            <a:ext cx="3776609" cy="937908"/>
          </a:xfrm>
          <a:prstGeom prst="rect">
            <a:avLst/>
          </a:prstGeom>
        </p:spPr>
        <p:txBody>
          <a:bodyPr vert="horz" lIns="91440" tIns="45720" rIns="91440" bIns="45720" rtlCol="0" anchor="t" anchorCtr="0">
            <a:normAutofit fontScale="75000" lnSpcReduction="20000"/>
          </a:bodyPr>
          <a:lstStyle>
            <a:lvl1pPr algn="l" defTabSz="914400" rtl="0" eaLnBrk="1" latinLnBrk="0" hangingPunct="1">
              <a:lnSpc>
                <a:spcPct val="90000"/>
              </a:lnSpc>
              <a:spcBef>
                <a:spcPct val="0"/>
              </a:spcBef>
              <a:buNone/>
              <a:defRPr kumimoji="1" sz="3600" b="1" kern="1200">
                <a:solidFill>
                  <a:schemeClr val="bg1"/>
                </a:solidFill>
                <a:latin typeface="メイリオ" panose="020B0604030504040204" pitchFamily="50" charset="-128"/>
                <a:ea typeface="メイリオ" panose="020B0604030504040204" pitchFamily="50" charset="-128"/>
                <a:cs typeface="+mj-cs"/>
              </a:defRPr>
            </a:lvl1pPr>
          </a:lstStyle>
          <a:p>
            <a:pPr>
              <a:lnSpc>
                <a:spcPct val="120000"/>
              </a:lnSpc>
            </a:pPr>
            <a:r>
              <a:rPr lang="ja-JP" altLang="en-US" sz="2400" dirty="0">
                <a:latin typeface="游ゴシック" panose="020B0400000000000000" pitchFamily="50" charset="-128"/>
                <a:ea typeface="游ゴシック" panose="020B0400000000000000" pitchFamily="50" charset="-128"/>
              </a:rPr>
              <a:t>旅行のクチコミと比較サイト </a:t>
            </a:r>
            <a:br>
              <a:rPr lang="ja-JP" altLang="en-US" sz="4400" dirty="0">
                <a:latin typeface="游ゴシック" panose="020B0400000000000000" pitchFamily="50" charset="-128"/>
                <a:ea typeface="游ゴシック" panose="020B0400000000000000" pitchFamily="50" charset="-128"/>
              </a:rPr>
            </a:br>
            <a:r>
              <a:rPr lang="ja-JP" altLang="en-US" sz="4400" dirty="0">
                <a:latin typeface="游ゴシック" panose="020B0400000000000000" pitchFamily="50" charset="-128"/>
                <a:ea typeface="游ゴシック" panose="020B0400000000000000" pitchFamily="50" charset="-128"/>
              </a:rPr>
              <a:t>フォートラベル</a:t>
            </a:r>
          </a:p>
        </p:txBody>
      </p:sp>
      <p:sp>
        <p:nvSpPr>
          <p:cNvPr id="9" name="サブタイトル 2">
            <a:extLst>
              <a:ext uri="{FF2B5EF4-FFF2-40B4-BE49-F238E27FC236}">
                <a16:creationId xmlns:a16="http://schemas.microsoft.com/office/drawing/2014/main" id="{81380A24-ACF3-48AD-E23B-D0F24D17720E}"/>
              </a:ext>
            </a:extLst>
          </p:cNvPr>
          <p:cNvSpPr txBox="1">
            <a:spLocks/>
          </p:cNvSpPr>
          <p:nvPr/>
        </p:nvSpPr>
        <p:spPr>
          <a:xfrm>
            <a:off x="358293" y="6294667"/>
            <a:ext cx="6499707" cy="382727"/>
          </a:xfrm>
          <a:prstGeom prst="rect">
            <a:avLst/>
          </a:prstGeom>
          <a:solidFill>
            <a:srgbClr val="2C67A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1600" dirty="0">
                <a:solidFill>
                  <a:schemeClr val="bg1"/>
                </a:solidFill>
                <a:latin typeface="游ゴシック" panose="020B0400000000000000" pitchFamily="50" charset="-128"/>
                <a:ea typeface="游ゴシック" panose="020B0400000000000000" pitchFamily="50" charset="-128"/>
              </a:rPr>
              <a:t>2026</a:t>
            </a:r>
            <a:r>
              <a:rPr lang="ja-JP" altLang="en-US" sz="1600" dirty="0">
                <a:solidFill>
                  <a:schemeClr val="bg1"/>
                </a:solidFill>
                <a:latin typeface="游ゴシック" panose="020B0400000000000000" pitchFamily="50" charset="-128"/>
                <a:ea typeface="游ゴシック" panose="020B0400000000000000" pitchFamily="50" charset="-128"/>
              </a:rPr>
              <a:t>年 </a:t>
            </a:r>
            <a:r>
              <a:rPr lang="en-US" altLang="ja-JP" sz="1600" dirty="0">
                <a:solidFill>
                  <a:schemeClr val="bg1"/>
                </a:solidFill>
                <a:latin typeface="游ゴシック" panose="020B0400000000000000" pitchFamily="50" charset="-128"/>
                <a:ea typeface="游ゴシック" panose="020B0400000000000000" pitchFamily="50" charset="-128"/>
              </a:rPr>
              <a:t>1-3</a:t>
            </a:r>
            <a:r>
              <a:rPr lang="ja-JP" altLang="en-US" sz="1600" dirty="0">
                <a:solidFill>
                  <a:schemeClr val="bg1"/>
                </a:solidFill>
                <a:latin typeface="游ゴシック" panose="020B0400000000000000" pitchFamily="50" charset="-128"/>
                <a:ea typeface="游ゴシック" panose="020B0400000000000000" pitchFamily="50" charset="-128"/>
              </a:rPr>
              <a:t>月　媒体資料</a:t>
            </a:r>
          </a:p>
        </p:txBody>
      </p:sp>
      <p:sp>
        <p:nvSpPr>
          <p:cNvPr id="10" name="テキスト ボックス 9">
            <a:extLst>
              <a:ext uri="{FF2B5EF4-FFF2-40B4-BE49-F238E27FC236}">
                <a16:creationId xmlns:a16="http://schemas.microsoft.com/office/drawing/2014/main" id="{7AD0AEF2-E8C7-508B-16A3-A22D50C94488}"/>
              </a:ext>
            </a:extLst>
          </p:cNvPr>
          <p:cNvSpPr txBox="1"/>
          <p:nvPr/>
        </p:nvSpPr>
        <p:spPr>
          <a:xfrm>
            <a:off x="8349522" y="6369617"/>
            <a:ext cx="3717258" cy="307777"/>
          </a:xfrm>
          <a:prstGeom prst="rect">
            <a:avLst/>
          </a:prstGeom>
          <a:noFill/>
          <a:ln>
            <a:noFill/>
          </a:ln>
        </p:spPr>
        <p:txBody>
          <a:bodyPr wrap="square" rtlCol="0">
            <a:spAutoFit/>
          </a:bodyPr>
          <a:lstStyle/>
          <a:p>
            <a:pPr algn="r"/>
            <a:r>
              <a:rPr kumimoji="1" lang="ja-JP" altLang="en-US" sz="1400" dirty="0">
                <a:solidFill>
                  <a:schemeClr val="bg1"/>
                </a:solidFill>
                <a:effectLst>
                  <a:glow rad="241300">
                    <a:schemeClr val="tx1">
                      <a:alpha val="32000"/>
                    </a:schemeClr>
                  </a:glow>
                </a:effectLst>
                <a:latin typeface="游ゴシック" panose="020B0400000000000000" pitchFamily="50" charset="-128"/>
                <a:ea typeface="游ゴシック" panose="020B0400000000000000" pitchFamily="50" charset="-128"/>
              </a:rPr>
              <a:t>お問い合わせ：</a:t>
            </a:r>
            <a:r>
              <a:rPr kumimoji="1" lang="en-US" altLang="ja-JP" sz="1400" dirty="0">
                <a:solidFill>
                  <a:schemeClr val="bg1"/>
                </a:solidFill>
                <a:effectLst>
                  <a:glow rad="241300">
                    <a:schemeClr val="tx1">
                      <a:alpha val="32000"/>
                    </a:schemeClr>
                  </a:glow>
                </a:effectLst>
                <a:latin typeface="游ゴシック" panose="020B0400000000000000" pitchFamily="50" charset="-128"/>
                <a:ea typeface="游ゴシック" panose="020B0400000000000000" pitchFamily="50" charset="-128"/>
              </a:rPr>
              <a:t>4t_ad@kakaku.com</a:t>
            </a:r>
            <a:endParaRPr kumimoji="1" lang="ja-JP" altLang="en-US" sz="1400" dirty="0">
              <a:solidFill>
                <a:schemeClr val="bg1"/>
              </a:solidFill>
              <a:effectLst>
                <a:glow rad="241300">
                  <a:schemeClr val="tx1">
                    <a:alpha val="32000"/>
                  </a:schemeClr>
                </a:glow>
              </a:effectLst>
              <a:latin typeface="游ゴシック" panose="020B0400000000000000" pitchFamily="50" charset="-128"/>
              <a:ea typeface="游ゴシック" panose="020B0400000000000000" pitchFamily="50" charset="-128"/>
            </a:endParaRPr>
          </a:p>
        </p:txBody>
      </p:sp>
      <p:sp>
        <p:nvSpPr>
          <p:cNvPr id="12" name="フッター プレースホルダー 5">
            <a:extLst>
              <a:ext uri="{FF2B5EF4-FFF2-40B4-BE49-F238E27FC236}">
                <a16:creationId xmlns:a16="http://schemas.microsoft.com/office/drawing/2014/main" id="{830A8091-8D70-9716-3B88-99E3C9115F8E}"/>
              </a:ext>
            </a:extLst>
          </p:cNvPr>
          <p:cNvSpPr txBox="1">
            <a:spLocks/>
          </p:cNvSpPr>
          <p:nvPr/>
        </p:nvSpPr>
        <p:spPr>
          <a:xfrm>
            <a:off x="8960484" y="0"/>
            <a:ext cx="3231516" cy="365125"/>
          </a:xfrm>
          <a:prstGeom prst="rect">
            <a:avLst/>
          </a:prstGeom>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000" dirty="0">
                <a:solidFill>
                  <a:schemeClr val="bg1"/>
                </a:solidFill>
                <a:effectLst>
                  <a:glow rad="177800">
                    <a:schemeClr val="tx1">
                      <a:alpha val="14000"/>
                    </a:schemeClr>
                  </a:glow>
                </a:effectLst>
                <a:latin typeface="游ゴシック" panose="020B0400000000000000" pitchFamily="50" charset="-128"/>
                <a:ea typeface="游ゴシック" panose="020B0400000000000000" pitchFamily="50" charset="-128"/>
              </a:rPr>
              <a:t>Copyright © Kakaku.com, Inc. All Rights Reserved.</a:t>
            </a:r>
          </a:p>
        </p:txBody>
      </p:sp>
    </p:spTree>
    <p:extLst>
      <p:ext uri="{BB962C8B-B14F-4D97-AF65-F5344CB8AC3E}">
        <p14:creationId xmlns:p14="http://schemas.microsoft.com/office/powerpoint/2010/main" val="916709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10</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会員サービス</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7" name="コンテンツ プレースホルダー 2">
            <a:extLst>
              <a:ext uri="{FF2B5EF4-FFF2-40B4-BE49-F238E27FC236}">
                <a16:creationId xmlns:a16="http://schemas.microsoft.com/office/drawing/2014/main" id="{0E6CE7E9-A8BE-A9D2-253D-5C6E81E58D27}"/>
              </a:ext>
            </a:extLst>
          </p:cNvPr>
          <p:cNvSpPr txBox="1">
            <a:spLocks/>
          </p:cNvSpPr>
          <p:nvPr/>
        </p:nvSpPr>
        <p:spPr>
          <a:xfrm>
            <a:off x="206796" y="715904"/>
            <a:ext cx="11689929" cy="799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latin typeface="游ゴシック" panose="020B0400000000000000" pitchFamily="50" charset="-128"/>
                <a:ea typeface="游ゴシック" panose="020B0400000000000000" pitchFamily="50" charset="-128"/>
              </a:rPr>
              <a:t>トラベラー会員</a:t>
            </a:r>
            <a:r>
              <a:rPr lang="ja-JP" altLang="en-US" sz="1800" dirty="0">
                <a:latin typeface="游ゴシック" panose="020B0400000000000000" pitchFamily="50" charset="-128"/>
                <a:ea typeface="游ゴシック" panose="020B0400000000000000" pitchFamily="50" charset="-128"/>
              </a:rPr>
              <a:t>には様々なタイプの旅行者が。相互に</a:t>
            </a:r>
            <a:r>
              <a:rPr lang="ja-JP" altLang="en-US" sz="1800" b="1" dirty="0">
                <a:solidFill>
                  <a:schemeClr val="accent1"/>
                </a:solidFill>
                <a:latin typeface="游ゴシック" panose="020B0400000000000000" pitchFamily="50" charset="-128"/>
                <a:ea typeface="游ゴシック" panose="020B0400000000000000" pitchFamily="50" charset="-128"/>
              </a:rPr>
              <a:t>フォロー</a:t>
            </a:r>
            <a:r>
              <a:rPr lang="ja-JP" altLang="en-US" sz="1800" b="1" dirty="0">
                <a:latin typeface="游ゴシック" panose="020B0400000000000000" pitchFamily="50" charset="-128"/>
                <a:ea typeface="游ゴシック" panose="020B0400000000000000" pitchFamily="50" charset="-128"/>
              </a:rPr>
              <a:t>、</a:t>
            </a:r>
            <a:r>
              <a:rPr lang="ja-JP" altLang="en-US" sz="1800" b="1" dirty="0">
                <a:solidFill>
                  <a:schemeClr val="accent1"/>
                </a:solidFill>
                <a:latin typeface="游ゴシック" panose="020B0400000000000000" pitchFamily="50" charset="-128"/>
                <a:ea typeface="游ゴシック" panose="020B0400000000000000" pitchFamily="50" charset="-128"/>
              </a:rPr>
              <a:t>いいね</a:t>
            </a:r>
            <a:r>
              <a:rPr lang="ja-JP" altLang="en-US" sz="1800" dirty="0">
                <a:latin typeface="游ゴシック" panose="020B0400000000000000" pitchFamily="50" charset="-128"/>
                <a:ea typeface="游ゴシック" panose="020B0400000000000000" pitchFamily="50" charset="-128"/>
              </a:rPr>
              <a:t>したり、</a:t>
            </a:r>
            <a:r>
              <a:rPr lang="en-US" altLang="ja-JP" sz="1800" dirty="0">
                <a:latin typeface="游ゴシック" panose="020B0400000000000000" pitchFamily="50" charset="-128"/>
                <a:ea typeface="游ゴシック" panose="020B0400000000000000" pitchFamily="50" charset="-128"/>
              </a:rPr>
              <a:t>Q&amp;A</a:t>
            </a:r>
            <a:r>
              <a:rPr lang="ja-JP" altLang="en-US" sz="1800" dirty="0">
                <a:latin typeface="游ゴシック" panose="020B0400000000000000" pitchFamily="50" charset="-128"/>
                <a:ea typeface="游ゴシック" panose="020B0400000000000000" pitchFamily="50" charset="-128"/>
              </a:rPr>
              <a:t>や旅行記への</a:t>
            </a:r>
            <a:r>
              <a:rPr lang="ja-JP" altLang="en-US" sz="1800" b="1" dirty="0">
                <a:solidFill>
                  <a:schemeClr val="accent1"/>
                </a:solidFill>
                <a:latin typeface="游ゴシック" panose="020B0400000000000000" pitchFamily="50" charset="-128"/>
                <a:ea typeface="游ゴシック" panose="020B0400000000000000" pitchFamily="50" charset="-128"/>
              </a:rPr>
              <a:t>コメント投稿</a:t>
            </a:r>
            <a:r>
              <a:rPr lang="ja-JP" altLang="en-US" sz="1800" dirty="0">
                <a:latin typeface="游ゴシック" panose="020B0400000000000000" pitchFamily="50" charset="-128"/>
                <a:ea typeface="游ゴシック" panose="020B0400000000000000" pitchFamily="50" charset="-128"/>
              </a:rPr>
              <a:t>など、活発なコミュニケーションが展開されています。</a:t>
            </a:r>
          </a:p>
        </p:txBody>
      </p:sp>
      <p:pic>
        <p:nvPicPr>
          <p:cNvPr id="28" name="図 27" descr="グラフィカル ユーザー インターフェイス, アプリケーション&#10;&#10;自動的に生成された説明">
            <a:extLst>
              <a:ext uri="{FF2B5EF4-FFF2-40B4-BE49-F238E27FC236}">
                <a16:creationId xmlns:a16="http://schemas.microsoft.com/office/drawing/2014/main" id="{7601E786-6B8A-4A9E-F821-D18636ABBE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87379" y="1515900"/>
            <a:ext cx="3713864" cy="4423457"/>
          </a:xfrm>
          <a:prstGeom prst="rect">
            <a:avLst/>
          </a:prstGeom>
          <a:ln w="76200">
            <a:solidFill>
              <a:schemeClr val="accent3">
                <a:lumMod val="20000"/>
                <a:lumOff val="80000"/>
              </a:schemeClr>
            </a:solidFill>
          </a:ln>
        </p:spPr>
      </p:pic>
      <p:pic>
        <p:nvPicPr>
          <p:cNvPr id="29" name="図 28" descr="グラフィカル ユーザー インターフェイス, アプリケーション&#10;&#10;自動的に生成された説明">
            <a:extLst>
              <a:ext uri="{FF2B5EF4-FFF2-40B4-BE49-F238E27FC236}">
                <a16:creationId xmlns:a16="http://schemas.microsoft.com/office/drawing/2014/main" id="{979EF5CF-801C-974C-19FB-37B791C3A7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5146" y="3146990"/>
            <a:ext cx="2217600" cy="3293091"/>
          </a:xfrm>
          <a:prstGeom prst="rect">
            <a:avLst/>
          </a:prstGeom>
          <a:ln w="76200">
            <a:solidFill>
              <a:schemeClr val="accent3">
                <a:lumMod val="20000"/>
                <a:lumOff val="80000"/>
              </a:schemeClr>
            </a:solidFill>
          </a:ln>
        </p:spPr>
      </p:pic>
      <p:pic>
        <p:nvPicPr>
          <p:cNvPr id="30" name="図 29" descr="グラフィカル ユーザー インターフェイス, テキスト, アプリケーション&#10;&#10;自動的に生成された説明">
            <a:extLst>
              <a:ext uri="{FF2B5EF4-FFF2-40B4-BE49-F238E27FC236}">
                <a16:creationId xmlns:a16="http://schemas.microsoft.com/office/drawing/2014/main" id="{2A733026-54CC-1026-34C5-2AE9EB5360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1256" y="1550536"/>
            <a:ext cx="2216687" cy="3942747"/>
          </a:xfrm>
          <a:prstGeom prst="rect">
            <a:avLst/>
          </a:prstGeom>
          <a:ln w="76200">
            <a:solidFill>
              <a:schemeClr val="accent3">
                <a:lumMod val="20000"/>
                <a:lumOff val="80000"/>
              </a:schemeClr>
            </a:solidFill>
          </a:ln>
        </p:spPr>
      </p:pic>
      <p:pic>
        <p:nvPicPr>
          <p:cNvPr id="31" name="図 30" descr="グラフィカル ユーザー インターフェイス, テキスト, アプリケーション&#10;&#10;自動的に生成された説明">
            <a:extLst>
              <a:ext uri="{FF2B5EF4-FFF2-40B4-BE49-F238E27FC236}">
                <a16:creationId xmlns:a16="http://schemas.microsoft.com/office/drawing/2014/main" id="{041C7F7F-A617-CFE2-141A-A1FBDCEB4A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74629" y="3933285"/>
            <a:ext cx="2217600" cy="2502211"/>
          </a:xfrm>
          <a:prstGeom prst="rect">
            <a:avLst/>
          </a:prstGeom>
          <a:ln w="76200">
            <a:solidFill>
              <a:schemeClr val="accent3">
                <a:lumMod val="20000"/>
                <a:lumOff val="80000"/>
              </a:schemeClr>
            </a:solidFill>
          </a:ln>
        </p:spPr>
      </p:pic>
      <p:sp>
        <p:nvSpPr>
          <p:cNvPr id="32" name="テキスト ボックス 31">
            <a:extLst>
              <a:ext uri="{FF2B5EF4-FFF2-40B4-BE49-F238E27FC236}">
                <a16:creationId xmlns:a16="http://schemas.microsoft.com/office/drawing/2014/main" id="{ED2A974B-4D1D-DD62-F91F-EEDB4EF1DB94}"/>
              </a:ext>
            </a:extLst>
          </p:cNvPr>
          <p:cNvSpPr txBox="1"/>
          <p:nvPr/>
        </p:nvSpPr>
        <p:spPr>
          <a:xfrm>
            <a:off x="5458600" y="1399856"/>
            <a:ext cx="198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トラベラー会員紹介ページ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1CD2C236-2870-5D6A-B2F2-385613CD27C2}"/>
              </a:ext>
            </a:extLst>
          </p:cNvPr>
          <p:cNvSpPr txBox="1"/>
          <p:nvPr/>
        </p:nvSpPr>
        <p:spPr>
          <a:xfrm>
            <a:off x="9034973" y="2942607"/>
            <a:ext cx="18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トラベラー会員ページ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5FB1A902-7B00-1AFA-2EAF-F7053FD6F445}"/>
              </a:ext>
            </a:extLst>
          </p:cNvPr>
          <p:cNvSpPr txBox="1"/>
          <p:nvPr/>
        </p:nvSpPr>
        <p:spPr>
          <a:xfrm>
            <a:off x="2105023" y="1419729"/>
            <a:ext cx="864000" cy="261610"/>
          </a:xfrm>
          <a:prstGeom prst="rect">
            <a:avLst/>
          </a:prstGeom>
          <a:solidFill>
            <a:schemeClr val="accent1"/>
          </a:solidFill>
        </p:spPr>
        <p:txBody>
          <a:bodyPr wrap="square" rtlCol="0" anchor="ctr">
            <a:spAutoFit/>
          </a:bodyPr>
          <a:lstStyle/>
          <a:p>
            <a:pPr algn="ctr"/>
            <a:r>
              <a:rPr lang="en-US" altLang="ja-JP" sz="1100" b="1">
                <a:solidFill>
                  <a:schemeClr val="bg1"/>
                </a:solidFill>
                <a:latin typeface="游ゴシック" panose="020B0400000000000000" pitchFamily="50" charset="-128"/>
                <a:ea typeface="游ゴシック" panose="020B0400000000000000" pitchFamily="50" charset="-128"/>
              </a:rPr>
              <a:t>Q&amp;A</a:t>
            </a:r>
          </a:p>
        </p:txBody>
      </p:sp>
      <p:sp>
        <p:nvSpPr>
          <p:cNvPr id="35" name="テキスト ボックス 34">
            <a:extLst>
              <a:ext uri="{FF2B5EF4-FFF2-40B4-BE49-F238E27FC236}">
                <a16:creationId xmlns:a16="http://schemas.microsoft.com/office/drawing/2014/main" id="{31C56F99-B2B1-3725-5733-B9C24B37F38B}"/>
              </a:ext>
            </a:extLst>
          </p:cNvPr>
          <p:cNvSpPr txBox="1"/>
          <p:nvPr/>
        </p:nvSpPr>
        <p:spPr>
          <a:xfrm>
            <a:off x="3339597" y="3781376"/>
            <a:ext cx="1836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旅行記への「いいね」</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6" name="楕円 35">
            <a:extLst>
              <a:ext uri="{FF2B5EF4-FFF2-40B4-BE49-F238E27FC236}">
                <a16:creationId xmlns:a16="http://schemas.microsoft.com/office/drawing/2014/main" id="{09B4797E-3F19-D418-E167-6F7E285074E4}"/>
              </a:ext>
            </a:extLst>
          </p:cNvPr>
          <p:cNvSpPr/>
          <p:nvPr/>
        </p:nvSpPr>
        <p:spPr>
          <a:xfrm>
            <a:off x="5175976" y="5020543"/>
            <a:ext cx="595937" cy="595937"/>
          </a:xfrm>
          <a:prstGeom prst="ellipse">
            <a:avLst/>
          </a:prstGeom>
          <a:noFill/>
          <a:ln w="38100">
            <a:solidFill>
              <a:schemeClr val="accent2">
                <a:lumMod val="60000"/>
                <a:lumOff val="40000"/>
              </a:schemeClr>
            </a:solidFill>
            <a:extLst>
              <a:ext uri="{C807C97D-BFC1-408E-A445-0C87EB9F89A2}">
                <ask:lineSketchStyleProps xmlns:ask="http://schemas.microsoft.com/office/drawing/2018/sketchyshapes" sd="1219033472">
                  <a:custGeom>
                    <a:avLst/>
                    <a:gdLst>
                      <a:gd name="connsiteX0" fmla="*/ 0 w 595937"/>
                      <a:gd name="connsiteY0" fmla="*/ 297969 h 595937"/>
                      <a:gd name="connsiteX1" fmla="*/ 297969 w 595937"/>
                      <a:gd name="connsiteY1" fmla="*/ 0 h 595937"/>
                      <a:gd name="connsiteX2" fmla="*/ 595938 w 595937"/>
                      <a:gd name="connsiteY2" fmla="*/ 297969 h 595937"/>
                      <a:gd name="connsiteX3" fmla="*/ 297969 w 595937"/>
                      <a:gd name="connsiteY3" fmla="*/ 595938 h 595937"/>
                      <a:gd name="connsiteX4" fmla="*/ 0 w 595937"/>
                      <a:gd name="connsiteY4" fmla="*/ 297969 h 595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37" h="595937" extrusionOk="0">
                        <a:moveTo>
                          <a:pt x="0" y="297969"/>
                        </a:moveTo>
                        <a:cubicBezTo>
                          <a:pt x="-28973" y="115534"/>
                          <a:pt x="115237" y="6819"/>
                          <a:pt x="297969" y="0"/>
                        </a:cubicBezTo>
                        <a:cubicBezTo>
                          <a:pt x="499218" y="7723"/>
                          <a:pt x="551581" y="134815"/>
                          <a:pt x="595938" y="297969"/>
                        </a:cubicBezTo>
                        <a:cubicBezTo>
                          <a:pt x="571946" y="485963"/>
                          <a:pt x="459746" y="611344"/>
                          <a:pt x="297969" y="595938"/>
                        </a:cubicBezTo>
                        <a:cubicBezTo>
                          <a:pt x="99575" y="577429"/>
                          <a:pt x="35857" y="479666"/>
                          <a:pt x="0" y="2979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7" name="正方形/長方形 36">
            <a:extLst>
              <a:ext uri="{FF2B5EF4-FFF2-40B4-BE49-F238E27FC236}">
                <a16:creationId xmlns:a16="http://schemas.microsoft.com/office/drawing/2014/main" id="{AAE8326F-8DF7-3CCB-8227-2ECCD03B4129}"/>
              </a:ext>
            </a:extLst>
          </p:cNvPr>
          <p:cNvSpPr/>
          <p:nvPr/>
        </p:nvSpPr>
        <p:spPr>
          <a:xfrm>
            <a:off x="8410128" y="3646619"/>
            <a:ext cx="1509680" cy="177971"/>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61592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11</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会員サービス</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 name="タイトル 4">
            <a:extLst>
              <a:ext uri="{FF2B5EF4-FFF2-40B4-BE49-F238E27FC236}">
                <a16:creationId xmlns:a16="http://schemas.microsoft.com/office/drawing/2014/main" id="{46A71598-13A2-8DE5-2BD6-7545BDDE565F}"/>
              </a:ext>
            </a:extLst>
          </p:cNvPr>
          <p:cNvSpPr>
            <a:spLocks noGrp="1"/>
          </p:cNvSpPr>
          <p:nvPr>
            <p:ph type="title"/>
          </p:nvPr>
        </p:nvSpPr>
        <p:spPr>
          <a:xfrm>
            <a:off x="418626" y="710876"/>
            <a:ext cx="790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旅行で貯まる・使えるフォートラベルポイント</a:t>
            </a:r>
          </a:p>
        </p:txBody>
      </p:sp>
      <p:sp>
        <p:nvSpPr>
          <p:cNvPr id="3" name="コンテンツ プレースホルダー 2">
            <a:extLst>
              <a:ext uri="{FF2B5EF4-FFF2-40B4-BE49-F238E27FC236}">
                <a16:creationId xmlns:a16="http://schemas.microsoft.com/office/drawing/2014/main" id="{59CD121F-5568-B615-72A3-F7FC1FB22F89}"/>
              </a:ext>
            </a:extLst>
          </p:cNvPr>
          <p:cNvSpPr txBox="1">
            <a:spLocks/>
          </p:cNvSpPr>
          <p:nvPr/>
        </p:nvSpPr>
        <p:spPr>
          <a:xfrm>
            <a:off x="419721" y="1251087"/>
            <a:ext cx="11229353" cy="7999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latin typeface="游ゴシック" panose="020B0400000000000000" pitchFamily="50" charset="-128"/>
                <a:ea typeface="游ゴシック" panose="020B0400000000000000" pitchFamily="50" charset="-128"/>
              </a:rPr>
              <a:t>クチコミ・旅行記の</a:t>
            </a:r>
            <a:r>
              <a:rPr lang="ja-JP" altLang="en-US" sz="1800" b="1" dirty="0">
                <a:solidFill>
                  <a:schemeClr val="accent1"/>
                </a:solidFill>
                <a:latin typeface="游ゴシック" panose="020B0400000000000000" pitchFamily="50" charset="-128"/>
                <a:ea typeface="游ゴシック" panose="020B0400000000000000" pitchFamily="50" charset="-128"/>
              </a:rPr>
              <a:t>投稿</a:t>
            </a:r>
            <a:r>
              <a:rPr lang="ja-JP" altLang="en-US" sz="1800" b="1" dirty="0">
                <a:latin typeface="游ゴシック" panose="020B0400000000000000" pitchFamily="50" charset="-128"/>
                <a:ea typeface="游ゴシック" panose="020B0400000000000000" pitchFamily="50" charset="-128"/>
              </a:rPr>
              <a:t>などでポイントが貯まり、ポイントは</a:t>
            </a:r>
            <a:r>
              <a:rPr lang="ja-JP" altLang="en-US" sz="1800" b="1" dirty="0">
                <a:solidFill>
                  <a:schemeClr val="accent1"/>
                </a:solidFill>
                <a:latin typeface="游ゴシック" panose="020B0400000000000000" pitchFamily="50" charset="-128"/>
                <a:ea typeface="游ゴシック" panose="020B0400000000000000" pitchFamily="50" charset="-128"/>
              </a:rPr>
              <a:t>マイル</a:t>
            </a:r>
            <a:r>
              <a:rPr lang="ja-JP" altLang="en-US" sz="1800" b="1" dirty="0">
                <a:latin typeface="游ゴシック" panose="020B0400000000000000" pitchFamily="50" charset="-128"/>
                <a:ea typeface="游ゴシック" panose="020B0400000000000000" pitchFamily="50" charset="-128"/>
              </a:rPr>
              <a:t>などに交換できます。　　　　　　　</a:t>
            </a:r>
            <a:r>
              <a:rPr lang="ja-JP" altLang="en-US" sz="1800" b="1" dirty="0">
                <a:solidFill>
                  <a:schemeClr val="accent1"/>
                </a:solidFill>
                <a:latin typeface="游ゴシック" panose="020B0400000000000000" pitchFamily="50" charset="-128"/>
                <a:ea typeface="游ゴシック" panose="020B0400000000000000" pitchFamily="50" charset="-128"/>
              </a:rPr>
              <a:t>活発な旅行アクション</a:t>
            </a:r>
            <a:r>
              <a:rPr lang="ja-JP" altLang="en-US" sz="1800" b="1" dirty="0">
                <a:latin typeface="游ゴシック" panose="020B0400000000000000" pitchFamily="50" charset="-128"/>
                <a:ea typeface="游ゴシック" panose="020B0400000000000000" pitchFamily="50" charset="-128"/>
              </a:rPr>
              <a:t>を促します。</a:t>
            </a:r>
          </a:p>
        </p:txBody>
      </p:sp>
      <p:sp>
        <p:nvSpPr>
          <p:cNvPr id="9" name="テキスト ボックス 8">
            <a:extLst>
              <a:ext uri="{FF2B5EF4-FFF2-40B4-BE49-F238E27FC236}">
                <a16:creationId xmlns:a16="http://schemas.microsoft.com/office/drawing/2014/main" id="{A9D300C5-C585-AFA0-79A2-50C1E79BC972}"/>
              </a:ext>
            </a:extLst>
          </p:cNvPr>
          <p:cNvSpPr txBox="1"/>
          <p:nvPr/>
        </p:nvSpPr>
        <p:spPr>
          <a:xfrm>
            <a:off x="4684670" y="2389819"/>
            <a:ext cx="2226603" cy="329770"/>
          </a:xfrm>
          <a:prstGeom prst="rect">
            <a:avLst/>
          </a:prstGeom>
          <a:noFill/>
        </p:spPr>
        <p:txBody>
          <a:bodyPr wrap="square" rtlCol="0">
            <a:spAutoFit/>
          </a:bodyPr>
          <a:lstStyle/>
          <a:p>
            <a:pPr algn="ctr">
              <a:lnSpc>
                <a:spcPts val="1800"/>
              </a:lnSpc>
            </a:pPr>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ポイントが貯まる</a:t>
            </a:r>
            <a:endParaRPr lang="en-US" altLang="ja-JP" b="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テキスト ボックス 9">
            <a:extLst>
              <a:ext uri="{FF2B5EF4-FFF2-40B4-BE49-F238E27FC236}">
                <a16:creationId xmlns:a16="http://schemas.microsoft.com/office/drawing/2014/main" id="{C7FEA5B2-A624-F0B9-2A07-E6C4A21879C3}"/>
              </a:ext>
            </a:extLst>
          </p:cNvPr>
          <p:cNvSpPr txBox="1"/>
          <p:nvPr/>
        </p:nvSpPr>
        <p:spPr>
          <a:xfrm>
            <a:off x="4152631" y="4656748"/>
            <a:ext cx="3505322" cy="329770"/>
          </a:xfrm>
          <a:prstGeom prst="rect">
            <a:avLst/>
          </a:prstGeom>
          <a:noFill/>
        </p:spPr>
        <p:txBody>
          <a:bodyPr wrap="square" rtlCol="0">
            <a:spAutoFit/>
          </a:bodyPr>
          <a:lstStyle/>
          <a:p>
            <a:pPr algn="ctr">
              <a:lnSpc>
                <a:spcPts val="1800"/>
              </a:lnSpc>
            </a:pPr>
            <a:r>
              <a:rPr lang="ja-JP" altLang="en-US" b="1">
                <a:latin typeface="游ゴシック" panose="020B0400000000000000" pitchFamily="50" charset="-128"/>
                <a:ea typeface="游ゴシック" panose="020B0400000000000000" pitchFamily="50" charset="-128"/>
                <a:cs typeface="メイリオ" panose="020B0604030504040204" pitchFamily="50" charset="-128"/>
              </a:rPr>
              <a:t>マイルや各種ポイントに交換</a:t>
            </a:r>
            <a:endParaRPr lang="en-US" altLang="ja-JP" b="1">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 name="タイトル 26">
            <a:extLst>
              <a:ext uri="{FF2B5EF4-FFF2-40B4-BE49-F238E27FC236}">
                <a16:creationId xmlns:a16="http://schemas.microsoft.com/office/drawing/2014/main" id="{BC775524-3C90-1502-0FAB-84A509D4AB72}"/>
              </a:ext>
            </a:extLst>
          </p:cNvPr>
          <p:cNvSpPr txBox="1">
            <a:spLocks/>
          </p:cNvSpPr>
          <p:nvPr/>
        </p:nvSpPr>
        <p:spPr>
          <a:xfrm>
            <a:off x="4326261" y="3093802"/>
            <a:ext cx="1355535" cy="287771"/>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クチコミ投稿</a:t>
            </a:r>
          </a:p>
        </p:txBody>
      </p:sp>
      <p:sp>
        <p:nvSpPr>
          <p:cNvPr id="20" name="タイトル 26">
            <a:extLst>
              <a:ext uri="{FF2B5EF4-FFF2-40B4-BE49-F238E27FC236}">
                <a16:creationId xmlns:a16="http://schemas.microsoft.com/office/drawing/2014/main" id="{E6725B5B-EBC6-99F5-B42C-658AB24DC761}"/>
              </a:ext>
            </a:extLst>
          </p:cNvPr>
          <p:cNvSpPr txBox="1">
            <a:spLocks/>
          </p:cNvSpPr>
          <p:nvPr/>
        </p:nvSpPr>
        <p:spPr>
          <a:xfrm>
            <a:off x="6149712" y="3093801"/>
            <a:ext cx="1084558" cy="287771"/>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旅行記投稿</a:t>
            </a:r>
          </a:p>
        </p:txBody>
      </p:sp>
      <p:pic>
        <p:nvPicPr>
          <p:cNvPr id="21" name="グラフィックス 20" descr="線矢印: 時計回りの曲線 単色塗りつぶし">
            <a:extLst>
              <a:ext uri="{FF2B5EF4-FFF2-40B4-BE49-F238E27FC236}">
                <a16:creationId xmlns:a16="http://schemas.microsoft.com/office/drawing/2014/main" id="{DF34FD37-34EA-1000-C3AA-6386C0075AF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9132565" flipH="1">
            <a:off x="8024765" y="2449635"/>
            <a:ext cx="2082511" cy="2082511"/>
          </a:xfrm>
          <a:prstGeom prst="rect">
            <a:avLst/>
          </a:prstGeom>
        </p:spPr>
      </p:pic>
      <p:pic>
        <p:nvPicPr>
          <p:cNvPr id="22" name="グラフィックス 21" descr="線矢印: 時計回りの曲線 単色塗りつぶし">
            <a:extLst>
              <a:ext uri="{FF2B5EF4-FFF2-40B4-BE49-F238E27FC236}">
                <a16:creationId xmlns:a16="http://schemas.microsoft.com/office/drawing/2014/main" id="{78EBEA10-5415-4997-D086-1DD800D88DC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9132565" flipV="1">
            <a:off x="1776880" y="2629186"/>
            <a:ext cx="2082511" cy="2082511"/>
          </a:xfrm>
          <a:prstGeom prst="rect">
            <a:avLst/>
          </a:prstGeom>
        </p:spPr>
      </p:pic>
      <p:sp>
        <p:nvSpPr>
          <p:cNvPr id="38" name="四角形: 角を丸くする 37">
            <a:extLst>
              <a:ext uri="{FF2B5EF4-FFF2-40B4-BE49-F238E27FC236}">
                <a16:creationId xmlns:a16="http://schemas.microsoft.com/office/drawing/2014/main" id="{B30AA74E-2281-0E83-CDE0-FF840DC58628}"/>
              </a:ext>
            </a:extLst>
          </p:cNvPr>
          <p:cNvSpPr/>
          <p:nvPr/>
        </p:nvSpPr>
        <p:spPr>
          <a:xfrm>
            <a:off x="4389046" y="2982015"/>
            <a:ext cx="1288002" cy="1165372"/>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9" name="四角形: 角を丸くする 38">
            <a:extLst>
              <a:ext uri="{FF2B5EF4-FFF2-40B4-BE49-F238E27FC236}">
                <a16:creationId xmlns:a16="http://schemas.microsoft.com/office/drawing/2014/main" id="{5448C12F-4737-9AD4-8C7B-D568B7E93944}"/>
              </a:ext>
            </a:extLst>
          </p:cNvPr>
          <p:cNvSpPr/>
          <p:nvPr/>
        </p:nvSpPr>
        <p:spPr>
          <a:xfrm>
            <a:off x="6047990" y="2982015"/>
            <a:ext cx="1288002" cy="1165372"/>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43" name="Picture 18" descr="クチコミ投稿">
            <a:extLst>
              <a:ext uri="{FF2B5EF4-FFF2-40B4-BE49-F238E27FC236}">
                <a16:creationId xmlns:a16="http://schemas.microsoft.com/office/drawing/2014/main" id="{823F0547-01D6-62F7-8E6C-414A425AC0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49284" y="5205434"/>
            <a:ext cx="1484319" cy="1070964"/>
          </a:xfrm>
          <a:prstGeom prst="rect">
            <a:avLst/>
          </a:prstGeom>
          <a:noFill/>
          <a:extLst>
            <a:ext uri="{909E8E84-426E-40DD-AFC4-6F175D3DCCD1}">
              <a14:hiddenFill xmlns:a14="http://schemas.microsoft.com/office/drawing/2010/main">
                <a:solidFill>
                  <a:srgbClr val="FFFFFF"/>
                </a:solidFill>
              </a14:hiddenFill>
            </a:ext>
          </a:extLst>
        </p:spPr>
      </p:pic>
      <p:sp>
        <p:nvSpPr>
          <p:cNvPr id="44" name="タイトル 26">
            <a:extLst>
              <a:ext uri="{FF2B5EF4-FFF2-40B4-BE49-F238E27FC236}">
                <a16:creationId xmlns:a16="http://schemas.microsoft.com/office/drawing/2014/main" id="{0D329EF0-F300-39BE-5A49-457A8123F82D}"/>
              </a:ext>
            </a:extLst>
          </p:cNvPr>
          <p:cNvSpPr txBox="1">
            <a:spLocks/>
          </p:cNvSpPr>
          <p:nvPr/>
        </p:nvSpPr>
        <p:spPr>
          <a:xfrm>
            <a:off x="3614468" y="5032066"/>
            <a:ext cx="5091295" cy="114672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JAL</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ANA</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など航空会社のマイル</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や、</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Amazon</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ギフトカード</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楽天ポイント</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d</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ポイント</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などに交換できます。</a:t>
            </a:r>
            <a:endParaRPr lang="en-US" altLang="ja-JP" sz="14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くわしくはこちら</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hlinkClick r:id="rId5"/>
              </a:rPr>
              <a:t>https://4travel.jp/pointclub/</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50" name="Picture 28" descr="クチコミ投稿">
            <a:extLst>
              <a:ext uri="{FF2B5EF4-FFF2-40B4-BE49-F238E27FC236}">
                <a16:creationId xmlns:a16="http://schemas.microsoft.com/office/drawing/2014/main" id="{E0FDF9E5-45C6-08F1-A4EA-2A6C42A2AA9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94426" y="3427121"/>
            <a:ext cx="767330" cy="5991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0" descr="クチコミ投稿">
            <a:extLst>
              <a:ext uri="{FF2B5EF4-FFF2-40B4-BE49-F238E27FC236}">
                <a16:creationId xmlns:a16="http://schemas.microsoft.com/office/drawing/2014/main" id="{7FAF5179-8335-845A-0EA4-B9F261B1CC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06668" y="3442229"/>
            <a:ext cx="825414" cy="64450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2" descr="ポイント">
            <a:extLst>
              <a:ext uri="{FF2B5EF4-FFF2-40B4-BE49-F238E27FC236}">
                <a16:creationId xmlns:a16="http://schemas.microsoft.com/office/drawing/2014/main" id="{8D5F2862-AE73-678F-7BAE-5FE26F42259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7220" r="67210"/>
          <a:stretch/>
        </p:blipFill>
        <p:spPr bwMode="auto">
          <a:xfrm>
            <a:off x="3191585" y="2989962"/>
            <a:ext cx="931288" cy="11574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2" descr="ポイント">
            <a:extLst>
              <a:ext uri="{FF2B5EF4-FFF2-40B4-BE49-F238E27FC236}">
                <a16:creationId xmlns:a16="http://schemas.microsoft.com/office/drawing/2014/main" id="{5C5AC25F-9C88-F499-EA6A-F23CD4F2A0A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7220" r="67210"/>
          <a:stretch/>
        </p:blipFill>
        <p:spPr bwMode="auto">
          <a:xfrm>
            <a:off x="7733065" y="2989962"/>
            <a:ext cx="931288" cy="115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24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12</a:t>
            </a:fld>
            <a:endParaRPr kumimoji="1" lang="ja-JP" altLang="en-US" sz="1050" dirty="0"/>
          </a:p>
        </p:txBody>
      </p:sp>
      <p:sp>
        <p:nvSpPr>
          <p:cNvPr id="2" name="タイトル 1">
            <a:extLst>
              <a:ext uri="{FF2B5EF4-FFF2-40B4-BE49-F238E27FC236}">
                <a16:creationId xmlns:a16="http://schemas.microsoft.com/office/drawing/2014/main" id="{A198EEBA-959C-AAA8-5956-1C9723EDA66D}"/>
              </a:ext>
            </a:extLst>
          </p:cNvPr>
          <p:cNvSpPr>
            <a:spLocks noGrp="1"/>
          </p:cNvSpPr>
          <p:nvPr>
            <p:ph type="title"/>
          </p:nvPr>
        </p:nvSpPr>
        <p:spPr>
          <a:xfrm>
            <a:off x="1457324" y="2888789"/>
            <a:ext cx="8772528" cy="540211"/>
          </a:xfrm>
        </p:spPr>
        <p:txBody>
          <a:bodyPr/>
          <a:lstStyle/>
          <a:p>
            <a:pPr algn="ctr"/>
            <a:r>
              <a:rPr lang="ja-JP" altLang="en-US" sz="2800" dirty="0">
                <a:latin typeface="游ゴシック" panose="020B0400000000000000" pitchFamily="50" charset="-128"/>
                <a:ea typeface="游ゴシック" panose="020B0400000000000000" pitchFamily="50" charset="-128"/>
              </a:rPr>
              <a:t>広告メニュー</a:t>
            </a:r>
          </a:p>
        </p:txBody>
      </p:sp>
    </p:spTree>
    <p:extLst>
      <p:ext uri="{BB962C8B-B14F-4D97-AF65-F5344CB8AC3E}">
        <p14:creationId xmlns:p14="http://schemas.microsoft.com/office/powerpoint/2010/main" val="911491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13</a:t>
            </a:fld>
            <a:endParaRPr kumimoji="1" lang="ja-JP" altLang="en-US" sz="1050" dirty="0"/>
          </a:p>
        </p:txBody>
      </p:sp>
      <p:sp>
        <p:nvSpPr>
          <p:cNvPr id="3" name="テキスト プレースホルダー 8">
            <a:extLst>
              <a:ext uri="{FF2B5EF4-FFF2-40B4-BE49-F238E27FC236}">
                <a16:creationId xmlns:a16="http://schemas.microsoft.com/office/drawing/2014/main" id="{9AB9395D-A88E-9F97-AFC9-7701B87D38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zh-TW" altLang="en-US" sz="2000" dirty="0">
                <a:latin typeface="游ゴシック" panose="020B0400000000000000" pitchFamily="50" charset="-128"/>
                <a:ea typeface="游ゴシック" panose="020B0400000000000000" pitchFamily="50" charset="-128"/>
              </a:rPr>
              <a:t>広告掲載実績（一部抜粋）</a:t>
            </a:r>
          </a:p>
        </p:txBody>
      </p:sp>
      <p:sp>
        <p:nvSpPr>
          <p:cNvPr id="6" name="テキスト ボックス 5">
            <a:extLst>
              <a:ext uri="{FF2B5EF4-FFF2-40B4-BE49-F238E27FC236}">
                <a16:creationId xmlns:a16="http://schemas.microsoft.com/office/drawing/2014/main" id="{B279F3FF-50D6-1896-9E77-D814EE81089D}"/>
              </a:ext>
            </a:extLst>
          </p:cNvPr>
          <p:cNvSpPr txBox="1"/>
          <p:nvPr/>
        </p:nvSpPr>
        <p:spPr>
          <a:xfrm>
            <a:off x="868730" y="1496637"/>
            <a:ext cx="2880000" cy="246221"/>
          </a:xfrm>
          <a:prstGeom prst="rect">
            <a:avLst/>
          </a:prstGeom>
          <a:solidFill>
            <a:srgbClr val="2C67A5"/>
          </a:solidFill>
        </p:spPr>
        <p:txBody>
          <a:bodyPr wrap="square" rtlCol="0" anchor="ctr">
            <a:spAutoFit/>
          </a:bodyPr>
          <a:lstStyle/>
          <a:p>
            <a:pPr algn="ctr"/>
            <a:r>
              <a:rPr lang="ja-JP" altLang="en-US" sz="1000" b="1" dirty="0">
                <a:solidFill>
                  <a:schemeClr val="bg1"/>
                </a:solidFill>
                <a:latin typeface="游ゴシック" panose="020B0400000000000000" pitchFamily="50" charset="-128"/>
                <a:ea typeface="游ゴシック" panose="020B0400000000000000" pitchFamily="50" charset="-128"/>
              </a:rPr>
              <a:t>自治体・観光局</a:t>
            </a:r>
            <a:endParaRPr kumimoji="1" lang="ja-JP" altLang="en-US" sz="1000" b="1" dirty="0">
              <a:solidFill>
                <a:schemeClr val="bg1"/>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8BB7F838-3CF7-ADD8-6CE4-9024140FA055}"/>
              </a:ext>
            </a:extLst>
          </p:cNvPr>
          <p:cNvSpPr txBox="1"/>
          <p:nvPr/>
        </p:nvSpPr>
        <p:spPr>
          <a:xfrm>
            <a:off x="4248113" y="1487904"/>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交通</a:t>
            </a:r>
          </a:p>
        </p:txBody>
      </p:sp>
      <p:sp>
        <p:nvSpPr>
          <p:cNvPr id="8" name="テキスト ボックス 7">
            <a:extLst>
              <a:ext uri="{FF2B5EF4-FFF2-40B4-BE49-F238E27FC236}">
                <a16:creationId xmlns:a16="http://schemas.microsoft.com/office/drawing/2014/main" id="{567DDFA4-DC21-9E37-874B-CE6BC0CA84A0}"/>
              </a:ext>
            </a:extLst>
          </p:cNvPr>
          <p:cNvSpPr txBox="1"/>
          <p:nvPr/>
        </p:nvSpPr>
        <p:spPr>
          <a:xfrm>
            <a:off x="868730" y="4336817"/>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游ゴシック" panose="020B0400000000000000" pitchFamily="50" charset="-128"/>
                <a:ea typeface="游ゴシック" panose="020B0400000000000000" pitchFamily="50" charset="-128"/>
              </a:rPr>
              <a:t>旅行会社</a:t>
            </a:r>
          </a:p>
        </p:txBody>
      </p:sp>
      <p:sp>
        <p:nvSpPr>
          <p:cNvPr id="9" name="テキスト ボックス 8">
            <a:extLst>
              <a:ext uri="{FF2B5EF4-FFF2-40B4-BE49-F238E27FC236}">
                <a16:creationId xmlns:a16="http://schemas.microsoft.com/office/drawing/2014/main" id="{68651E78-3686-D185-D5E2-494530D3E00A}"/>
              </a:ext>
            </a:extLst>
          </p:cNvPr>
          <p:cNvSpPr txBox="1"/>
          <p:nvPr/>
        </p:nvSpPr>
        <p:spPr>
          <a:xfrm>
            <a:off x="7755802" y="1487301"/>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游ゴシック" panose="020B0400000000000000" pitchFamily="50" charset="-128"/>
                <a:ea typeface="游ゴシック" panose="020B0400000000000000" pitchFamily="50" charset="-128"/>
              </a:rPr>
              <a:t>ホテル</a:t>
            </a:r>
          </a:p>
        </p:txBody>
      </p:sp>
      <p:sp>
        <p:nvSpPr>
          <p:cNvPr id="10" name="テキスト ボックス 9">
            <a:extLst>
              <a:ext uri="{FF2B5EF4-FFF2-40B4-BE49-F238E27FC236}">
                <a16:creationId xmlns:a16="http://schemas.microsoft.com/office/drawing/2014/main" id="{0705A4D3-6CFE-6F20-3328-8FCD6AF44970}"/>
              </a:ext>
            </a:extLst>
          </p:cNvPr>
          <p:cNvSpPr txBox="1"/>
          <p:nvPr/>
        </p:nvSpPr>
        <p:spPr>
          <a:xfrm>
            <a:off x="4248113" y="4336817"/>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金融</a:t>
            </a:r>
          </a:p>
        </p:txBody>
      </p:sp>
      <p:sp>
        <p:nvSpPr>
          <p:cNvPr id="11" name="テキスト ボックス 10">
            <a:extLst>
              <a:ext uri="{FF2B5EF4-FFF2-40B4-BE49-F238E27FC236}">
                <a16:creationId xmlns:a16="http://schemas.microsoft.com/office/drawing/2014/main" id="{75036B4C-0E24-2E26-CACB-4F3B222F3D91}"/>
              </a:ext>
            </a:extLst>
          </p:cNvPr>
          <p:cNvSpPr txBox="1"/>
          <p:nvPr/>
        </p:nvSpPr>
        <p:spPr>
          <a:xfrm>
            <a:off x="7755802" y="4331131"/>
            <a:ext cx="2880000" cy="246221"/>
          </a:xfrm>
          <a:prstGeom prst="rect">
            <a:avLst/>
          </a:prstGeom>
          <a:solidFill>
            <a:srgbClr val="2C67A5"/>
          </a:solidFill>
        </p:spPr>
        <p:txBody>
          <a:bodyPr wrap="square" rtlCol="0" anchor="ctr">
            <a:spAutoFit/>
          </a:bodyPr>
          <a:lstStyle/>
          <a:p>
            <a:pPr algn="ctr"/>
            <a:r>
              <a:rPr lang="ja-JP" altLang="en-US" sz="1000" b="1">
                <a:solidFill>
                  <a:schemeClr val="bg1"/>
                </a:solidFill>
                <a:latin typeface="游ゴシック" panose="020B0400000000000000" pitchFamily="50" charset="-128"/>
                <a:ea typeface="游ゴシック" panose="020B0400000000000000" pitchFamily="50" charset="-128"/>
              </a:rPr>
              <a:t>その他</a:t>
            </a:r>
            <a:endParaRPr kumimoji="1" lang="ja-JP" altLang="en-US" sz="1000" b="1">
              <a:solidFill>
                <a:schemeClr val="bg1"/>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A4CB8C13-F037-2981-E7D6-A43387298EB5}"/>
              </a:ext>
            </a:extLst>
          </p:cNvPr>
          <p:cNvSpPr txBox="1"/>
          <p:nvPr/>
        </p:nvSpPr>
        <p:spPr>
          <a:xfrm>
            <a:off x="344027" y="755446"/>
            <a:ext cx="11401659" cy="646331"/>
          </a:xfrm>
          <a:prstGeom prst="rect">
            <a:avLst/>
          </a:prstGeom>
          <a:noFill/>
        </p:spPr>
        <p:txBody>
          <a:bodyPr wrap="squar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国内・海外</a:t>
            </a:r>
            <a:r>
              <a:rPr kumimoji="1" lang="ja-JP" altLang="en-US" b="1" dirty="0">
                <a:latin typeface="游ゴシック" panose="020B0400000000000000" pitchFamily="50" charset="-128"/>
                <a:ea typeface="游ゴシック" panose="020B0400000000000000" pitchFamily="50" charset="-128"/>
              </a:rPr>
              <a:t>の様々な</a:t>
            </a:r>
            <a:r>
              <a:rPr kumimoji="1" lang="ja-JP" altLang="en-US" b="1" dirty="0">
                <a:solidFill>
                  <a:schemeClr val="accent1"/>
                </a:solidFill>
                <a:latin typeface="游ゴシック" panose="020B0400000000000000" pitchFamily="50" charset="-128"/>
                <a:ea typeface="游ゴシック" panose="020B0400000000000000" pitchFamily="50" charset="-128"/>
              </a:rPr>
              <a:t>旅行観光</a:t>
            </a:r>
            <a:r>
              <a:rPr kumimoji="1" lang="ja-JP" altLang="en-US" b="1" dirty="0">
                <a:latin typeface="游ゴシック" panose="020B0400000000000000" pitchFamily="50" charset="-128"/>
                <a:ea typeface="游ゴシック" panose="020B0400000000000000" pitchFamily="50" charset="-128"/>
              </a:rPr>
              <a:t>クライアント様や、それ以外にも</a:t>
            </a:r>
            <a:r>
              <a:rPr kumimoji="1" lang="ja-JP" altLang="en-US" b="1" dirty="0">
                <a:solidFill>
                  <a:schemeClr val="accent1"/>
                </a:solidFill>
                <a:latin typeface="游ゴシック" panose="020B0400000000000000" pitchFamily="50" charset="-128"/>
                <a:ea typeface="游ゴシック" panose="020B0400000000000000" pitchFamily="50" charset="-128"/>
              </a:rPr>
              <a:t>幅広い業種</a:t>
            </a:r>
            <a:r>
              <a:rPr kumimoji="1" lang="ja-JP" altLang="en-US" b="1" dirty="0">
                <a:latin typeface="游ゴシック" panose="020B0400000000000000" pitchFamily="50" charset="-128"/>
                <a:ea typeface="游ゴシック" panose="020B0400000000000000" pitchFamily="50" charset="-128"/>
              </a:rPr>
              <a:t>でプロモーションにご活用いただいています。</a:t>
            </a:r>
          </a:p>
        </p:txBody>
      </p:sp>
      <p:pic>
        <p:nvPicPr>
          <p:cNvPr id="13" name="図 12" descr="ロゴ&#10;&#10;自動的に生成された説明">
            <a:extLst>
              <a:ext uri="{FF2B5EF4-FFF2-40B4-BE49-F238E27FC236}">
                <a16:creationId xmlns:a16="http://schemas.microsoft.com/office/drawing/2014/main" id="{C45D2B0D-4383-1E69-325C-3468E9BC4F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8730" y="1885091"/>
            <a:ext cx="942587" cy="357074"/>
          </a:xfrm>
          <a:prstGeom prst="rect">
            <a:avLst/>
          </a:prstGeom>
        </p:spPr>
      </p:pic>
      <p:sp>
        <p:nvSpPr>
          <p:cNvPr id="14" name="テキスト ボックス 13">
            <a:extLst>
              <a:ext uri="{FF2B5EF4-FFF2-40B4-BE49-F238E27FC236}">
                <a16:creationId xmlns:a16="http://schemas.microsoft.com/office/drawing/2014/main" id="{06EEFF0A-63B2-84FA-597F-F9C86D27E953}"/>
              </a:ext>
            </a:extLst>
          </p:cNvPr>
          <p:cNvSpPr txBox="1"/>
          <p:nvPr/>
        </p:nvSpPr>
        <p:spPr>
          <a:xfrm>
            <a:off x="770537" y="3060267"/>
            <a:ext cx="2973147" cy="829907"/>
          </a:xfrm>
          <a:prstGeom prst="rect">
            <a:avLst/>
          </a:prstGeom>
          <a:noFill/>
        </p:spPr>
        <p:txBody>
          <a:bodyPr wrap="square" rtlCol="0">
            <a:spAutoFit/>
          </a:bodyPr>
          <a:lstStyle/>
          <a:p>
            <a:pPr marL="171450" indent="-171450">
              <a:lnSpc>
                <a:spcPct val="150000"/>
              </a:lnSpc>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観光かごしま大キャンペーン推進協議会</a:t>
            </a:r>
            <a:endParaRPr kumimoji="1" lang="en-US" altLang="ja-JP" sz="1100" b="1" dirty="0">
              <a:latin typeface="游ゴシック" panose="020B0400000000000000" pitchFamily="50" charset="-128"/>
              <a:ea typeface="游ゴシック" panose="020B0400000000000000" pitchFamily="50" charset="-128"/>
            </a:endParaRPr>
          </a:p>
          <a:p>
            <a:pPr marL="171450" indent="-171450">
              <a:lnSpc>
                <a:spcPct val="150000"/>
              </a:lnSpc>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スペイン政府観光局</a:t>
            </a:r>
            <a:endParaRPr kumimoji="1" lang="en-US" altLang="ja-JP" sz="1100" b="1" dirty="0">
              <a:latin typeface="游ゴシック" panose="020B0400000000000000" pitchFamily="50" charset="-128"/>
              <a:ea typeface="游ゴシック" panose="020B0400000000000000" pitchFamily="50" charset="-128"/>
            </a:endParaRPr>
          </a:p>
          <a:p>
            <a:pPr marL="171450" indent="-171450">
              <a:lnSpc>
                <a:spcPct val="150000"/>
              </a:lnSpc>
              <a:buClr>
                <a:schemeClr val="accent1"/>
              </a:buClr>
              <a:buFont typeface="Wingdings" panose="05000000000000000000" pitchFamily="2" charset="2"/>
              <a:buChar char="l"/>
            </a:pPr>
            <a:r>
              <a:rPr lang="ja-JP" altLang="en-US" sz="1100" b="1" dirty="0">
                <a:latin typeface="游ゴシック" panose="020B0400000000000000" pitchFamily="50" charset="-128"/>
                <a:ea typeface="游ゴシック" panose="020B0400000000000000" pitchFamily="50" charset="-128"/>
              </a:rPr>
              <a:t>イタリア政府観光局</a:t>
            </a:r>
            <a:endParaRPr kumimoji="1" lang="ja-JP" altLang="en-US" sz="1100" b="1" dirty="0">
              <a:latin typeface="游ゴシック" panose="020B0400000000000000" pitchFamily="50" charset="-128"/>
              <a:ea typeface="游ゴシック" panose="020B0400000000000000" pitchFamily="50" charset="-128"/>
            </a:endParaRPr>
          </a:p>
        </p:txBody>
      </p:sp>
      <p:pic>
        <p:nvPicPr>
          <p:cNvPr id="15" name="図 14" descr="図形&#10;&#10;中程度の精度で自動的に生成された説明">
            <a:extLst>
              <a:ext uri="{FF2B5EF4-FFF2-40B4-BE49-F238E27FC236}">
                <a16:creationId xmlns:a16="http://schemas.microsoft.com/office/drawing/2014/main" id="{0B32520E-C5EA-33BE-A702-6FC4C6C628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4443" y="1885009"/>
            <a:ext cx="1747784" cy="357074"/>
          </a:xfrm>
          <a:prstGeom prst="rect">
            <a:avLst/>
          </a:prstGeom>
        </p:spPr>
      </p:pic>
      <p:pic>
        <p:nvPicPr>
          <p:cNvPr id="16" name="図 15" descr="挿絵, 抽象 が含まれている画像&#10;&#10;自動的に生成された説明">
            <a:extLst>
              <a:ext uri="{FF2B5EF4-FFF2-40B4-BE49-F238E27FC236}">
                <a16:creationId xmlns:a16="http://schemas.microsoft.com/office/drawing/2014/main" id="{48392651-8158-C48D-441E-8F507EEC08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8730" y="2507909"/>
            <a:ext cx="1012584" cy="424585"/>
          </a:xfrm>
          <a:prstGeom prst="rect">
            <a:avLst/>
          </a:prstGeom>
        </p:spPr>
      </p:pic>
      <p:pic>
        <p:nvPicPr>
          <p:cNvPr id="17" name="図 16" descr="テキスト&#10;&#10;自動的に生成された説明">
            <a:extLst>
              <a:ext uri="{FF2B5EF4-FFF2-40B4-BE49-F238E27FC236}">
                <a16:creationId xmlns:a16="http://schemas.microsoft.com/office/drawing/2014/main" id="{B3444102-EB01-2B04-C575-5072E75FE4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03849" y="2368904"/>
            <a:ext cx="1518343" cy="637212"/>
          </a:xfrm>
          <a:prstGeom prst="rect">
            <a:avLst/>
          </a:prstGeom>
        </p:spPr>
      </p:pic>
      <p:pic>
        <p:nvPicPr>
          <p:cNvPr id="18" name="図 17" descr="ロゴ&#10;&#10;自動的に生成された説明">
            <a:extLst>
              <a:ext uri="{FF2B5EF4-FFF2-40B4-BE49-F238E27FC236}">
                <a16:creationId xmlns:a16="http://schemas.microsoft.com/office/drawing/2014/main" id="{0F314B44-5DA8-54DA-689B-9849C139DF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35839" y="1806981"/>
            <a:ext cx="1292603" cy="479958"/>
          </a:xfrm>
          <a:prstGeom prst="rect">
            <a:avLst/>
          </a:prstGeom>
        </p:spPr>
      </p:pic>
      <p:pic>
        <p:nvPicPr>
          <p:cNvPr id="19" name="図 18" descr="時計, 暗い, 座る, フロント が含まれている画像&#10;&#10;自動的に生成された説明">
            <a:extLst>
              <a:ext uri="{FF2B5EF4-FFF2-40B4-BE49-F238E27FC236}">
                <a16:creationId xmlns:a16="http://schemas.microsoft.com/office/drawing/2014/main" id="{130C47B3-C481-DC01-D2CF-A53432BAF6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17478" y="2433938"/>
            <a:ext cx="1641589" cy="289227"/>
          </a:xfrm>
          <a:prstGeom prst="rect">
            <a:avLst/>
          </a:prstGeom>
        </p:spPr>
      </p:pic>
      <p:pic>
        <p:nvPicPr>
          <p:cNvPr id="20" name="図 19" descr="テキスト&#10;&#10;自動的に生成された説明">
            <a:extLst>
              <a:ext uri="{FF2B5EF4-FFF2-40B4-BE49-F238E27FC236}">
                <a16:creationId xmlns:a16="http://schemas.microsoft.com/office/drawing/2014/main" id="{5A798A7E-BBD0-A444-F57F-C4BA801D9B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8920" y="3411714"/>
            <a:ext cx="1046439" cy="310915"/>
          </a:xfrm>
          <a:prstGeom prst="rect">
            <a:avLst/>
          </a:prstGeom>
        </p:spPr>
      </p:pic>
      <p:pic>
        <p:nvPicPr>
          <p:cNvPr id="21" name="図 20" descr="テキスト, ロゴ&#10;&#10;自動的に生成された説明">
            <a:extLst>
              <a:ext uri="{FF2B5EF4-FFF2-40B4-BE49-F238E27FC236}">
                <a16:creationId xmlns:a16="http://schemas.microsoft.com/office/drawing/2014/main" id="{E1ED7A97-D656-E508-1F65-869CF54AEC1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42074" y="1851487"/>
            <a:ext cx="1567628" cy="435452"/>
          </a:xfrm>
          <a:prstGeom prst="rect">
            <a:avLst/>
          </a:prstGeom>
        </p:spPr>
      </p:pic>
      <p:pic>
        <p:nvPicPr>
          <p:cNvPr id="22" name="図 21" descr="テキスト&#10;&#10;自動的に生成された説明">
            <a:extLst>
              <a:ext uri="{FF2B5EF4-FFF2-40B4-BE49-F238E27FC236}">
                <a16:creationId xmlns:a16="http://schemas.microsoft.com/office/drawing/2014/main" id="{1F60BEF8-44E5-52A5-AEE1-29E8AA2CB58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332528" y="2907984"/>
            <a:ext cx="1993360" cy="400101"/>
          </a:xfrm>
          <a:prstGeom prst="rect">
            <a:avLst/>
          </a:prstGeom>
        </p:spPr>
      </p:pic>
      <p:pic>
        <p:nvPicPr>
          <p:cNvPr id="23" name="図 22" descr="挿絵, 抽象 が含まれている画像&#10;&#10;自動的に生成された説明">
            <a:extLst>
              <a:ext uri="{FF2B5EF4-FFF2-40B4-BE49-F238E27FC236}">
                <a16:creationId xmlns:a16="http://schemas.microsoft.com/office/drawing/2014/main" id="{FD7D13AA-5B4C-7B79-D382-006677E2E67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4343" y="4663922"/>
            <a:ext cx="1518343" cy="560570"/>
          </a:xfrm>
          <a:prstGeom prst="rect">
            <a:avLst/>
          </a:prstGeom>
        </p:spPr>
      </p:pic>
      <p:pic>
        <p:nvPicPr>
          <p:cNvPr id="24" name="図 23" descr="アイコン&#10;&#10;自動的に生成された説明">
            <a:extLst>
              <a:ext uri="{FF2B5EF4-FFF2-40B4-BE49-F238E27FC236}">
                <a16:creationId xmlns:a16="http://schemas.microsoft.com/office/drawing/2014/main" id="{C5E0B387-EF05-54D2-DBFD-ED07684CF7B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00893" y="5368294"/>
            <a:ext cx="1072009" cy="365941"/>
          </a:xfrm>
          <a:prstGeom prst="rect">
            <a:avLst/>
          </a:prstGeom>
        </p:spPr>
      </p:pic>
      <p:pic>
        <p:nvPicPr>
          <p:cNvPr id="25" name="図 24" descr="ロゴ&#10;&#10;自動的に生成された説明">
            <a:extLst>
              <a:ext uri="{FF2B5EF4-FFF2-40B4-BE49-F238E27FC236}">
                <a16:creationId xmlns:a16="http://schemas.microsoft.com/office/drawing/2014/main" id="{846929D3-32CD-732D-9E27-18C823925CC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185936" y="5352609"/>
            <a:ext cx="1436038" cy="340194"/>
          </a:xfrm>
          <a:prstGeom prst="rect">
            <a:avLst/>
          </a:prstGeom>
        </p:spPr>
      </p:pic>
      <p:pic>
        <p:nvPicPr>
          <p:cNvPr id="26" name="図 25" descr="会社名 が含まれている画像&#10;&#10;自動的に生成された説明">
            <a:extLst>
              <a:ext uri="{FF2B5EF4-FFF2-40B4-BE49-F238E27FC236}">
                <a16:creationId xmlns:a16="http://schemas.microsoft.com/office/drawing/2014/main" id="{50550952-4F29-25E0-1D76-BE497EC69BC2}"/>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878154" y="1823696"/>
            <a:ext cx="1885950" cy="539750"/>
          </a:xfrm>
          <a:prstGeom prst="rect">
            <a:avLst/>
          </a:prstGeom>
        </p:spPr>
      </p:pic>
      <p:pic>
        <p:nvPicPr>
          <p:cNvPr id="27" name="図 26" descr="図形&#10;&#10;中程度の精度で自動的に生成された説明">
            <a:extLst>
              <a:ext uri="{FF2B5EF4-FFF2-40B4-BE49-F238E27FC236}">
                <a16:creationId xmlns:a16="http://schemas.microsoft.com/office/drawing/2014/main" id="{E04CA434-B28C-917E-4415-D682DD8B415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755802" y="2260626"/>
            <a:ext cx="2367091" cy="528388"/>
          </a:xfrm>
          <a:prstGeom prst="rect">
            <a:avLst/>
          </a:prstGeom>
        </p:spPr>
      </p:pic>
      <p:pic>
        <p:nvPicPr>
          <p:cNvPr id="28" name="図 27" descr="ロゴ, 会社名&#10;&#10;自動的に生成された説明">
            <a:extLst>
              <a:ext uri="{FF2B5EF4-FFF2-40B4-BE49-F238E27FC236}">
                <a16:creationId xmlns:a16="http://schemas.microsoft.com/office/drawing/2014/main" id="{FEC30445-B524-451C-7F00-53C45031B03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785808" y="1815869"/>
            <a:ext cx="730679" cy="502761"/>
          </a:xfrm>
          <a:prstGeom prst="rect">
            <a:avLst/>
          </a:prstGeom>
        </p:spPr>
      </p:pic>
      <p:pic>
        <p:nvPicPr>
          <p:cNvPr id="29" name="図 28" descr="ロゴ が含まれている画像&#10;&#10;自動的に生成された説明">
            <a:extLst>
              <a:ext uri="{FF2B5EF4-FFF2-40B4-BE49-F238E27FC236}">
                <a16:creationId xmlns:a16="http://schemas.microsoft.com/office/drawing/2014/main" id="{E46A42FC-51CB-22DA-167D-B68FD8470FB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878921" y="2901169"/>
            <a:ext cx="1217025" cy="510545"/>
          </a:xfrm>
          <a:prstGeom prst="rect">
            <a:avLst/>
          </a:prstGeom>
        </p:spPr>
      </p:pic>
      <p:sp>
        <p:nvSpPr>
          <p:cNvPr id="30" name="テキスト ボックス 29">
            <a:extLst>
              <a:ext uri="{FF2B5EF4-FFF2-40B4-BE49-F238E27FC236}">
                <a16:creationId xmlns:a16="http://schemas.microsoft.com/office/drawing/2014/main" id="{89547B0E-55EE-66B0-2667-33F1474E3ACB}"/>
              </a:ext>
            </a:extLst>
          </p:cNvPr>
          <p:cNvSpPr txBox="1"/>
          <p:nvPr/>
        </p:nvSpPr>
        <p:spPr>
          <a:xfrm>
            <a:off x="9638753" y="3657099"/>
            <a:ext cx="1063112" cy="261610"/>
          </a:xfrm>
          <a:prstGeom prst="rect">
            <a:avLst/>
          </a:prstGeom>
          <a:noFill/>
        </p:spPr>
        <p:txBody>
          <a:bodyPr wrap="none" rtlCol="0">
            <a:spAutoFit/>
          </a:bodyPr>
          <a:lstStyle/>
          <a:p>
            <a:pPr marL="171450" indent="-171450">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帝国ホテル</a:t>
            </a:r>
          </a:p>
        </p:txBody>
      </p:sp>
      <p:pic>
        <p:nvPicPr>
          <p:cNvPr id="31" name="図 30" descr="テキスト&#10;&#10;自動的に生成された説明">
            <a:extLst>
              <a:ext uri="{FF2B5EF4-FFF2-40B4-BE49-F238E27FC236}">
                <a16:creationId xmlns:a16="http://schemas.microsoft.com/office/drawing/2014/main" id="{F2A1F0A4-1F0B-1533-01B8-C1B432B45B8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186766" y="2975539"/>
            <a:ext cx="1529847" cy="361426"/>
          </a:xfrm>
          <a:prstGeom prst="rect">
            <a:avLst/>
          </a:prstGeom>
        </p:spPr>
      </p:pic>
      <p:pic>
        <p:nvPicPr>
          <p:cNvPr id="32" name="図 31" descr="文字が書かれている&#10;&#10;低い精度で自動的に生成された説明">
            <a:extLst>
              <a:ext uri="{FF2B5EF4-FFF2-40B4-BE49-F238E27FC236}">
                <a16:creationId xmlns:a16="http://schemas.microsoft.com/office/drawing/2014/main" id="{66DFDB4F-D913-FC77-4BBA-ED95FEFCC6C2}"/>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918962" y="4774834"/>
            <a:ext cx="2278106" cy="680893"/>
          </a:xfrm>
          <a:prstGeom prst="rect">
            <a:avLst/>
          </a:prstGeom>
        </p:spPr>
      </p:pic>
      <p:pic>
        <p:nvPicPr>
          <p:cNvPr id="33" name="図 32" descr="ロゴ&#10;&#10;自動的に生成された説明">
            <a:extLst>
              <a:ext uri="{FF2B5EF4-FFF2-40B4-BE49-F238E27FC236}">
                <a16:creationId xmlns:a16="http://schemas.microsoft.com/office/drawing/2014/main" id="{02EE5FD1-16B8-D1D6-4C63-CD9BCA1558D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313181" y="4763805"/>
            <a:ext cx="612563" cy="723267"/>
          </a:xfrm>
          <a:prstGeom prst="rect">
            <a:avLst/>
          </a:prstGeom>
        </p:spPr>
      </p:pic>
      <p:pic>
        <p:nvPicPr>
          <p:cNvPr id="34" name="図 33" descr="ロゴ, 会社名&#10;&#10;中程度の精度で自動的に生成された説明">
            <a:extLst>
              <a:ext uri="{FF2B5EF4-FFF2-40B4-BE49-F238E27FC236}">
                <a16:creationId xmlns:a16="http://schemas.microsoft.com/office/drawing/2014/main" id="{A99B3B34-C227-5513-63BF-0609FC9C0752}"/>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125484" y="5664603"/>
            <a:ext cx="1518343" cy="855126"/>
          </a:xfrm>
          <a:prstGeom prst="rect">
            <a:avLst/>
          </a:prstGeom>
        </p:spPr>
      </p:pic>
      <p:pic>
        <p:nvPicPr>
          <p:cNvPr id="35" name="図 34" descr="ロゴ&#10;&#10;自動的に生成された説明">
            <a:extLst>
              <a:ext uri="{FF2B5EF4-FFF2-40B4-BE49-F238E27FC236}">
                <a16:creationId xmlns:a16="http://schemas.microsoft.com/office/drawing/2014/main" id="{7A8F7AB1-0BA1-FFC6-C40D-42BFA00BB46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992887" y="4824771"/>
            <a:ext cx="1073837" cy="694097"/>
          </a:xfrm>
          <a:prstGeom prst="rect">
            <a:avLst/>
          </a:prstGeom>
        </p:spPr>
      </p:pic>
      <p:pic>
        <p:nvPicPr>
          <p:cNvPr id="36" name="図 35" descr="図形 が含まれている画像&#10;&#10;自動的に生成された説明">
            <a:extLst>
              <a:ext uri="{FF2B5EF4-FFF2-40B4-BE49-F238E27FC236}">
                <a16:creationId xmlns:a16="http://schemas.microsoft.com/office/drawing/2014/main" id="{50E696CB-52F1-D82B-F3DD-DB0D279F2D28}"/>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t="31245" b="31758"/>
          <a:stretch/>
        </p:blipFill>
        <p:spPr>
          <a:xfrm>
            <a:off x="7930388" y="5760602"/>
            <a:ext cx="1837853" cy="451526"/>
          </a:xfrm>
          <a:prstGeom prst="rect">
            <a:avLst/>
          </a:prstGeom>
        </p:spPr>
      </p:pic>
      <p:pic>
        <p:nvPicPr>
          <p:cNvPr id="37" name="図 36" descr="テキスト, ロゴ&#10;&#10;自動的に生成された説明">
            <a:extLst>
              <a:ext uri="{FF2B5EF4-FFF2-40B4-BE49-F238E27FC236}">
                <a16:creationId xmlns:a16="http://schemas.microsoft.com/office/drawing/2014/main" id="{6C1DBDF0-BCE3-B613-F9F3-E572DD2AB94C}"/>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936993" y="4721574"/>
            <a:ext cx="896906" cy="900493"/>
          </a:xfrm>
          <a:prstGeom prst="rect">
            <a:avLst/>
          </a:prstGeom>
        </p:spPr>
      </p:pic>
      <p:pic>
        <p:nvPicPr>
          <p:cNvPr id="38" name="図 37" descr="ロゴ&#10;&#10;自動的に生成された説明">
            <a:extLst>
              <a:ext uri="{FF2B5EF4-FFF2-40B4-BE49-F238E27FC236}">
                <a16:creationId xmlns:a16="http://schemas.microsoft.com/office/drawing/2014/main" id="{90000C1D-633A-C150-F153-986E4E8C78B9}"/>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282054" y="4630476"/>
            <a:ext cx="1328702" cy="637212"/>
          </a:xfrm>
          <a:prstGeom prst="rect">
            <a:avLst/>
          </a:prstGeom>
        </p:spPr>
      </p:pic>
      <p:pic>
        <p:nvPicPr>
          <p:cNvPr id="39" name="図 38">
            <a:extLst>
              <a:ext uri="{FF2B5EF4-FFF2-40B4-BE49-F238E27FC236}">
                <a16:creationId xmlns:a16="http://schemas.microsoft.com/office/drawing/2014/main" id="{9CC26B2E-A96F-5D5A-578D-8EB5E946ACA5}"/>
              </a:ext>
            </a:extLst>
          </p:cNvPr>
          <p:cNvPicPr>
            <a:picLocks noChangeAspect="1"/>
          </p:cNvPicPr>
          <p:nvPr/>
        </p:nvPicPr>
        <p:blipFill>
          <a:blip r:embed="rId26"/>
          <a:stretch>
            <a:fillRect/>
          </a:stretch>
        </p:blipFill>
        <p:spPr>
          <a:xfrm>
            <a:off x="7860347" y="3550249"/>
            <a:ext cx="1728045" cy="528388"/>
          </a:xfrm>
          <a:prstGeom prst="rect">
            <a:avLst/>
          </a:prstGeom>
        </p:spPr>
      </p:pic>
      <p:pic>
        <p:nvPicPr>
          <p:cNvPr id="40" name="図 39">
            <a:extLst>
              <a:ext uri="{FF2B5EF4-FFF2-40B4-BE49-F238E27FC236}">
                <a16:creationId xmlns:a16="http://schemas.microsoft.com/office/drawing/2014/main" id="{60ADCC29-958B-4407-A338-D6809A73DFAF}"/>
              </a:ext>
            </a:extLst>
          </p:cNvPr>
          <p:cNvPicPr>
            <a:picLocks noChangeAspect="1"/>
          </p:cNvPicPr>
          <p:nvPr/>
        </p:nvPicPr>
        <p:blipFill>
          <a:blip r:embed="rId27"/>
          <a:stretch>
            <a:fillRect/>
          </a:stretch>
        </p:blipFill>
        <p:spPr>
          <a:xfrm>
            <a:off x="4125484" y="3790950"/>
            <a:ext cx="3130371" cy="378322"/>
          </a:xfrm>
          <a:prstGeom prst="rect">
            <a:avLst/>
          </a:prstGeom>
        </p:spPr>
      </p:pic>
    </p:spTree>
    <p:extLst>
      <p:ext uri="{BB962C8B-B14F-4D97-AF65-F5344CB8AC3E}">
        <p14:creationId xmlns:p14="http://schemas.microsoft.com/office/powerpoint/2010/main" val="262907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14</a:t>
            </a:fld>
            <a:endParaRPr kumimoji="1" lang="ja-JP" altLang="en-US" sz="1050" dirty="0"/>
          </a:p>
        </p:txBody>
      </p:sp>
      <p:sp>
        <p:nvSpPr>
          <p:cNvPr id="2" name="タイトル 1">
            <a:extLst>
              <a:ext uri="{FF2B5EF4-FFF2-40B4-BE49-F238E27FC236}">
                <a16:creationId xmlns:a16="http://schemas.microsoft.com/office/drawing/2014/main" id="{039ADD30-3E05-908F-A18A-E89E07C954C7}"/>
              </a:ext>
            </a:extLst>
          </p:cNvPr>
          <p:cNvSpPr>
            <a:spLocks noGrp="1"/>
          </p:cNvSpPr>
          <p:nvPr>
            <p:ph type="title"/>
          </p:nvPr>
        </p:nvSpPr>
        <p:spPr>
          <a:xfrm>
            <a:off x="1709736" y="1742785"/>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旅行特化型</a:t>
            </a:r>
            <a:r>
              <a:rPr kumimoji="1" lang="en-US" altLang="ja-JP" sz="2800" dirty="0">
                <a:latin typeface="游ゴシック" panose="020B0400000000000000" pitchFamily="50" charset="-128"/>
                <a:ea typeface="游ゴシック" panose="020B0400000000000000" pitchFamily="50" charset="-128"/>
              </a:rPr>
              <a:t>CGM</a:t>
            </a:r>
            <a:r>
              <a:rPr kumimoji="1" lang="ja-JP" altLang="en-US" sz="2800" dirty="0">
                <a:latin typeface="游ゴシック" panose="020B0400000000000000" pitchFamily="50" charset="-128"/>
                <a:ea typeface="游ゴシック" panose="020B0400000000000000" pitchFamily="50" charset="-128"/>
              </a:rPr>
              <a:t>を活用した タイアップ広告</a:t>
            </a:r>
          </a:p>
        </p:txBody>
      </p:sp>
      <p:sp>
        <p:nvSpPr>
          <p:cNvPr id="3" name="コンテンツ プレースホルダー 2">
            <a:extLst>
              <a:ext uri="{FF2B5EF4-FFF2-40B4-BE49-F238E27FC236}">
                <a16:creationId xmlns:a16="http://schemas.microsoft.com/office/drawing/2014/main" id="{F7D2B8E0-5051-915A-69E6-9B30DC75EA8D}"/>
              </a:ext>
            </a:extLst>
          </p:cNvPr>
          <p:cNvSpPr txBox="1">
            <a:spLocks/>
          </p:cNvSpPr>
          <p:nvPr/>
        </p:nvSpPr>
        <p:spPr>
          <a:xfrm>
            <a:off x="3146550" y="2456130"/>
            <a:ext cx="5854217" cy="2329944"/>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457200" indent="-457200">
              <a:buFont typeface="+mj-lt"/>
              <a:buAutoNum type="arabicPeriod"/>
            </a:pPr>
            <a:r>
              <a:rPr lang="ja-JP" altLang="en-US" sz="1600" dirty="0">
                <a:latin typeface="游ゴシック" panose="020B0400000000000000" pitchFamily="50" charset="-128"/>
                <a:ea typeface="游ゴシック" panose="020B0400000000000000" pitchFamily="50" charset="-128"/>
              </a:rPr>
              <a:t>ライトプラン／オーダーメイドプラン</a:t>
            </a:r>
            <a:endParaRPr lang="en-US" altLang="ja-JP" sz="1600" dirty="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dirty="0">
                <a:latin typeface="游ゴシック" panose="020B0400000000000000" pitchFamily="50" charset="-128"/>
                <a:ea typeface="游ゴシック" panose="020B0400000000000000" pitchFamily="50" charset="-128"/>
              </a:rPr>
              <a:t>トラベルストーリーズ</a:t>
            </a:r>
            <a:endParaRPr lang="en-US" altLang="ja-JP" sz="1600" dirty="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dirty="0">
                <a:latin typeface="游ゴシック" panose="020B0400000000000000" pitchFamily="50" charset="-128"/>
                <a:ea typeface="游ゴシック" panose="020B0400000000000000" pitchFamily="50" charset="-128"/>
              </a:rPr>
              <a:t>誘導枠</a:t>
            </a:r>
            <a:endParaRPr lang="en-US" altLang="ja-JP" sz="1600" dirty="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dirty="0">
                <a:latin typeface="游ゴシック" panose="020B0400000000000000" pitchFamily="50" charset="-128"/>
                <a:ea typeface="游ゴシック" panose="020B0400000000000000" pitchFamily="50" charset="-128"/>
              </a:rPr>
              <a:t>キャンペーン企画オプション</a:t>
            </a:r>
          </a:p>
        </p:txBody>
      </p:sp>
    </p:spTree>
    <p:extLst>
      <p:ext uri="{BB962C8B-B14F-4D97-AF65-F5344CB8AC3E}">
        <p14:creationId xmlns:p14="http://schemas.microsoft.com/office/powerpoint/2010/main" val="1288724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15</a:t>
            </a:fld>
            <a:endParaRPr kumimoji="1" lang="ja-JP" altLang="en-US" sz="1050" dirty="0"/>
          </a:p>
        </p:txBody>
      </p:sp>
      <p:sp>
        <p:nvSpPr>
          <p:cNvPr id="2" name="テキスト プレースホルダー 8">
            <a:extLst>
              <a:ext uri="{FF2B5EF4-FFF2-40B4-BE49-F238E27FC236}">
                <a16:creationId xmlns:a16="http://schemas.microsoft.com/office/drawing/2014/main" id="{9B75026C-FAC5-98C1-53F0-ACC1AD57144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　メニュー</a:t>
            </a:r>
          </a:p>
        </p:txBody>
      </p:sp>
      <p:sp>
        <p:nvSpPr>
          <p:cNvPr id="3" name="正方形/長方形 2">
            <a:extLst>
              <a:ext uri="{FF2B5EF4-FFF2-40B4-BE49-F238E27FC236}">
                <a16:creationId xmlns:a16="http://schemas.microsoft.com/office/drawing/2014/main" id="{DED83A22-8C72-D4F8-0FA2-9CDB76D23931}"/>
              </a:ext>
            </a:extLst>
          </p:cNvPr>
          <p:cNvSpPr/>
          <p:nvPr/>
        </p:nvSpPr>
        <p:spPr>
          <a:xfrm>
            <a:off x="6463281" y="3219660"/>
            <a:ext cx="4383684"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C7509753-48BE-F713-4F52-28CD11757BE9}"/>
              </a:ext>
            </a:extLst>
          </p:cNvPr>
          <p:cNvSpPr/>
          <p:nvPr/>
        </p:nvSpPr>
        <p:spPr>
          <a:xfrm>
            <a:off x="697818" y="3219660"/>
            <a:ext cx="4146396"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92118587-A3D9-9F4B-6FE7-491DCFCDE9B8}"/>
              </a:ext>
            </a:extLst>
          </p:cNvPr>
          <p:cNvSpPr txBox="1"/>
          <p:nvPr/>
        </p:nvSpPr>
        <p:spPr>
          <a:xfrm>
            <a:off x="653362" y="720931"/>
            <a:ext cx="3070071"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ライトプラン（海外</a:t>
            </a:r>
            <a:r>
              <a:rPr kumimoji="1" lang="en-US" altLang="ja-JP" b="1" dirty="0">
                <a:solidFill>
                  <a:schemeClr val="accent1"/>
                </a:solidFill>
                <a:latin typeface="游ゴシック" panose="020B0400000000000000" pitchFamily="50" charset="-128"/>
                <a:ea typeface="游ゴシック" panose="020B0400000000000000" pitchFamily="50" charset="-128"/>
              </a:rPr>
              <a:t>/</a:t>
            </a:r>
            <a:r>
              <a:rPr kumimoji="1" lang="ja-JP" altLang="en-US" b="1" dirty="0">
                <a:solidFill>
                  <a:schemeClr val="accent1"/>
                </a:solidFill>
                <a:latin typeface="游ゴシック" panose="020B0400000000000000" pitchFamily="50" charset="-128"/>
                <a:ea typeface="游ゴシック" panose="020B0400000000000000" pitchFamily="50" charset="-128"/>
              </a:rPr>
              <a:t>国内）</a:t>
            </a:r>
          </a:p>
        </p:txBody>
      </p:sp>
      <p:sp>
        <p:nvSpPr>
          <p:cNvPr id="8" name="タイトル 26">
            <a:extLst>
              <a:ext uri="{FF2B5EF4-FFF2-40B4-BE49-F238E27FC236}">
                <a16:creationId xmlns:a16="http://schemas.microsoft.com/office/drawing/2014/main" id="{88E831E0-7D71-95F7-CBD6-E679C2518BA0}"/>
              </a:ext>
            </a:extLst>
          </p:cNvPr>
          <p:cNvSpPr txBox="1">
            <a:spLocks/>
          </p:cNvSpPr>
          <p:nvPr/>
        </p:nvSpPr>
        <p:spPr>
          <a:xfrm>
            <a:off x="697818" y="1085460"/>
            <a:ext cx="5055282" cy="4263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低コスト</a:t>
            </a:r>
            <a:r>
              <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rPr>
              <a:t>&amp;</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短納期</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で旅行者層へアプローチ！</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ユーザーのクチコミや旅行記</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も活用可能です。</a:t>
            </a:r>
          </a:p>
        </p:txBody>
      </p:sp>
      <p:sp>
        <p:nvSpPr>
          <p:cNvPr id="9" name="テキスト ボックス 8">
            <a:extLst>
              <a:ext uri="{FF2B5EF4-FFF2-40B4-BE49-F238E27FC236}">
                <a16:creationId xmlns:a16="http://schemas.microsoft.com/office/drawing/2014/main" id="{3BC1E09F-EA8C-570E-0C04-2C88D123ADFF}"/>
              </a:ext>
            </a:extLst>
          </p:cNvPr>
          <p:cNvSpPr txBox="1"/>
          <p:nvPr/>
        </p:nvSpPr>
        <p:spPr>
          <a:xfrm>
            <a:off x="6131689" y="670565"/>
            <a:ext cx="4565697" cy="369332"/>
          </a:xfrm>
          <a:prstGeom prst="rect">
            <a:avLst/>
          </a:prstGeom>
          <a:noFill/>
        </p:spPr>
        <p:txBody>
          <a:bodyPr wrap="squar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オーダーメイドプラン（海外</a:t>
            </a:r>
            <a:r>
              <a:rPr kumimoji="1" lang="en-US" altLang="ja-JP" b="1" dirty="0">
                <a:solidFill>
                  <a:schemeClr val="accent1"/>
                </a:solidFill>
                <a:latin typeface="游ゴシック" panose="020B0400000000000000" pitchFamily="50" charset="-128"/>
                <a:ea typeface="游ゴシック" panose="020B0400000000000000" pitchFamily="50" charset="-128"/>
              </a:rPr>
              <a:t>/</a:t>
            </a:r>
            <a:r>
              <a:rPr lang="ja-JP" altLang="en-US" b="1" dirty="0">
                <a:solidFill>
                  <a:schemeClr val="accent1"/>
                </a:solidFill>
                <a:latin typeface="游ゴシック" panose="020B0400000000000000" pitchFamily="50" charset="-128"/>
                <a:ea typeface="游ゴシック" panose="020B0400000000000000" pitchFamily="50" charset="-128"/>
              </a:rPr>
              <a:t>国内）</a:t>
            </a:r>
            <a:endParaRPr kumimoji="1" lang="ja-JP" altLang="en-US" b="1" dirty="0">
              <a:solidFill>
                <a:schemeClr val="accent1"/>
              </a:solidFill>
              <a:latin typeface="游ゴシック" panose="020B0400000000000000" pitchFamily="50" charset="-128"/>
              <a:ea typeface="游ゴシック" panose="020B0400000000000000" pitchFamily="50" charset="-128"/>
            </a:endParaRPr>
          </a:p>
        </p:txBody>
      </p:sp>
      <p:sp>
        <p:nvSpPr>
          <p:cNvPr id="10" name="タイトル 26">
            <a:extLst>
              <a:ext uri="{FF2B5EF4-FFF2-40B4-BE49-F238E27FC236}">
                <a16:creationId xmlns:a16="http://schemas.microsoft.com/office/drawing/2014/main" id="{8B68DB71-1FC0-DEC5-FEE3-BEC7147C667D}"/>
              </a:ext>
            </a:extLst>
          </p:cNvPr>
          <p:cNvSpPr txBox="1">
            <a:spLocks/>
          </p:cNvSpPr>
          <p:nvPr/>
        </p:nvSpPr>
        <p:spPr>
          <a:xfrm>
            <a:off x="6176146" y="1035094"/>
            <a:ext cx="4670819" cy="592598"/>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企業や商品イメージに沿って、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一からデザイン</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ブランディングページを展開！オプションを組み合わせて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自由にカスタマイズ</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が可能。旅行者へ印象的にアプローチ！</a:t>
            </a:r>
          </a:p>
        </p:txBody>
      </p:sp>
      <p:sp>
        <p:nvSpPr>
          <p:cNvPr id="11" name="コンテンツ プレースホルダー 6">
            <a:extLst>
              <a:ext uri="{FF2B5EF4-FFF2-40B4-BE49-F238E27FC236}">
                <a16:creationId xmlns:a16="http://schemas.microsoft.com/office/drawing/2014/main" id="{22685099-E0B4-A493-15A3-F1D064A29B99}"/>
              </a:ext>
            </a:extLst>
          </p:cNvPr>
          <p:cNvSpPr txBox="1">
            <a:spLocks/>
          </p:cNvSpPr>
          <p:nvPr/>
        </p:nvSpPr>
        <p:spPr>
          <a:xfrm>
            <a:off x="823675" y="1818794"/>
            <a:ext cx="2363861" cy="987840"/>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\1,000,000</a:t>
            </a:r>
          </a:p>
          <a:p>
            <a:pPr marL="0" inden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8,000PV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p>
        </p:txBody>
      </p:sp>
      <p:sp>
        <p:nvSpPr>
          <p:cNvPr id="12" name="コンテンツ プレースホルダー 6">
            <a:extLst>
              <a:ext uri="{FF2B5EF4-FFF2-40B4-BE49-F238E27FC236}">
                <a16:creationId xmlns:a16="http://schemas.microsoft.com/office/drawing/2014/main" id="{7A995A11-AFAB-E61A-5B63-9C0462635F15}"/>
              </a:ext>
            </a:extLst>
          </p:cNvPr>
          <p:cNvSpPr txBox="1">
            <a:spLocks/>
          </p:cNvSpPr>
          <p:nvPr/>
        </p:nvSpPr>
        <p:spPr>
          <a:xfrm>
            <a:off x="6277795" y="1775999"/>
            <a:ext cx="2255980" cy="1032845"/>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\1,500,000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8,000PV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endParaRPr lang="en-US" sz="1200" dirty="0">
              <a:latin typeface="游ゴシック" panose="020B0400000000000000" pitchFamily="50" charset="-128"/>
              <a:ea typeface="游ゴシック" panose="020B0400000000000000" pitchFamily="50" charset="-128"/>
            </a:endParaRPr>
          </a:p>
        </p:txBody>
      </p:sp>
      <p:sp>
        <p:nvSpPr>
          <p:cNvPr id="13" name="フリーフォーム: 図形 12">
            <a:extLst>
              <a:ext uri="{FF2B5EF4-FFF2-40B4-BE49-F238E27FC236}">
                <a16:creationId xmlns:a16="http://schemas.microsoft.com/office/drawing/2014/main" id="{0FF1CB82-5EA8-DC8C-468B-357A22739DA6}"/>
              </a:ext>
            </a:extLst>
          </p:cNvPr>
          <p:cNvSpPr/>
          <p:nvPr/>
        </p:nvSpPr>
        <p:spPr>
          <a:xfrm>
            <a:off x="741415" y="6108921"/>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CD697506-BADB-2919-D13F-D53980FB4A6F}"/>
              </a:ext>
            </a:extLst>
          </p:cNvPr>
          <p:cNvSpPr/>
          <p:nvPr/>
        </p:nvSpPr>
        <p:spPr>
          <a:xfrm>
            <a:off x="6557342" y="6079357"/>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フリーフォーム: 図形 14">
            <a:extLst>
              <a:ext uri="{FF2B5EF4-FFF2-40B4-BE49-F238E27FC236}">
                <a16:creationId xmlns:a16="http://schemas.microsoft.com/office/drawing/2014/main" id="{D4370773-4230-6B8B-6F21-ACCA0FC1FF35}"/>
              </a:ext>
            </a:extLst>
          </p:cNvPr>
          <p:cNvSpPr/>
          <p:nvPr/>
        </p:nvSpPr>
        <p:spPr>
          <a:xfrm>
            <a:off x="8670670" y="6045313"/>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フリーフォーム: 図形 15">
            <a:extLst>
              <a:ext uri="{FF2B5EF4-FFF2-40B4-BE49-F238E27FC236}">
                <a16:creationId xmlns:a16="http://schemas.microsoft.com/office/drawing/2014/main" id="{C0C144A9-D99A-AB0F-5D37-42A46D8D01CC}"/>
              </a:ext>
            </a:extLst>
          </p:cNvPr>
          <p:cNvSpPr/>
          <p:nvPr/>
        </p:nvSpPr>
        <p:spPr>
          <a:xfrm>
            <a:off x="8683352" y="3321061"/>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フリーフォーム: 図形 18">
            <a:extLst>
              <a:ext uri="{FF2B5EF4-FFF2-40B4-BE49-F238E27FC236}">
                <a16:creationId xmlns:a16="http://schemas.microsoft.com/office/drawing/2014/main" id="{49FE83A5-F8D8-BB16-3427-EB9395EECAAC}"/>
              </a:ext>
            </a:extLst>
          </p:cNvPr>
          <p:cNvSpPr/>
          <p:nvPr/>
        </p:nvSpPr>
        <p:spPr>
          <a:xfrm>
            <a:off x="2681124" y="3314961"/>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7" name="フリーフォーム: 図形 26">
            <a:extLst>
              <a:ext uri="{FF2B5EF4-FFF2-40B4-BE49-F238E27FC236}">
                <a16:creationId xmlns:a16="http://schemas.microsoft.com/office/drawing/2014/main" id="{FA031732-FC4A-10C9-D59E-297176D83752}"/>
              </a:ext>
            </a:extLst>
          </p:cNvPr>
          <p:cNvSpPr/>
          <p:nvPr/>
        </p:nvSpPr>
        <p:spPr>
          <a:xfrm>
            <a:off x="2707390" y="6070365"/>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コンテンツ プレースホルダー 6">
            <a:extLst>
              <a:ext uri="{FF2B5EF4-FFF2-40B4-BE49-F238E27FC236}">
                <a16:creationId xmlns:a16="http://schemas.microsoft.com/office/drawing/2014/main" id="{44AFFEBF-003B-1C8B-A74A-027B80C2806B}"/>
              </a:ext>
            </a:extLst>
          </p:cNvPr>
          <p:cNvSpPr txBox="1">
            <a:spLocks/>
          </p:cNvSpPr>
          <p:nvPr/>
        </p:nvSpPr>
        <p:spPr>
          <a:xfrm>
            <a:off x="8820357" y="1775998"/>
            <a:ext cx="2255980" cy="1032845"/>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\2,500,000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15,000PV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か月間</a:t>
            </a:r>
            <a:endParaRPr lang="en-US" sz="1200" dirty="0">
              <a:latin typeface="游ゴシック" panose="020B0400000000000000" pitchFamily="50" charset="-128"/>
              <a:ea typeface="游ゴシック" panose="020B0400000000000000" pitchFamily="50" charset="-128"/>
            </a:endParaRPr>
          </a:p>
        </p:txBody>
      </p:sp>
      <p:pic>
        <p:nvPicPr>
          <p:cNvPr id="37" name="図 36">
            <a:extLst>
              <a:ext uri="{FF2B5EF4-FFF2-40B4-BE49-F238E27FC236}">
                <a16:creationId xmlns:a16="http://schemas.microsoft.com/office/drawing/2014/main" id="{F1461C6D-0E3C-0C7F-0EF1-1C116FD6A7D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27194"/>
          <a:stretch>
            <a:fillRect/>
          </a:stretch>
        </p:blipFill>
        <p:spPr bwMode="auto">
          <a:xfrm>
            <a:off x="6583499" y="3355662"/>
            <a:ext cx="2016000" cy="2729447"/>
          </a:xfrm>
          <a:prstGeom prst="rect">
            <a:avLst/>
          </a:prstGeom>
          <a:noFill/>
          <a:extLst>
            <a:ext uri="{909E8E84-426E-40DD-AFC4-6F175D3DCCD1}">
              <a14:hiddenFill xmlns:a14="http://schemas.microsoft.com/office/drawing/2010/main">
                <a:solidFill>
                  <a:srgbClr val="FFFFFF"/>
                </a:solidFill>
              </a14:hiddenFill>
            </a:ext>
          </a:extLst>
        </p:spPr>
      </p:pic>
      <p:sp>
        <p:nvSpPr>
          <p:cNvPr id="22" name="フリーフォーム: 図形 21">
            <a:extLst>
              <a:ext uri="{FF2B5EF4-FFF2-40B4-BE49-F238E27FC236}">
                <a16:creationId xmlns:a16="http://schemas.microsoft.com/office/drawing/2014/main" id="{7F49B4C8-39F1-8DB1-7500-E07597F52D53}"/>
              </a:ext>
            </a:extLst>
          </p:cNvPr>
          <p:cNvSpPr/>
          <p:nvPr/>
        </p:nvSpPr>
        <p:spPr>
          <a:xfrm>
            <a:off x="6517278" y="6074322"/>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8" name="図 37">
            <a:extLst>
              <a:ext uri="{FF2B5EF4-FFF2-40B4-BE49-F238E27FC236}">
                <a16:creationId xmlns:a16="http://schemas.microsoft.com/office/drawing/2014/main" id="{1EF4BA2B-5A59-FB77-6075-2918724C5810}"/>
              </a:ext>
            </a:extLst>
          </p:cNvPr>
          <p:cNvPicPr>
            <a:picLocks noChangeAspect="1"/>
          </p:cNvPicPr>
          <p:nvPr/>
        </p:nvPicPr>
        <p:blipFill rotWithShape="1">
          <a:blip r:embed="rId3"/>
          <a:srcRect b="20982"/>
          <a:stretch>
            <a:fillRect/>
          </a:stretch>
        </p:blipFill>
        <p:spPr>
          <a:xfrm>
            <a:off x="800614" y="3304887"/>
            <a:ext cx="1812112" cy="2826893"/>
          </a:xfrm>
          <a:prstGeom prst="rect">
            <a:avLst/>
          </a:prstGeom>
        </p:spPr>
      </p:pic>
      <p:sp>
        <p:nvSpPr>
          <p:cNvPr id="18" name="フリーフォーム: 図形 17">
            <a:extLst>
              <a:ext uri="{FF2B5EF4-FFF2-40B4-BE49-F238E27FC236}">
                <a16:creationId xmlns:a16="http://schemas.microsoft.com/office/drawing/2014/main" id="{E4581724-D58C-308D-68B0-3BD4FA03D8D8}"/>
              </a:ext>
            </a:extLst>
          </p:cNvPr>
          <p:cNvSpPr/>
          <p:nvPr/>
        </p:nvSpPr>
        <p:spPr>
          <a:xfrm>
            <a:off x="764159" y="6118017"/>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9" name="図 38">
            <a:extLst>
              <a:ext uri="{FF2B5EF4-FFF2-40B4-BE49-F238E27FC236}">
                <a16:creationId xmlns:a16="http://schemas.microsoft.com/office/drawing/2014/main" id="{CB26CEDC-2797-10C4-59D8-DA6D8D5FD94D}"/>
              </a:ext>
            </a:extLst>
          </p:cNvPr>
          <p:cNvPicPr>
            <a:picLocks noChangeAspect="1"/>
          </p:cNvPicPr>
          <p:nvPr/>
        </p:nvPicPr>
        <p:blipFill>
          <a:blip r:embed="rId4"/>
          <a:srcRect t="11171"/>
          <a:stretch>
            <a:fillRect/>
          </a:stretch>
        </p:blipFill>
        <p:spPr>
          <a:xfrm>
            <a:off x="2771763" y="3297537"/>
            <a:ext cx="2010785" cy="2851351"/>
          </a:xfrm>
          <a:prstGeom prst="rect">
            <a:avLst/>
          </a:prstGeom>
        </p:spPr>
      </p:pic>
      <p:sp>
        <p:nvSpPr>
          <p:cNvPr id="26" name="フリーフォーム: 図形 25">
            <a:extLst>
              <a:ext uri="{FF2B5EF4-FFF2-40B4-BE49-F238E27FC236}">
                <a16:creationId xmlns:a16="http://schemas.microsoft.com/office/drawing/2014/main" id="{D1291DD2-55D6-AE28-533A-64BBC2BCC09D}"/>
              </a:ext>
            </a:extLst>
          </p:cNvPr>
          <p:cNvSpPr/>
          <p:nvPr/>
        </p:nvSpPr>
        <p:spPr>
          <a:xfrm>
            <a:off x="2704712" y="3288749"/>
            <a:ext cx="2091029" cy="7600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0" name="フリーフォーム: 図形 29">
            <a:extLst>
              <a:ext uri="{FF2B5EF4-FFF2-40B4-BE49-F238E27FC236}">
                <a16:creationId xmlns:a16="http://schemas.microsoft.com/office/drawing/2014/main" id="{BCCE54CB-3B0E-FFAF-76BD-670FD64FC590}"/>
              </a:ext>
            </a:extLst>
          </p:cNvPr>
          <p:cNvSpPr/>
          <p:nvPr/>
        </p:nvSpPr>
        <p:spPr>
          <a:xfrm>
            <a:off x="2688097" y="6087504"/>
            <a:ext cx="2107644" cy="67136"/>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41" name="図 40">
            <a:extLst>
              <a:ext uri="{FF2B5EF4-FFF2-40B4-BE49-F238E27FC236}">
                <a16:creationId xmlns:a16="http://schemas.microsoft.com/office/drawing/2014/main" id="{98F68B73-8518-E098-7AF7-072FBC63F56F}"/>
              </a:ext>
            </a:extLst>
          </p:cNvPr>
          <p:cNvPicPr>
            <a:picLocks noChangeAspect="1"/>
          </p:cNvPicPr>
          <p:nvPr/>
        </p:nvPicPr>
        <p:blipFill rotWithShape="1">
          <a:blip r:embed="rId5"/>
          <a:srcRect b="50285"/>
          <a:stretch>
            <a:fillRect/>
          </a:stretch>
        </p:blipFill>
        <p:spPr>
          <a:xfrm>
            <a:off x="8738598" y="3355663"/>
            <a:ext cx="2023766" cy="2689650"/>
          </a:xfrm>
          <a:prstGeom prst="rect">
            <a:avLst/>
          </a:prstGeom>
        </p:spPr>
      </p:pic>
      <p:sp>
        <p:nvSpPr>
          <p:cNvPr id="24" name="フリーフォーム: 図形 23">
            <a:extLst>
              <a:ext uri="{FF2B5EF4-FFF2-40B4-BE49-F238E27FC236}">
                <a16:creationId xmlns:a16="http://schemas.microsoft.com/office/drawing/2014/main" id="{23D6927F-7537-CF38-C757-7DA4B6BB31C2}"/>
              </a:ext>
            </a:extLst>
          </p:cNvPr>
          <p:cNvSpPr/>
          <p:nvPr/>
        </p:nvSpPr>
        <p:spPr>
          <a:xfrm>
            <a:off x="8669077" y="6077562"/>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フリーフォーム: 図形 22">
            <a:extLst>
              <a:ext uri="{FF2B5EF4-FFF2-40B4-BE49-F238E27FC236}">
                <a16:creationId xmlns:a16="http://schemas.microsoft.com/office/drawing/2014/main" id="{FF5FF1EB-3EE9-2F58-4DB1-599D6C681840}"/>
              </a:ext>
            </a:extLst>
          </p:cNvPr>
          <p:cNvSpPr/>
          <p:nvPr/>
        </p:nvSpPr>
        <p:spPr>
          <a:xfrm>
            <a:off x="8683352" y="3314268"/>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72364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a:extLst>
            <a:ext uri="{FF2B5EF4-FFF2-40B4-BE49-F238E27FC236}">
              <a16:creationId xmlns:a16="http://schemas.microsoft.com/office/drawing/2014/main" id="{F1B96084-C7E8-887F-0ED2-5773FA51B916}"/>
            </a:ext>
          </a:extLst>
        </p:cNvPr>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DDD9070-287D-077A-0063-AE712EF5856D}"/>
              </a:ext>
            </a:extLst>
          </p:cNvPr>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a:extLst>
              <a:ext uri="{FF2B5EF4-FFF2-40B4-BE49-F238E27FC236}">
                <a16:creationId xmlns:a16="http://schemas.microsoft.com/office/drawing/2014/main" id="{F0A1D39A-2E7E-397D-96D1-9AD077625754}"/>
              </a:ext>
            </a:extLst>
          </p:cNvPr>
          <p:cNvSpPr>
            <a:spLocks noGrp="1"/>
          </p:cNvSpPr>
          <p:nvPr>
            <p:ph type="sldNum" sz="quarter" idx="12"/>
          </p:nvPr>
        </p:nvSpPr>
        <p:spPr/>
        <p:txBody>
          <a:bodyPr/>
          <a:lstStyle/>
          <a:p>
            <a:fld id="{D8B91448-09D1-4BE7-A07D-AABAAA73F2EB}" type="slidenum">
              <a:rPr kumimoji="1" lang="ja-JP" altLang="en-US" sz="1050" smtClean="0"/>
              <a:t>16</a:t>
            </a:fld>
            <a:endParaRPr kumimoji="1" lang="ja-JP" altLang="en-US" sz="1050" dirty="0"/>
          </a:p>
        </p:txBody>
      </p:sp>
      <p:sp>
        <p:nvSpPr>
          <p:cNvPr id="2" name="テキスト プレースホルダー 8">
            <a:extLst>
              <a:ext uri="{FF2B5EF4-FFF2-40B4-BE49-F238E27FC236}">
                <a16:creationId xmlns:a16="http://schemas.microsoft.com/office/drawing/2014/main" id="{DBA9CEAD-C859-F6C4-F212-AD33A5D3F323}"/>
              </a:ext>
            </a:extLst>
          </p:cNvPr>
          <p:cNvSpPr txBox="1">
            <a:spLocks/>
          </p:cNvSpPr>
          <p:nvPr/>
        </p:nvSpPr>
        <p:spPr>
          <a:xfrm>
            <a:off x="226562" y="180208"/>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　メニュー</a:t>
            </a:r>
          </a:p>
        </p:txBody>
      </p:sp>
      <p:sp>
        <p:nvSpPr>
          <p:cNvPr id="32" name="正方形/長方形 31">
            <a:extLst>
              <a:ext uri="{FF2B5EF4-FFF2-40B4-BE49-F238E27FC236}">
                <a16:creationId xmlns:a16="http://schemas.microsoft.com/office/drawing/2014/main" id="{799F1623-C233-AD42-DC2C-5D43555BEFCB}"/>
              </a:ext>
            </a:extLst>
          </p:cNvPr>
          <p:cNvSpPr/>
          <p:nvPr/>
        </p:nvSpPr>
        <p:spPr>
          <a:xfrm>
            <a:off x="878970" y="2426370"/>
            <a:ext cx="10311544" cy="402668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7" name="コンテンツ プレースホルダー 6">
            <a:extLst>
              <a:ext uri="{FF2B5EF4-FFF2-40B4-BE49-F238E27FC236}">
                <a16:creationId xmlns:a16="http://schemas.microsoft.com/office/drawing/2014/main" id="{93132937-D3F5-4D09-91F4-65DD0F36B153}"/>
              </a:ext>
            </a:extLst>
          </p:cNvPr>
          <p:cNvSpPr txBox="1">
            <a:spLocks/>
          </p:cNvSpPr>
          <p:nvPr/>
        </p:nvSpPr>
        <p:spPr>
          <a:xfrm>
            <a:off x="661036" y="1346027"/>
            <a:ext cx="2473831"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\3,000,000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15,000PV</a:t>
            </a:r>
          </a:p>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2B0B47B-7C17-1F6F-FC1E-497CBBDFDCA1}"/>
              </a:ext>
            </a:extLst>
          </p:cNvPr>
          <p:cNvSpPr txBox="1"/>
          <p:nvPr/>
        </p:nvSpPr>
        <p:spPr>
          <a:xfrm>
            <a:off x="506493" y="705099"/>
            <a:ext cx="4685898"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トラベルストーリーズプラン（海外</a:t>
            </a:r>
            <a:r>
              <a:rPr kumimoji="1" lang="en-US" altLang="ja-JP" b="1" dirty="0">
                <a:solidFill>
                  <a:schemeClr val="accent1"/>
                </a:solidFill>
                <a:latin typeface="游ゴシック" panose="020B0400000000000000" pitchFamily="50" charset="-128"/>
                <a:ea typeface="游ゴシック" panose="020B0400000000000000" pitchFamily="50" charset="-128"/>
              </a:rPr>
              <a:t>/</a:t>
            </a:r>
            <a:r>
              <a:rPr kumimoji="1" lang="ja-JP" altLang="en-US" b="1" dirty="0">
                <a:solidFill>
                  <a:schemeClr val="accent1"/>
                </a:solidFill>
                <a:latin typeface="游ゴシック" panose="020B0400000000000000" pitchFamily="50" charset="-128"/>
                <a:ea typeface="游ゴシック" panose="020B0400000000000000" pitchFamily="50" charset="-128"/>
              </a:rPr>
              <a:t>国内）</a:t>
            </a:r>
          </a:p>
        </p:txBody>
      </p:sp>
      <p:sp>
        <p:nvSpPr>
          <p:cNvPr id="10" name="タイトル 26">
            <a:extLst>
              <a:ext uri="{FF2B5EF4-FFF2-40B4-BE49-F238E27FC236}">
                <a16:creationId xmlns:a16="http://schemas.microsoft.com/office/drawing/2014/main" id="{D85B5B03-AC53-5FD3-ABC8-AEB68F1B6D57}"/>
              </a:ext>
            </a:extLst>
          </p:cNvPr>
          <p:cNvSpPr txBox="1">
            <a:spLocks/>
          </p:cNvSpPr>
          <p:nvPr/>
        </p:nvSpPr>
        <p:spPr>
          <a:xfrm>
            <a:off x="556749" y="1068914"/>
            <a:ext cx="10923103" cy="2601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写真や動画を活用</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し、全画面ストーリー形式で</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視覚的に訴求力の高いコンテンツ</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を提供。ブランドの世界観や魅力を最大限に引き出します。</a:t>
            </a:r>
          </a:p>
        </p:txBody>
      </p:sp>
      <p:pic>
        <p:nvPicPr>
          <p:cNvPr id="8" name="図 7">
            <a:extLst>
              <a:ext uri="{FF2B5EF4-FFF2-40B4-BE49-F238E27FC236}">
                <a16:creationId xmlns:a16="http://schemas.microsoft.com/office/drawing/2014/main" id="{B9554309-67EB-E34B-12CD-720D3F5CADAD}"/>
              </a:ext>
            </a:extLst>
          </p:cNvPr>
          <p:cNvPicPr>
            <a:picLocks noChangeAspect="1"/>
          </p:cNvPicPr>
          <p:nvPr/>
        </p:nvPicPr>
        <p:blipFill>
          <a:blip r:embed="rId2"/>
          <a:stretch>
            <a:fillRect/>
          </a:stretch>
        </p:blipFill>
        <p:spPr>
          <a:xfrm>
            <a:off x="4940728" y="2647052"/>
            <a:ext cx="1610119" cy="3498581"/>
          </a:xfrm>
          <a:prstGeom prst="rect">
            <a:avLst/>
          </a:prstGeom>
        </p:spPr>
      </p:pic>
      <p:pic>
        <p:nvPicPr>
          <p:cNvPr id="9" name="図 8">
            <a:extLst>
              <a:ext uri="{FF2B5EF4-FFF2-40B4-BE49-F238E27FC236}">
                <a16:creationId xmlns:a16="http://schemas.microsoft.com/office/drawing/2014/main" id="{7EB53C6F-3214-E01B-72D9-A3451256C766}"/>
              </a:ext>
            </a:extLst>
          </p:cNvPr>
          <p:cNvPicPr>
            <a:picLocks noChangeAspect="1"/>
          </p:cNvPicPr>
          <p:nvPr/>
        </p:nvPicPr>
        <p:blipFill>
          <a:blip r:embed="rId3"/>
          <a:stretch>
            <a:fillRect/>
          </a:stretch>
        </p:blipFill>
        <p:spPr>
          <a:xfrm>
            <a:off x="6844812" y="2634205"/>
            <a:ext cx="1610119" cy="3498581"/>
          </a:xfrm>
          <a:prstGeom prst="rect">
            <a:avLst/>
          </a:prstGeom>
        </p:spPr>
      </p:pic>
      <p:pic>
        <p:nvPicPr>
          <p:cNvPr id="11" name="図 10">
            <a:extLst>
              <a:ext uri="{FF2B5EF4-FFF2-40B4-BE49-F238E27FC236}">
                <a16:creationId xmlns:a16="http://schemas.microsoft.com/office/drawing/2014/main" id="{908AB10D-B8D0-CE58-BA6B-3AE9BA551601}"/>
              </a:ext>
            </a:extLst>
          </p:cNvPr>
          <p:cNvPicPr>
            <a:picLocks noChangeAspect="1"/>
          </p:cNvPicPr>
          <p:nvPr/>
        </p:nvPicPr>
        <p:blipFill>
          <a:blip r:embed="rId4"/>
          <a:stretch>
            <a:fillRect/>
          </a:stretch>
        </p:blipFill>
        <p:spPr>
          <a:xfrm>
            <a:off x="1063844" y="2651334"/>
            <a:ext cx="1601553" cy="3494299"/>
          </a:xfrm>
          <a:prstGeom prst="rect">
            <a:avLst/>
          </a:prstGeom>
        </p:spPr>
      </p:pic>
      <p:pic>
        <p:nvPicPr>
          <p:cNvPr id="12" name="図 11">
            <a:extLst>
              <a:ext uri="{FF2B5EF4-FFF2-40B4-BE49-F238E27FC236}">
                <a16:creationId xmlns:a16="http://schemas.microsoft.com/office/drawing/2014/main" id="{F71CB1FF-858C-7F2B-3CBA-A3B4AE8EE747}"/>
              </a:ext>
            </a:extLst>
          </p:cNvPr>
          <p:cNvPicPr>
            <a:picLocks noChangeAspect="1"/>
          </p:cNvPicPr>
          <p:nvPr/>
        </p:nvPicPr>
        <p:blipFill>
          <a:blip r:embed="rId5"/>
          <a:stretch>
            <a:fillRect/>
          </a:stretch>
        </p:blipFill>
        <p:spPr>
          <a:xfrm>
            <a:off x="2993721" y="2647052"/>
            <a:ext cx="1618683" cy="3494299"/>
          </a:xfrm>
          <a:prstGeom prst="rect">
            <a:avLst/>
          </a:prstGeom>
        </p:spPr>
      </p:pic>
      <p:pic>
        <p:nvPicPr>
          <p:cNvPr id="13" name="図 12">
            <a:extLst>
              <a:ext uri="{FF2B5EF4-FFF2-40B4-BE49-F238E27FC236}">
                <a16:creationId xmlns:a16="http://schemas.microsoft.com/office/drawing/2014/main" id="{CB5C31F5-2CBD-4045-A8CF-6040BDAA8882}"/>
              </a:ext>
            </a:extLst>
          </p:cNvPr>
          <p:cNvPicPr>
            <a:picLocks noChangeAspect="1"/>
          </p:cNvPicPr>
          <p:nvPr/>
        </p:nvPicPr>
        <p:blipFill>
          <a:blip r:embed="rId6"/>
          <a:srcRect t="5486"/>
          <a:stretch>
            <a:fillRect/>
          </a:stretch>
        </p:blipFill>
        <p:spPr>
          <a:xfrm>
            <a:off x="9312707" y="2996441"/>
            <a:ext cx="1603873" cy="3306639"/>
          </a:xfrm>
          <a:prstGeom prst="rect">
            <a:avLst/>
          </a:prstGeom>
        </p:spPr>
      </p:pic>
      <p:sp>
        <p:nvSpPr>
          <p:cNvPr id="15" name="矢印: 五方向 14">
            <a:extLst>
              <a:ext uri="{FF2B5EF4-FFF2-40B4-BE49-F238E27FC236}">
                <a16:creationId xmlns:a16="http://schemas.microsoft.com/office/drawing/2014/main" id="{C4C864EB-C659-82D3-FDF7-BF842FA58090}"/>
              </a:ext>
            </a:extLst>
          </p:cNvPr>
          <p:cNvSpPr/>
          <p:nvPr/>
        </p:nvSpPr>
        <p:spPr>
          <a:xfrm>
            <a:off x="2472721" y="4653800"/>
            <a:ext cx="470262" cy="303460"/>
          </a:xfrm>
          <a:prstGeom prst="homePlate">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五方向 15">
            <a:extLst>
              <a:ext uri="{FF2B5EF4-FFF2-40B4-BE49-F238E27FC236}">
                <a16:creationId xmlns:a16="http://schemas.microsoft.com/office/drawing/2014/main" id="{C314FCDA-3DF9-57FB-34CA-96BA53BB50C7}"/>
              </a:ext>
            </a:extLst>
          </p:cNvPr>
          <p:cNvSpPr/>
          <p:nvPr/>
        </p:nvSpPr>
        <p:spPr>
          <a:xfrm>
            <a:off x="4480476" y="4653800"/>
            <a:ext cx="470262" cy="303460"/>
          </a:xfrm>
          <a:prstGeom prst="homePlate">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五方向 16">
            <a:extLst>
              <a:ext uri="{FF2B5EF4-FFF2-40B4-BE49-F238E27FC236}">
                <a16:creationId xmlns:a16="http://schemas.microsoft.com/office/drawing/2014/main" id="{14538391-AE43-AD0D-E2E0-5D1897C9E7EE}"/>
              </a:ext>
            </a:extLst>
          </p:cNvPr>
          <p:cNvSpPr/>
          <p:nvPr/>
        </p:nvSpPr>
        <p:spPr>
          <a:xfrm>
            <a:off x="6358171" y="4649761"/>
            <a:ext cx="470262" cy="303460"/>
          </a:xfrm>
          <a:prstGeom prst="homePlate">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ストライプ 18">
            <a:extLst>
              <a:ext uri="{FF2B5EF4-FFF2-40B4-BE49-F238E27FC236}">
                <a16:creationId xmlns:a16="http://schemas.microsoft.com/office/drawing/2014/main" id="{8BED011A-79FC-E08B-2C67-0DB45432B60C}"/>
              </a:ext>
            </a:extLst>
          </p:cNvPr>
          <p:cNvSpPr/>
          <p:nvPr/>
        </p:nvSpPr>
        <p:spPr>
          <a:xfrm>
            <a:off x="7523359" y="5770584"/>
            <a:ext cx="1674920" cy="442923"/>
          </a:xfrm>
          <a:prstGeom prst="stripedRightArrow">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Picture 2">
            <a:extLst>
              <a:ext uri="{FF2B5EF4-FFF2-40B4-BE49-F238E27FC236}">
                <a16:creationId xmlns:a16="http://schemas.microsoft.com/office/drawing/2014/main" id="{3D574EDF-680F-5C71-5E09-AF45CAD6DD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01600" y="5449325"/>
            <a:ext cx="835603" cy="83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62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6C6A9-1E6D-318E-ED0C-1E84D19683D9}"/>
            </a:ext>
          </a:extLst>
        </p:cNvPr>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C34C5FB-1C75-7A9C-FF6C-E24E076E1DBC}"/>
              </a:ext>
            </a:extLst>
          </p:cNvPr>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a:extLst>
              <a:ext uri="{FF2B5EF4-FFF2-40B4-BE49-F238E27FC236}">
                <a16:creationId xmlns:a16="http://schemas.microsoft.com/office/drawing/2014/main" id="{2CB8624E-9A14-6931-4ECA-D82322D5B8AD}"/>
              </a:ext>
            </a:extLst>
          </p:cNvPr>
          <p:cNvSpPr>
            <a:spLocks noGrp="1"/>
          </p:cNvSpPr>
          <p:nvPr>
            <p:ph type="sldNum" sz="quarter" idx="12"/>
          </p:nvPr>
        </p:nvSpPr>
        <p:spPr/>
        <p:txBody>
          <a:bodyPr/>
          <a:lstStyle/>
          <a:p>
            <a:fld id="{D8B91448-09D1-4BE7-A07D-AABAAA73F2EB}" type="slidenum">
              <a:rPr kumimoji="1" lang="ja-JP" altLang="en-US" sz="1050" smtClean="0"/>
              <a:t>17</a:t>
            </a:fld>
            <a:endParaRPr kumimoji="1" lang="ja-JP" altLang="en-US" sz="1050" dirty="0"/>
          </a:p>
        </p:txBody>
      </p:sp>
      <p:sp>
        <p:nvSpPr>
          <p:cNvPr id="2" name="テキスト プレースホルダー 8">
            <a:extLst>
              <a:ext uri="{FF2B5EF4-FFF2-40B4-BE49-F238E27FC236}">
                <a16:creationId xmlns:a16="http://schemas.microsoft.com/office/drawing/2014/main" id="{6AB0BEBC-060E-5837-17D6-8B7FDBB535D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コンテンツ プレースホルダー 6">
            <a:extLst>
              <a:ext uri="{FF2B5EF4-FFF2-40B4-BE49-F238E27FC236}">
                <a16:creationId xmlns:a16="http://schemas.microsoft.com/office/drawing/2014/main" id="{215FBE0B-1D35-C123-746F-A46A3FD87BB2}"/>
              </a:ext>
            </a:extLst>
          </p:cNvPr>
          <p:cNvSpPr txBox="1">
            <a:spLocks/>
          </p:cNvSpPr>
          <p:nvPr/>
        </p:nvSpPr>
        <p:spPr>
          <a:xfrm>
            <a:off x="585718" y="1617558"/>
            <a:ext cx="8031583" cy="4789449"/>
          </a:xfrm>
          <a:prstGeom prst="rect">
            <a:avLst/>
          </a:prstGeom>
          <a:solidFill>
            <a:schemeClr val="accent3">
              <a:lumMod val="20000"/>
              <a:lumOff val="80000"/>
            </a:schemeClr>
          </a:solidFill>
        </p:spPr>
        <p:txBody>
          <a:bodyPr vert="horz" lIns="91440" tIns="108000" rIns="91440" bIns="10800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1200" b="1">
                <a:solidFill>
                  <a:schemeClr val="accent1"/>
                </a:solidFill>
                <a:latin typeface="游ゴシック" panose="020B0400000000000000" pitchFamily="50" charset="-128"/>
                <a:ea typeface="游ゴシック" panose="020B0400000000000000" pitchFamily="50" charset="-128"/>
              </a:rPr>
              <a:t>誘導枠</a:t>
            </a:r>
            <a:endParaRPr lang="ja-JP" altLang="en-US" sz="110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DC9FF88F-4297-6CB4-C00B-6A92322F2715}"/>
              </a:ext>
            </a:extLst>
          </p:cNvPr>
          <p:cNvSpPr>
            <a:spLocks noGrp="1"/>
          </p:cNvSpPr>
          <p:nvPr>
            <p:ph type="title"/>
          </p:nvPr>
        </p:nvSpPr>
        <p:spPr>
          <a:xfrm>
            <a:off x="390754" y="596349"/>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誘導枠</a:t>
            </a:r>
            <a:endParaRPr kumimoji="1" lang="ja-JP" altLang="en-US" sz="2400"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5C2C15B1-6635-2055-7551-EDCA135C5568}"/>
              </a:ext>
            </a:extLst>
          </p:cNvPr>
          <p:cNvSpPr txBox="1"/>
          <p:nvPr/>
        </p:nvSpPr>
        <p:spPr>
          <a:xfrm>
            <a:off x="551108" y="1146990"/>
            <a:ext cx="6853158" cy="400110"/>
          </a:xfrm>
          <a:prstGeom prst="rect">
            <a:avLst/>
          </a:prstGeom>
          <a:noFill/>
        </p:spPr>
        <p:txBody>
          <a:bodyPr wrap="none" rtlCol="0">
            <a:spAutoFit/>
          </a:bodyPr>
          <a:lstStyle/>
          <a:p>
            <a:r>
              <a:rPr kumimoji="1" lang="ja-JP" altLang="en-US" sz="2000" b="1" dirty="0">
                <a:latin typeface="游ゴシック" panose="020B0400000000000000" pitchFamily="50" charset="-128"/>
                <a:ea typeface="游ゴシック" panose="020B0400000000000000" pitchFamily="50" charset="-128"/>
              </a:rPr>
              <a:t>海外・国内別に様々なコンテンツページへ露出されます。</a:t>
            </a:r>
          </a:p>
        </p:txBody>
      </p:sp>
      <p:sp>
        <p:nvSpPr>
          <p:cNvPr id="8" name="Text Box 6">
            <a:extLst>
              <a:ext uri="{FF2B5EF4-FFF2-40B4-BE49-F238E27FC236}">
                <a16:creationId xmlns:a16="http://schemas.microsoft.com/office/drawing/2014/main" id="{793CE865-2081-3C1F-CAA9-A36255914061}"/>
              </a:ext>
            </a:extLst>
          </p:cNvPr>
          <p:cNvSpPr txBox="1">
            <a:spLocks noChangeArrowheads="1"/>
          </p:cNvSpPr>
          <p:nvPr/>
        </p:nvSpPr>
        <p:spPr bwMode="auto">
          <a:xfrm>
            <a:off x="740897" y="5968886"/>
            <a:ext cx="43497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b="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誘導枠は、ローテーション表示となります。</a:t>
            </a:r>
            <a:endParaRPr lang="en-US" altLang="ja-JP" sz="800" b="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自社コンテンツ及び、デザイン変更の可能性がございます。予めご了承願います。</a:t>
            </a:r>
          </a:p>
        </p:txBody>
      </p:sp>
      <p:sp>
        <p:nvSpPr>
          <p:cNvPr id="9" name="正方形/長方形 8">
            <a:extLst>
              <a:ext uri="{FF2B5EF4-FFF2-40B4-BE49-F238E27FC236}">
                <a16:creationId xmlns:a16="http://schemas.microsoft.com/office/drawing/2014/main" id="{E72EB8DF-E8CA-41BA-7F37-6DE103C92CBA}"/>
              </a:ext>
            </a:extLst>
          </p:cNvPr>
          <p:cNvSpPr/>
          <p:nvPr/>
        </p:nvSpPr>
        <p:spPr>
          <a:xfrm>
            <a:off x="5229096" y="4567569"/>
            <a:ext cx="481941" cy="55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E19E1C47-A593-14C8-D969-8A7EA10553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4292" y="2221301"/>
            <a:ext cx="1412124" cy="2588259"/>
          </a:xfrm>
          <a:prstGeom prst="rect">
            <a:avLst/>
          </a:prstGeom>
          <a:ln>
            <a:noFill/>
          </a:ln>
        </p:spPr>
      </p:pic>
      <p:sp>
        <p:nvSpPr>
          <p:cNvPr id="11" name="正方形/長方形 10">
            <a:extLst>
              <a:ext uri="{FF2B5EF4-FFF2-40B4-BE49-F238E27FC236}">
                <a16:creationId xmlns:a16="http://schemas.microsoft.com/office/drawing/2014/main" id="{25C80B1E-4AB2-F4B4-9BC2-18E2ABD7966F}"/>
              </a:ext>
            </a:extLst>
          </p:cNvPr>
          <p:cNvSpPr/>
          <p:nvPr/>
        </p:nvSpPr>
        <p:spPr bwMode="auto">
          <a:xfrm>
            <a:off x="1034882" y="2693860"/>
            <a:ext cx="666200" cy="626979"/>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pic>
        <p:nvPicPr>
          <p:cNvPr id="12" name="図 11">
            <a:extLst>
              <a:ext uri="{FF2B5EF4-FFF2-40B4-BE49-F238E27FC236}">
                <a16:creationId xmlns:a16="http://schemas.microsoft.com/office/drawing/2014/main" id="{A5CE3C3A-CFB8-5F7E-D1B1-1D810396E9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80626" y="2230926"/>
            <a:ext cx="1546914" cy="3441761"/>
          </a:xfrm>
          <a:prstGeom prst="rect">
            <a:avLst/>
          </a:prstGeom>
          <a:ln>
            <a:noFill/>
          </a:ln>
        </p:spPr>
      </p:pic>
      <p:sp>
        <p:nvSpPr>
          <p:cNvPr id="13" name="Rectangle 55">
            <a:extLst>
              <a:ext uri="{FF2B5EF4-FFF2-40B4-BE49-F238E27FC236}">
                <a16:creationId xmlns:a16="http://schemas.microsoft.com/office/drawing/2014/main" id="{11051977-14F6-8D13-2A6E-D20F0AB2C934}"/>
              </a:ext>
            </a:extLst>
          </p:cNvPr>
          <p:cNvSpPr>
            <a:spLocks noChangeArrowheads="1"/>
          </p:cNvSpPr>
          <p:nvPr/>
        </p:nvSpPr>
        <p:spPr bwMode="auto">
          <a:xfrm>
            <a:off x="1700111" y="2349692"/>
            <a:ext cx="448899" cy="355644"/>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Rectangle 55">
            <a:extLst>
              <a:ext uri="{FF2B5EF4-FFF2-40B4-BE49-F238E27FC236}">
                <a16:creationId xmlns:a16="http://schemas.microsoft.com/office/drawing/2014/main" id="{B28773BB-8A1C-5C75-3CDE-0FD47CD10C63}"/>
              </a:ext>
            </a:extLst>
          </p:cNvPr>
          <p:cNvSpPr>
            <a:spLocks noChangeArrowheads="1"/>
          </p:cNvSpPr>
          <p:nvPr/>
        </p:nvSpPr>
        <p:spPr bwMode="auto">
          <a:xfrm>
            <a:off x="3418302" y="2575272"/>
            <a:ext cx="469739" cy="372155"/>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 name="正方形/長方形 14">
            <a:extLst>
              <a:ext uri="{FF2B5EF4-FFF2-40B4-BE49-F238E27FC236}">
                <a16:creationId xmlns:a16="http://schemas.microsoft.com/office/drawing/2014/main" id="{4C0A45FF-6C57-A7AA-6499-A77A1F4BD730}"/>
              </a:ext>
            </a:extLst>
          </p:cNvPr>
          <p:cNvSpPr/>
          <p:nvPr/>
        </p:nvSpPr>
        <p:spPr bwMode="auto">
          <a:xfrm>
            <a:off x="4169123" y="2210634"/>
            <a:ext cx="1610116" cy="3453213"/>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6" name="図 15">
            <a:extLst>
              <a:ext uri="{FF2B5EF4-FFF2-40B4-BE49-F238E27FC236}">
                <a16:creationId xmlns:a16="http://schemas.microsoft.com/office/drawing/2014/main" id="{F235ED54-400F-66EF-3546-0E4B5D80B7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93083" y="2221301"/>
            <a:ext cx="1071379" cy="3864545"/>
          </a:xfrm>
          <a:prstGeom prst="rect">
            <a:avLst/>
          </a:prstGeom>
          <a:ln>
            <a:noFill/>
          </a:ln>
        </p:spPr>
      </p:pic>
      <p:pic>
        <p:nvPicPr>
          <p:cNvPr id="17" name="図 16">
            <a:extLst>
              <a:ext uri="{FF2B5EF4-FFF2-40B4-BE49-F238E27FC236}">
                <a16:creationId xmlns:a16="http://schemas.microsoft.com/office/drawing/2014/main" id="{D997B6C4-7628-8861-4BE8-A17B92264E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76360" y="2240630"/>
            <a:ext cx="1593988" cy="1627224"/>
          </a:xfrm>
          <a:prstGeom prst="rect">
            <a:avLst/>
          </a:prstGeom>
        </p:spPr>
      </p:pic>
      <p:sp>
        <p:nvSpPr>
          <p:cNvPr id="18" name="Rectangle 55">
            <a:extLst>
              <a:ext uri="{FF2B5EF4-FFF2-40B4-BE49-F238E27FC236}">
                <a16:creationId xmlns:a16="http://schemas.microsoft.com/office/drawing/2014/main" id="{197B4554-B5F8-6AE4-C0E7-C256AA9B7AE6}"/>
              </a:ext>
            </a:extLst>
          </p:cNvPr>
          <p:cNvSpPr>
            <a:spLocks noChangeArrowheads="1"/>
          </p:cNvSpPr>
          <p:nvPr/>
        </p:nvSpPr>
        <p:spPr bwMode="auto">
          <a:xfrm>
            <a:off x="5239243" y="2483837"/>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9" name="図 18">
            <a:extLst>
              <a:ext uri="{FF2B5EF4-FFF2-40B4-BE49-F238E27FC236}">
                <a16:creationId xmlns:a16="http://schemas.microsoft.com/office/drawing/2014/main" id="{2197075C-AD40-68C9-C70E-98F011E611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63145" y="3705653"/>
            <a:ext cx="1583291" cy="1733063"/>
          </a:xfrm>
          <a:prstGeom prst="rect">
            <a:avLst/>
          </a:prstGeom>
        </p:spPr>
      </p:pic>
      <p:pic>
        <p:nvPicPr>
          <p:cNvPr id="20" name="図 19">
            <a:extLst>
              <a:ext uri="{FF2B5EF4-FFF2-40B4-BE49-F238E27FC236}">
                <a16:creationId xmlns:a16="http://schemas.microsoft.com/office/drawing/2014/main" id="{BB95AE46-F1D4-89CF-BA24-F739C48CA34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44559" y="3919605"/>
            <a:ext cx="545595" cy="920020"/>
          </a:xfrm>
          <a:prstGeom prst="rect">
            <a:avLst/>
          </a:prstGeom>
        </p:spPr>
      </p:pic>
      <p:sp>
        <p:nvSpPr>
          <p:cNvPr id="21" name="Rectangle 55">
            <a:extLst>
              <a:ext uri="{FF2B5EF4-FFF2-40B4-BE49-F238E27FC236}">
                <a16:creationId xmlns:a16="http://schemas.microsoft.com/office/drawing/2014/main" id="{C81E0482-A93B-55E9-EC18-116DDEF6AD1D}"/>
              </a:ext>
            </a:extLst>
          </p:cNvPr>
          <p:cNvSpPr>
            <a:spLocks noChangeArrowheads="1"/>
          </p:cNvSpPr>
          <p:nvPr/>
        </p:nvSpPr>
        <p:spPr bwMode="auto">
          <a:xfrm>
            <a:off x="5271692" y="4394938"/>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テキスト ボックス 11">
            <a:extLst>
              <a:ext uri="{FF2B5EF4-FFF2-40B4-BE49-F238E27FC236}">
                <a16:creationId xmlns:a16="http://schemas.microsoft.com/office/drawing/2014/main" id="{4AE7CDEC-925E-0C98-FAFE-A4BF180D44E3}"/>
              </a:ext>
            </a:extLst>
          </p:cNvPr>
          <p:cNvSpPr txBox="1">
            <a:spLocks noChangeArrowheads="1"/>
          </p:cNvSpPr>
          <p:nvPr/>
        </p:nvSpPr>
        <p:spPr bwMode="auto">
          <a:xfrm>
            <a:off x="5786761" y="3949625"/>
            <a:ext cx="276999"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6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23" name="直線矢印コネクタ 22">
            <a:extLst>
              <a:ext uri="{FF2B5EF4-FFF2-40B4-BE49-F238E27FC236}">
                <a16:creationId xmlns:a16="http://schemas.microsoft.com/office/drawing/2014/main" id="{0A1F57A1-259A-78AE-0D8A-1AB088D74649}"/>
              </a:ext>
            </a:extLst>
          </p:cNvPr>
          <p:cNvCxnSpPr>
            <a:cxnSpLocks/>
          </p:cNvCxnSpPr>
          <p:nvPr/>
        </p:nvCxnSpPr>
        <p:spPr>
          <a:xfrm>
            <a:off x="5824947" y="3913861"/>
            <a:ext cx="0" cy="1449551"/>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 Box 4">
            <a:extLst>
              <a:ext uri="{FF2B5EF4-FFF2-40B4-BE49-F238E27FC236}">
                <a16:creationId xmlns:a16="http://schemas.microsoft.com/office/drawing/2014/main" id="{7C9989F0-FA17-6911-F5D6-0A11519B589F}"/>
              </a:ext>
            </a:extLst>
          </p:cNvPr>
          <p:cNvSpPr txBox="1">
            <a:spLocks noChangeArrowheads="1"/>
          </p:cNvSpPr>
          <p:nvPr/>
        </p:nvSpPr>
        <p:spPr bwMode="auto">
          <a:xfrm>
            <a:off x="2392834" y="1913339"/>
            <a:ext cx="15490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 </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各全エリアトップページ</a:t>
            </a:r>
          </a:p>
        </p:txBody>
      </p:sp>
      <p:sp>
        <p:nvSpPr>
          <p:cNvPr id="25" name="Text Box 5">
            <a:extLst>
              <a:ext uri="{FF2B5EF4-FFF2-40B4-BE49-F238E27FC236}">
                <a16:creationId xmlns:a16="http://schemas.microsoft.com/office/drawing/2014/main" id="{6D5E8E9A-21FF-8ECA-9485-9D5AACEA4135}"/>
              </a:ext>
            </a:extLst>
          </p:cNvPr>
          <p:cNvSpPr txBox="1">
            <a:spLocks noChangeArrowheads="1"/>
          </p:cNvSpPr>
          <p:nvPr/>
        </p:nvSpPr>
        <p:spPr bwMode="auto">
          <a:xfrm>
            <a:off x="4161100" y="1904394"/>
            <a:ext cx="16092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各全エリア旅行記、施設ページ</a:t>
            </a:r>
          </a:p>
        </p:txBody>
      </p:sp>
      <p:sp>
        <p:nvSpPr>
          <p:cNvPr id="26" name="Text Box 5">
            <a:extLst>
              <a:ext uri="{FF2B5EF4-FFF2-40B4-BE49-F238E27FC236}">
                <a16:creationId xmlns:a16="http://schemas.microsoft.com/office/drawing/2014/main" id="{FFEA7CA3-D030-12E2-91A5-4C357BAA4D79}"/>
              </a:ext>
            </a:extLst>
          </p:cNvPr>
          <p:cNvSpPr txBox="1">
            <a:spLocks noChangeArrowheads="1"/>
          </p:cNvSpPr>
          <p:nvPr/>
        </p:nvSpPr>
        <p:spPr bwMode="auto">
          <a:xfrm>
            <a:off x="7084423" y="1874517"/>
            <a:ext cx="1497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スマートフォン</a:t>
            </a:r>
            <a:b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全エリアページ</a:t>
            </a:r>
          </a:p>
        </p:txBody>
      </p:sp>
      <p:sp>
        <p:nvSpPr>
          <p:cNvPr id="27" name="Text Box 3">
            <a:extLst>
              <a:ext uri="{FF2B5EF4-FFF2-40B4-BE49-F238E27FC236}">
                <a16:creationId xmlns:a16="http://schemas.microsoft.com/office/drawing/2014/main" id="{77F32B42-462E-A00D-FB72-5A06255F2CCB}"/>
              </a:ext>
            </a:extLst>
          </p:cNvPr>
          <p:cNvSpPr txBox="1">
            <a:spLocks noChangeArrowheads="1"/>
          </p:cNvSpPr>
          <p:nvPr/>
        </p:nvSpPr>
        <p:spPr bwMode="auto">
          <a:xfrm>
            <a:off x="1000987" y="1976319"/>
            <a:ext cx="8415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sp>
        <p:nvSpPr>
          <p:cNvPr id="28" name="フリーフォーム: 図形 27">
            <a:extLst>
              <a:ext uri="{FF2B5EF4-FFF2-40B4-BE49-F238E27FC236}">
                <a16:creationId xmlns:a16="http://schemas.microsoft.com/office/drawing/2014/main" id="{E1FDAACD-4DCE-8BEE-7125-975F7DA0A85C}"/>
              </a:ext>
            </a:extLst>
          </p:cNvPr>
          <p:cNvSpPr/>
          <p:nvPr/>
        </p:nvSpPr>
        <p:spPr>
          <a:xfrm>
            <a:off x="642920" y="4775216"/>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D586409A-AC4D-76F2-3AD7-21B1AF262402}"/>
              </a:ext>
            </a:extLst>
          </p:cNvPr>
          <p:cNvSpPr/>
          <p:nvPr/>
        </p:nvSpPr>
        <p:spPr bwMode="auto">
          <a:xfrm>
            <a:off x="782538" y="4239026"/>
            <a:ext cx="1333523"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0" name="正方形/長方形 29">
            <a:extLst>
              <a:ext uri="{FF2B5EF4-FFF2-40B4-BE49-F238E27FC236}">
                <a16:creationId xmlns:a16="http://schemas.microsoft.com/office/drawing/2014/main" id="{EB5DE166-B05F-0009-DAB8-F9557BAA0290}"/>
              </a:ext>
            </a:extLst>
          </p:cNvPr>
          <p:cNvSpPr/>
          <p:nvPr/>
        </p:nvSpPr>
        <p:spPr bwMode="auto">
          <a:xfrm>
            <a:off x="2410163" y="3036997"/>
            <a:ext cx="1005405"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1" name="フリーフォーム: 図形 30">
            <a:extLst>
              <a:ext uri="{FF2B5EF4-FFF2-40B4-BE49-F238E27FC236}">
                <a16:creationId xmlns:a16="http://schemas.microsoft.com/office/drawing/2014/main" id="{B42E9557-98D2-A61B-2F63-E0DACE398170}"/>
              </a:ext>
            </a:extLst>
          </p:cNvPr>
          <p:cNvSpPr/>
          <p:nvPr/>
        </p:nvSpPr>
        <p:spPr>
          <a:xfrm>
            <a:off x="2322078" y="5597529"/>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71CDED96-D680-B67F-CE46-265D9A5C0F5A}"/>
              </a:ext>
            </a:extLst>
          </p:cNvPr>
          <p:cNvSpPr/>
          <p:nvPr/>
        </p:nvSpPr>
        <p:spPr bwMode="auto">
          <a:xfrm>
            <a:off x="5224428" y="3933716"/>
            <a:ext cx="515229" cy="427862"/>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800" b="1" i="0" u="none" strike="noStrike" cap="none" normalizeH="0" baseline="0">
                <a:ln>
                  <a:noFill/>
                </a:ln>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3" name="正方形/長方形 32">
            <a:extLst>
              <a:ext uri="{FF2B5EF4-FFF2-40B4-BE49-F238E27FC236}">
                <a16:creationId xmlns:a16="http://schemas.microsoft.com/office/drawing/2014/main" id="{56F0C799-8FE6-21A4-9BFE-D6B1994E93F2}"/>
              </a:ext>
            </a:extLst>
          </p:cNvPr>
          <p:cNvSpPr/>
          <p:nvPr/>
        </p:nvSpPr>
        <p:spPr bwMode="auto">
          <a:xfrm>
            <a:off x="4199459" y="5442707"/>
            <a:ext cx="1638632" cy="24435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700" b="1" i="0" u="none" strike="noStrike" cap="none" normalizeH="0" baseline="0" dirty="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誘導枠（バナー・フッター固定）</a:t>
            </a:r>
          </a:p>
        </p:txBody>
      </p:sp>
      <p:sp>
        <p:nvSpPr>
          <p:cNvPr id="34" name="フリーフォーム: 図形 33">
            <a:extLst>
              <a:ext uri="{FF2B5EF4-FFF2-40B4-BE49-F238E27FC236}">
                <a16:creationId xmlns:a16="http://schemas.microsoft.com/office/drawing/2014/main" id="{45A7F603-26F5-D525-9B72-19EE17E23F2F}"/>
              </a:ext>
            </a:extLst>
          </p:cNvPr>
          <p:cNvSpPr/>
          <p:nvPr/>
        </p:nvSpPr>
        <p:spPr>
          <a:xfrm>
            <a:off x="4086375" y="3757783"/>
            <a:ext cx="1713614" cy="8420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AD649ABD-8F74-EAA1-ABE4-046B7A9820D1}"/>
              </a:ext>
            </a:extLst>
          </p:cNvPr>
          <p:cNvSpPr/>
          <p:nvPr/>
        </p:nvSpPr>
        <p:spPr bwMode="auto">
          <a:xfrm>
            <a:off x="7293083" y="4645288"/>
            <a:ext cx="1080207" cy="61131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6" name="フリーフォーム: 図形 35">
            <a:extLst>
              <a:ext uri="{FF2B5EF4-FFF2-40B4-BE49-F238E27FC236}">
                <a16:creationId xmlns:a16="http://schemas.microsoft.com/office/drawing/2014/main" id="{09A77C10-BE19-88B9-F318-FB54462A3CAF}"/>
              </a:ext>
            </a:extLst>
          </p:cNvPr>
          <p:cNvSpPr/>
          <p:nvPr/>
        </p:nvSpPr>
        <p:spPr>
          <a:xfrm>
            <a:off x="7174111" y="6052487"/>
            <a:ext cx="1352809" cy="8133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7" name="コンテンツ プレースホルダー 6">
            <a:extLst>
              <a:ext uri="{FF2B5EF4-FFF2-40B4-BE49-F238E27FC236}">
                <a16:creationId xmlns:a16="http://schemas.microsoft.com/office/drawing/2014/main" id="{827B1338-5BF8-D081-5994-1B49BFF94C39}"/>
              </a:ext>
            </a:extLst>
          </p:cNvPr>
          <p:cNvSpPr txBox="1">
            <a:spLocks/>
          </p:cNvSpPr>
          <p:nvPr/>
        </p:nvSpPr>
        <p:spPr>
          <a:xfrm>
            <a:off x="9651375" y="1643406"/>
            <a:ext cx="1888728" cy="4789449"/>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a:solidFill>
                  <a:schemeClr val="accent1"/>
                </a:solidFill>
                <a:latin typeface="游ゴシック" panose="020B0400000000000000" pitchFamily="50" charset="-128"/>
                <a:ea typeface="游ゴシック" panose="020B0400000000000000" pitchFamily="50" charset="-128"/>
              </a:rPr>
              <a:t>特集記事</a:t>
            </a:r>
            <a:endParaRPr lang="ja-JP" altLang="en-US" sz="1100">
              <a:latin typeface="游ゴシック" panose="020B0400000000000000" pitchFamily="50" charset="-128"/>
              <a:ea typeface="游ゴシック" panose="020B0400000000000000" pitchFamily="50" charset="-128"/>
            </a:endParaRPr>
          </a:p>
        </p:txBody>
      </p:sp>
      <p:grpSp>
        <p:nvGrpSpPr>
          <p:cNvPr id="38" name="グループ化 37">
            <a:extLst>
              <a:ext uri="{FF2B5EF4-FFF2-40B4-BE49-F238E27FC236}">
                <a16:creationId xmlns:a16="http://schemas.microsoft.com/office/drawing/2014/main" id="{CC9004E1-7E04-0356-6ABA-430C374ED312}"/>
              </a:ext>
            </a:extLst>
          </p:cNvPr>
          <p:cNvGrpSpPr/>
          <p:nvPr/>
        </p:nvGrpSpPr>
        <p:grpSpPr>
          <a:xfrm>
            <a:off x="9769557" y="2040488"/>
            <a:ext cx="1641707" cy="4280765"/>
            <a:chOff x="7027636" y="1710147"/>
            <a:chExt cx="1784585" cy="4653320"/>
          </a:xfrm>
        </p:grpSpPr>
        <p:pic>
          <p:nvPicPr>
            <p:cNvPr id="39" name="図 38">
              <a:extLst>
                <a:ext uri="{FF2B5EF4-FFF2-40B4-BE49-F238E27FC236}">
                  <a16:creationId xmlns:a16="http://schemas.microsoft.com/office/drawing/2014/main" id="{35BCB2C3-A12F-9AA1-FDFF-E0F11C3DAC8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27636" y="1710147"/>
              <a:ext cx="1784585" cy="4653320"/>
            </a:xfrm>
            <a:prstGeom prst="rect">
              <a:avLst/>
            </a:prstGeom>
            <a:ln>
              <a:noFill/>
            </a:ln>
          </p:spPr>
        </p:pic>
        <p:sp>
          <p:nvSpPr>
            <p:cNvPr id="40" name="Rectangle 55">
              <a:extLst>
                <a:ext uri="{FF2B5EF4-FFF2-40B4-BE49-F238E27FC236}">
                  <a16:creationId xmlns:a16="http://schemas.microsoft.com/office/drawing/2014/main" id="{570D8D1B-427E-97EB-2C47-5ECC460271A9}"/>
                </a:ext>
              </a:extLst>
            </p:cNvPr>
            <p:cNvSpPr>
              <a:spLocks noChangeArrowheads="1"/>
            </p:cNvSpPr>
            <p:nvPr/>
          </p:nvSpPr>
          <p:spPr bwMode="auto">
            <a:xfrm>
              <a:off x="7028553" y="1815866"/>
              <a:ext cx="1783666" cy="4539439"/>
            </a:xfrm>
            <a:prstGeom prst="rect">
              <a:avLst/>
            </a:prstGeom>
            <a:solidFill>
              <a:srgbClr val="A3C2E0">
                <a:alpha val="80000"/>
              </a:srgb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41" name="矢印: ストライプ 40">
            <a:extLst>
              <a:ext uri="{FF2B5EF4-FFF2-40B4-BE49-F238E27FC236}">
                <a16:creationId xmlns:a16="http://schemas.microsoft.com/office/drawing/2014/main" id="{95E5D21E-73E8-7D11-0C26-73C8D9A87D3C}"/>
              </a:ext>
            </a:extLst>
          </p:cNvPr>
          <p:cNvSpPr/>
          <p:nvPr/>
        </p:nvSpPr>
        <p:spPr>
          <a:xfrm>
            <a:off x="8870141" y="3766816"/>
            <a:ext cx="722143" cy="603795"/>
          </a:xfrm>
          <a:prstGeom prst="striped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42" name="グループ化 41">
            <a:extLst>
              <a:ext uri="{FF2B5EF4-FFF2-40B4-BE49-F238E27FC236}">
                <a16:creationId xmlns:a16="http://schemas.microsoft.com/office/drawing/2014/main" id="{A4313607-41F7-ACE1-B99A-D3BE56C15579}"/>
              </a:ext>
            </a:extLst>
          </p:cNvPr>
          <p:cNvGrpSpPr/>
          <p:nvPr/>
        </p:nvGrpSpPr>
        <p:grpSpPr>
          <a:xfrm>
            <a:off x="957747" y="5012374"/>
            <a:ext cx="914400" cy="914400"/>
            <a:chOff x="582931" y="5060893"/>
            <a:chExt cx="914400" cy="914400"/>
          </a:xfrm>
        </p:grpSpPr>
        <p:sp>
          <p:nvSpPr>
            <p:cNvPr id="43" name="正方形/長方形 42">
              <a:extLst>
                <a:ext uri="{FF2B5EF4-FFF2-40B4-BE49-F238E27FC236}">
                  <a16:creationId xmlns:a16="http://schemas.microsoft.com/office/drawing/2014/main" id="{E4B1D7E1-D7E7-B4A8-058E-3B5E935A3581}"/>
                </a:ext>
              </a:extLst>
            </p:cNvPr>
            <p:cNvSpPr/>
            <p:nvPr/>
          </p:nvSpPr>
          <p:spPr>
            <a:xfrm>
              <a:off x="676012" y="5305117"/>
              <a:ext cx="700904" cy="44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44" name="グラフィックス 43" descr="封筒 単色塗りつぶし">
              <a:extLst>
                <a:ext uri="{FF2B5EF4-FFF2-40B4-BE49-F238E27FC236}">
                  <a16:creationId xmlns:a16="http://schemas.microsoft.com/office/drawing/2014/main" id="{DFF4EAAB-BC49-E6B3-4786-A56BF2CD029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2931" y="5060893"/>
              <a:ext cx="914400" cy="914400"/>
            </a:xfrm>
            <a:prstGeom prst="rect">
              <a:avLst/>
            </a:prstGeom>
          </p:spPr>
        </p:pic>
      </p:grpSp>
      <p:sp>
        <p:nvSpPr>
          <p:cNvPr id="45" name="Text Box 3">
            <a:extLst>
              <a:ext uri="{FF2B5EF4-FFF2-40B4-BE49-F238E27FC236}">
                <a16:creationId xmlns:a16="http://schemas.microsoft.com/office/drawing/2014/main" id="{078A3A00-95DF-26BF-E7AC-5F570D555579}"/>
              </a:ext>
            </a:extLst>
          </p:cNvPr>
          <p:cNvSpPr txBox="1">
            <a:spLocks noChangeArrowheads="1"/>
          </p:cNvSpPr>
          <p:nvPr/>
        </p:nvSpPr>
        <p:spPr bwMode="auto">
          <a:xfrm>
            <a:off x="859782" y="4964612"/>
            <a:ext cx="11209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メールマガジン</a:t>
            </a:r>
          </a:p>
        </p:txBody>
      </p:sp>
      <p:sp>
        <p:nvSpPr>
          <p:cNvPr id="46" name="Rectangle 55">
            <a:extLst>
              <a:ext uri="{FF2B5EF4-FFF2-40B4-BE49-F238E27FC236}">
                <a16:creationId xmlns:a16="http://schemas.microsoft.com/office/drawing/2014/main" id="{AF353969-D921-E14E-2B7A-D0433F1B36ED}"/>
              </a:ext>
            </a:extLst>
          </p:cNvPr>
          <p:cNvSpPr>
            <a:spLocks noChangeArrowheads="1"/>
          </p:cNvSpPr>
          <p:nvPr/>
        </p:nvSpPr>
        <p:spPr bwMode="auto">
          <a:xfrm>
            <a:off x="7403961" y="2328154"/>
            <a:ext cx="841861" cy="152978"/>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1" name="Text Box 3">
            <a:extLst>
              <a:ext uri="{FF2B5EF4-FFF2-40B4-BE49-F238E27FC236}">
                <a16:creationId xmlns:a16="http://schemas.microsoft.com/office/drawing/2014/main" id="{3057ABBC-0611-6BBA-D053-EE7D6D741A01}"/>
              </a:ext>
            </a:extLst>
          </p:cNvPr>
          <p:cNvSpPr txBox="1">
            <a:spLocks noChangeArrowheads="1"/>
          </p:cNvSpPr>
          <p:nvPr/>
        </p:nvSpPr>
        <p:spPr bwMode="auto">
          <a:xfrm>
            <a:off x="6063760" y="1913339"/>
            <a:ext cx="9132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スマートフォン</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grpSp>
        <p:nvGrpSpPr>
          <p:cNvPr id="56" name="グループ化 55">
            <a:extLst>
              <a:ext uri="{FF2B5EF4-FFF2-40B4-BE49-F238E27FC236}">
                <a16:creationId xmlns:a16="http://schemas.microsoft.com/office/drawing/2014/main" id="{AABF67AB-759F-FFFB-FE9A-5FECAD13F516}"/>
              </a:ext>
            </a:extLst>
          </p:cNvPr>
          <p:cNvGrpSpPr/>
          <p:nvPr/>
        </p:nvGrpSpPr>
        <p:grpSpPr>
          <a:xfrm>
            <a:off x="6029495" y="2224362"/>
            <a:ext cx="1071860" cy="3811665"/>
            <a:chOff x="6029495" y="2224362"/>
            <a:chExt cx="1071860" cy="3811665"/>
          </a:xfrm>
        </p:grpSpPr>
        <p:pic>
          <p:nvPicPr>
            <p:cNvPr id="47" name="図 46">
              <a:extLst>
                <a:ext uri="{FF2B5EF4-FFF2-40B4-BE49-F238E27FC236}">
                  <a16:creationId xmlns:a16="http://schemas.microsoft.com/office/drawing/2014/main" id="{AC3A71C2-25D1-0D6C-3A18-8B524B305F8F}"/>
                </a:ext>
              </a:extLst>
            </p:cNvPr>
            <p:cNvPicPr>
              <a:picLocks noChangeAspect="1"/>
            </p:cNvPicPr>
            <p:nvPr/>
          </p:nvPicPr>
          <p:blipFill rotWithShape="1">
            <a:blip r:embed="rId11"/>
            <a:srcRect b="5858"/>
            <a:stretch>
              <a:fillRect/>
            </a:stretch>
          </p:blipFill>
          <p:spPr>
            <a:xfrm>
              <a:off x="6029495" y="2224362"/>
              <a:ext cx="1067098" cy="2143125"/>
            </a:xfrm>
            <a:prstGeom prst="rect">
              <a:avLst/>
            </a:prstGeom>
          </p:spPr>
        </p:pic>
        <p:pic>
          <p:nvPicPr>
            <p:cNvPr id="53" name="図 52">
              <a:extLst>
                <a:ext uri="{FF2B5EF4-FFF2-40B4-BE49-F238E27FC236}">
                  <a16:creationId xmlns:a16="http://schemas.microsoft.com/office/drawing/2014/main" id="{D3FA0ADC-1BFF-75AF-9CA3-6C0EA9DE0FB6}"/>
                </a:ext>
              </a:extLst>
            </p:cNvPr>
            <p:cNvPicPr>
              <a:picLocks noChangeAspect="1"/>
            </p:cNvPicPr>
            <p:nvPr/>
          </p:nvPicPr>
          <p:blipFill rotWithShape="1">
            <a:blip r:embed="rId12"/>
            <a:srcRect t="25401" r="1813" b="49414"/>
            <a:stretch>
              <a:fillRect/>
            </a:stretch>
          </p:blipFill>
          <p:spPr>
            <a:xfrm>
              <a:off x="6043782" y="4415112"/>
              <a:ext cx="1047750" cy="557211"/>
            </a:xfrm>
            <a:prstGeom prst="rect">
              <a:avLst/>
            </a:prstGeom>
          </p:spPr>
        </p:pic>
        <p:pic>
          <p:nvPicPr>
            <p:cNvPr id="54" name="図 53">
              <a:extLst>
                <a:ext uri="{FF2B5EF4-FFF2-40B4-BE49-F238E27FC236}">
                  <a16:creationId xmlns:a16="http://schemas.microsoft.com/office/drawing/2014/main" id="{7EDA314E-5A3E-D35F-3C17-4926F52E9986}"/>
                </a:ext>
              </a:extLst>
            </p:cNvPr>
            <p:cNvPicPr>
              <a:picLocks noChangeAspect="1"/>
            </p:cNvPicPr>
            <p:nvPr/>
          </p:nvPicPr>
          <p:blipFill>
            <a:blip r:embed="rId13"/>
            <a:srcRect b="20463"/>
            <a:stretch>
              <a:fillRect/>
            </a:stretch>
          </p:blipFill>
          <p:spPr>
            <a:xfrm>
              <a:off x="6034257" y="4777064"/>
              <a:ext cx="1067098" cy="1258963"/>
            </a:xfrm>
            <a:prstGeom prst="rect">
              <a:avLst/>
            </a:prstGeom>
          </p:spPr>
        </p:pic>
      </p:grpSp>
      <p:sp>
        <p:nvSpPr>
          <p:cNvPr id="49" name="フリーフォーム: 図形 48">
            <a:extLst>
              <a:ext uri="{FF2B5EF4-FFF2-40B4-BE49-F238E27FC236}">
                <a16:creationId xmlns:a16="http://schemas.microsoft.com/office/drawing/2014/main" id="{09BE4FAA-C9F7-2F54-9BAD-97952198088D}"/>
              </a:ext>
            </a:extLst>
          </p:cNvPr>
          <p:cNvSpPr/>
          <p:nvPr/>
        </p:nvSpPr>
        <p:spPr>
          <a:xfrm>
            <a:off x="5891252" y="6065219"/>
            <a:ext cx="1352809" cy="8133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50" name="正方形/長方形 49">
            <a:extLst>
              <a:ext uri="{FF2B5EF4-FFF2-40B4-BE49-F238E27FC236}">
                <a16:creationId xmlns:a16="http://schemas.microsoft.com/office/drawing/2014/main" id="{5D47CFCA-5A04-1584-A63C-04CFC5C09EC6}"/>
              </a:ext>
            </a:extLst>
          </p:cNvPr>
          <p:cNvSpPr/>
          <p:nvPr/>
        </p:nvSpPr>
        <p:spPr bwMode="auto">
          <a:xfrm>
            <a:off x="6117097" y="5008775"/>
            <a:ext cx="931975" cy="737535"/>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dirty="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58" name="フリーフォーム: 図形 57">
            <a:extLst>
              <a:ext uri="{FF2B5EF4-FFF2-40B4-BE49-F238E27FC236}">
                <a16:creationId xmlns:a16="http://schemas.microsoft.com/office/drawing/2014/main" id="{5721BB2B-C7AA-710C-7968-234583B1420A}"/>
              </a:ext>
            </a:extLst>
          </p:cNvPr>
          <p:cNvSpPr/>
          <p:nvPr/>
        </p:nvSpPr>
        <p:spPr>
          <a:xfrm>
            <a:off x="5970967" y="4327411"/>
            <a:ext cx="1352809" cy="8133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0783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18</a:t>
            </a:fld>
            <a:endParaRPr kumimoji="1" lang="ja-JP" altLang="en-US" sz="1050" dirty="0"/>
          </a:p>
        </p:txBody>
      </p:sp>
      <p:sp>
        <p:nvSpPr>
          <p:cNvPr id="2" name="テキスト プレースホルダー 8">
            <a:extLst>
              <a:ext uri="{FF2B5EF4-FFF2-40B4-BE49-F238E27FC236}">
                <a16:creationId xmlns:a16="http://schemas.microsoft.com/office/drawing/2014/main" id="{B96AA592-7FEB-79DF-E576-6AFC113554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B29ABF4F-E409-34E8-0C8C-C24664EA9EF5}"/>
              </a:ext>
            </a:extLst>
          </p:cNvPr>
          <p:cNvSpPr>
            <a:spLocks noGrp="1"/>
          </p:cNvSpPr>
          <p:nvPr>
            <p:ph type="title"/>
          </p:nvPr>
        </p:nvSpPr>
        <p:spPr>
          <a:xfrm>
            <a:off x="390754" y="596349"/>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制作オプション</a:t>
            </a:r>
            <a:endParaRPr kumimoji="1" lang="ja-JP" altLang="en-US" sz="2400" dirty="0">
              <a:latin typeface="游ゴシック" panose="020B0400000000000000" pitchFamily="50" charset="-128"/>
              <a:ea typeface="游ゴシック" panose="020B0400000000000000" pitchFamily="50" charset="-128"/>
            </a:endParaRPr>
          </a:p>
        </p:txBody>
      </p:sp>
      <p:graphicFrame>
        <p:nvGraphicFramePr>
          <p:cNvPr id="6" name="表 9">
            <a:extLst>
              <a:ext uri="{FF2B5EF4-FFF2-40B4-BE49-F238E27FC236}">
                <a16:creationId xmlns:a16="http://schemas.microsoft.com/office/drawing/2014/main" id="{C6EAAA0E-CB36-89E6-F1A8-2AE94F6F2037}"/>
              </a:ext>
            </a:extLst>
          </p:cNvPr>
          <p:cNvGraphicFramePr>
            <a:graphicFrameLocks/>
          </p:cNvGraphicFramePr>
          <p:nvPr>
            <p:extLst>
              <p:ext uri="{D42A27DB-BD31-4B8C-83A1-F6EECF244321}">
                <p14:modId xmlns:p14="http://schemas.microsoft.com/office/powerpoint/2010/main" val="135134168"/>
              </p:ext>
            </p:extLst>
          </p:nvPr>
        </p:nvGraphicFramePr>
        <p:xfrm>
          <a:off x="567524" y="1337972"/>
          <a:ext cx="10908615" cy="3621293"/>
        </p:xfrm>
        <a:graphic>
          <a:graphicData uri="http://schemas.openxmlformats.org/drawingml/2006/table">
            <a:tbl>
              <a:tblPr firstRow="1" bandRow="1">
                <a:tableStyleId>{0505E3EF-67EA-436B-97B2-0124C06EBD24}</a:tableStyleId>
              </a:tblPr>
              <a:tblGrid>
                <a:gridCol w="1723234">
                  <a:extLst>
                    <a:ext uri="{9D8B030D-6E8A-4147-A177-3AD203B41FA5}">
                      <a16:colId xmlns:a16="http://schemas.microsoft.com/office/drawing/2014/main" val="2963573067"/>
                    </a:ext>
                  </a:extLst>
                </a:gridCol>
                <a:gridCol w="2931836">
                  <a:extLst>
                    <a:ext uri="{9D8B030D-6E8A-4147-A177-3AD203B41FA5}">
                      <a16:colId xmlns:a16="http://schemas.microsoft.com/office/drawing/2014/main" val="2302983825"/>
                    </a:ext>
                  </a:extLst>
                </a:gridCol>
                <a:gridCol w="2047395">
                  <a:extLst>
                    <a:ext uri="{9D8B030D-6E8A-4147-A177-3AD203B41FA5}">
                      <a16:colId xmlns:a16="http://schemas.microsoft.com/office/drawing/2014/main" val="2596106010"/>
                    </a:ext>
                  </a:extLst>
                </a:gridCol>
                <a:gridCol w="4206150">
                  <a:extLst>
                    <a:ext uri="{9D8B030D-6E8A-4147-A177-3AD203B41FA5}">
                      <a16:colId xmlns:a16="http://schemas.microsoft.com/office/drawing/2014/main" val="2077756526"/>
                    </a:ext>
                  </a:extLst>
                </a:gridCol>
              </a:tblGrid>
              <a:tr h="323039">
                <a:tc>
                  <a:txBody>
                    <a:bodyPr/>
                    <a:lstStyle/>
                    <a:p>
                      <a:pPr algn="ctr"/>
                      <a:r>
                        <a:rPr kumimoji="1" lang="ja-JP" altLang="en-US" sz="1050">
                          <a:solidFill>
                            <a:schemeClr val="bg1"/>
                          </a:solidFill>
                          <a:latin typeface="游ゴシック" panose="020B0400000000000000" pitchFamily="50" charset="-128"/>
                          <a:ea typeface="游ゴシック" panose="020B0400000000000000" pitchFamily="50" charset="-128"/>
                        </a:rPr>
                        <a:t>メニュー</a:t>
                      </a:r>
                    </a:p>
                  </a:txBody>
                  <a:tcPr anchor="ctr">
                    <a:solidFill>
                      <a:schemeClr val="accent1"/>
                    </a:solidFill>
                  </a:tcPr>
                </a:tc>
                <a:tc>
                  <a:txBody>
                    <a:bodyPr/>
                    <a:lstStyle/>
                    <a:p>
                      <a:pPr algn="ctr"/>
                      <a:r>
                        <a:rPr kumimoji="1" lang="ja-JP" altLang="en-US" sz="1050">
                          <a:solidFill>
                            <a:schemeClr val="bg1"/>
                          </a:solidFill>
                          <a:latin typeface="游ゴシック" panose="020B0400000000000000" pitchFamily="50" charset="-128"/>
                          <a:ea typeface="游ゴシック" panose="020B0400000000000000" pitchFamily="50" charset="-128"/>
                        </a:rPr>
                        <a:t>概要</a:t>
                      </a:r>
                    </a:p>
                  </a:txBody>
                  <a:tcPr anchor="ctr">
                    <a:solidFill>
                      <a:schemeClr val="accent1"/>
                    </a:solidFill>
                  </a:tcPr>
                </a:tc>
                <a:tc>
                  <a:txBody>
                    <a:bodyPr/>
                    <a:lstStyle/>
                    <a:p>
                      <a:pPr algn="ctr"/>
                      <a:r>
                        <a:rPr kumimoji="1" lang="ja-JP" altLang="en-US" sz="1050" dirty="0">
                          <a:solidFill>
                            <a:schemeClr val="bg1"/>
                          </a:solidFill>
                          <a:latin typeface="游ゴシック" panose="020B0400000000000000" pitchFamily="50" charset="-128"/>
                          <a:ea typeface="游ゴシック" panose="020B0400000000000000" pitchFamily="50" charset="-128"/>
                        </a:rPr>
                        <a:t>料金（税別</a:t>
                      </a:r>
                      <a:r>
                        <a:rPr kumimoji="1" lang="en-US" altLang="ja-JP" sz="1050" dirty="0">
                          <a:solidFill>
                            <a:schemeClr val="bg1"/>
                          </a:solidFill>
                          <a:latin typeface="游ゴシック" panose="020B0400000000000000" pitchFamily="50" charset="-128"/>
                          <a:ea typeface="游ゴシック" panose="020B0400000000000000" pitchFamily="50" charset="-128"/>
                        </a:rPr>
                        <a:t>/</a:t>
                      </a:r>
                      <a:r>
                        <a:rPr kumimoji="1" lang="ja-JP" altLang="en-US" sz="1050" dirty="0">
                          <a:solidFill>
                            <a:schemeClr val="bg1"/>
                          </a:solidFill>
                          <a:latin typeface="游ゴシック" panose="020B0400000000000000" pitchFamily="50" charset="-128"/>
                          <a:ea typeface="游ゴシック" panose="020B0400000000000000" pitchFamily="50" charset="-128"/>
                        </a:rPr>
                        <a:t>ネット）</a:t>
                      </a:r>
                    </a:p>
                  </a:txBody>
                  <a:tcPr anchor="ctr">
                    <a:solidFill>
                      <a:schemeClr val="accent1"/>
                    </a:solidFill>
                  </a:tcPr>
                </a:tc>
                <a:tc>
                  <a:txBody>
                    <a:bodyPr/>
                    <a:lstStyle/>
                    <a:p>
                      <a:pPr algn="ctr"/>
                      <a:r>
                        <a:rPr kumimoji="1" lang="ja-JP" altLang="en-US" sz="1050" dirty="0">
                          <a:solidFill>
                            <a:schemeClr val="bg1"/>
                          </a:solidFill>
                          <a:latin typeface="游ゴシック" panose="020B0400000000000000" pitchFamily="50" charset="-128"/>
                          <a:ea typeface="游ゴシック" panose="020B0400000000000000" pitchFamily="50" charset="-128"/>
                        </a:rPr>
                        <a:t>補足</a:t>
                      </a:r>
                    </a:p>
                  </a:txBody>
                  <a:tcPr anchor="ctr">
                    <a:solidFill>
                      <a:schemeClr val="accent1"/>
                    </a:solidFill>
                  </a:tcPr>
                </a:tc>
                <a:extLst>
                  <a:ext uri="{0D108BD9-81ED-4DB2-BD59-A6C34878D82A}">
                    <a16:rowId xmlns:a16="http://schemas.microsoft.com/office/drawing/2014/main" val="3591485281"/>
                  </a:ext>
                </a:extLst>
              </a:tr>
              <a:tr h="962452">
                <a:tc>
                  <a:txBody>
                    <a:bodyPr/>
                    <a:lstStyle/>
                    <a:p>
                      <a:r>
                        <a:rPr kumimoji="1" lang="ja-JP" altLang="en-US" sz="1050" dirty="0">
                          <a:latin typeface="游ゴシック" panose="020B0400000000000000" pitchFamily="50" charset="-128"/>
                          <a:ea typeface="游ゴシック" panose="020B0400000000000000" pitchFamily="50" charset="-128"/>
                        </a:rPr>
                        <a:t>現地取材</a:t>
                      </a:r>
                      <a:endParaRPr kumimoji="1" lang="en-US" altLang="ja-JP" sz="1050" dirty="0">
                        <a:latin typeface="游ゴシック" panose="020B0400000000000000" pitchFamily="50" charset="-128"/>
                        <a:ea typeface="游ゴシック" panose="020B0400000000000000" pitchFamily="50" charset="-128"/>
                      </a:endParaRPr>
                    </a:p>
                    <a:p>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国内）</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フォートラベルの編集スタッフが直接現地に取材させて頂き、広告主とフォートラベルユーザーのニーズにマッチした質の高い記事を制作します。</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海外：</a:t>
                      </a:r>
                      <a:r>
                        <a:rPr kumimoji="1" lang="en-US" altLang="zh-CN"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300,000</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a:t>
                      </a:r>
                      <a:endParaRPr kumimoji="1" lang="zh-CN" altLang="en-US" sz="1050" dirty="0">
                        <a:latin typeface="游ゴシック" panose="020B0400000000000000" pitchFamily="50" charset="-128"/>
                        <a:ea typeface="游ゴシック" panose="020B0400000000000000" pitchFamily="50" charset="-128"/>
                      </a:endParaRPr>
                    </a:p>
                    <a:p>
                      <a:r>
                        <a:rPr kumimoji="1" lang="ja-JP" altLang="en-US" sz="1050" dirty="0">
                          <a:latin typeface="游ゴシック" panose="020B0400000000000000" pitchFamily="50" charset="-128"/>
                          <a:ea typeface="游ゴシック" panose="020B0400000000000000" pitchFamily="50" charset="-128"/>
                        </a:rPr>
                        <a:t>国内：</a:t>
                      </a:r>
                      <a:r>
                        <a:rPr kumimoji="1" lang="en-US" altLang="zh-CN" sz="1050" dirty="0">
                          <a:latin typeface="游ゴシック" panose="020B0400000000000000" pitchFamily="50" charset="-128"/>
                          <a:ea typeface="游ゴシック" panose="020B0400000000000000" pitchFamily="50" charset="-128"/>
                        </a:rPr>
                        <a:t>\1</a:t>
                      </a:r>
                      <a:r>
                        <a:rPr kumimoji="1" lang="en-US" altLang="ja-JP" sz="1050" dirty="0">
                          <a:latin typeface="游ゴシック" panose="020B0400000000000000" pitchFamily="50" charset="-128"/>
                          <a:ea typeface="游ゴシック" panose="020B0400000000000000" pitchFamily="50" charset="-128"/>
                        </a:rPr>
                        <a:t>5</a:t>
                      </a:r>
                      <a:r>
                        <a:rPr kumimoji="1" lang="en-US" altLang="zh-CN" sz="1050" dirty="0">
                          <a:latin typeface="游ゴシック" panose="020B0400000000000000" pitchFamily="50" charset="-128"/>
                          <a:ea typeface="游ゴシック" panose="020B0400000000000000" pitchFamily="50" charset="-128"/>
                        </a:rPr>
                        <a:t>0,000</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a:t>
                      </a:r>
                      <a:endParaRPr kumimoji="1" lang="zh-CN" altLang="en-US" sz="1050" dirty="0">
                        <a:latin typeface="游ゴシック" panose="020B0400000000000000" pitchFamily="50" charset="-128"/>
                        <a:ea typeface="游ゴシック" panose="020B0400000000000000" pitchFamily="50" charset="-128"/>
                      </a:endParaRPr>
                    </a:p>
                    <a:p>
                      <a:r>
                        <a:rPr kumimoji="1" lang="en-US" altLang="zh-CN"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撮影</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日想定</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・交通費・宿泊費等、取材時に発生する費用は別途請求となります。 </a:t>
                      </a:r>
                    </a:p>
                    <a:p>
                      <a:r>
                        <a:rPr kumimoji="1" lang="ja-JP" altLang="en-US" sz="1050" dirty="0">
                          <a:latin typeface="游ゴシック" panose="020B0400000000000000" pitchFamily="50" charset="-128"/>
                          <a:ea typeface="游ゴシック" panose="020B0400000000000000" pitchFamily="50" charset="-128"/>
                        </a:rPr>
                        <a:t>・取材内容や日数によって金額が変動します。 </a:t>
                      </a:r>
                    </a:p>
                    <a:p>
                      <a:r>
                        <a:rPr kumimoji="1" lang="ja-JP" altLang="en-US" sz="1050" dirty="0">
                          <a:latin typeface="游ゴシック" panose="020B0400000000000000" pitchFamily="50" charset="-128"/>
                          <a:ea typeface="游ゴシック" panose="020B0400000000000000" pitchFamily="50" charset="-128"/>
                        </a:rPr>
                        <a:t>・プロのカメラマンを同行させることも可能です。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2739513794"/>
                  </a:ext>
                </a:extLst>
              </a:tr>
              <a:tr h="962452">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インフルエンサー活用</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インフルエンサーの拡散力を活用し、旅行先や商品の魅力を訴求します。</a:t>
                      </a:r>
                    </a:p>
                    <a:p>
                      <a:r>
                        <a:rPr kumimoji="1" lang="ja-JP" altLang="en-US" sz="1050" dirty="0">
                          <a:latin typeface="游ゴシック" panose="020B0400000000000000" pitchFamily="50" charset="-128"/>
                          <a:ea typeface="游ゴシック" panose="020B0400000000000000" pitchFamily="50" charset="-128"/>
                        </a:rPr>
                        <a:t>本人の</a:t>
                      </a:r>
                      <a:r>
                        <a:rPr kumimoji="1" lang="en-US" altLang="ja-JP" sz="1050" dirty="0">
                          <a:latin typeface="游ゴシック" panose="020B0400000000000000" pitchFamily="50" charset="-128"/>
                          <a:ea typeface="游ゴシック" panose="020B0400000000000000" pitchFamily="50" charset="-128"/>
                        </a:rPr>
                        <a:t>SNS</a:t>
                      </a:r>
                      <a:r>
                        <a:rPr kumimoji="1" lang="ja-JP" altLang="en-US" sz="1050" dirty="0">
                          <a:latin typeface="游ゴシック" panose="020B0400000000000000" pitchFamily="50" charset="-128"/>
                          <a:ea typeface="游ゴシック" panose="020B0400000000000000" pitchFamily="50" charset="-128"/>
                        </a:rPr>
                        <a:t>アカウントで特集ページを告知します。</a:t>
                      </a:r>
                    </a:p>
                  </a:txBody>
                  <a:tcPr anchor="ctr"/>
                </a:tc>
                <a:tc>
                  <a:txBody>
                    <a:bodyPr/>
                    <a:lstStyle/>
                    <a:p>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フォロワー数に応じて変動します。</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・インフルエンサーへの依頼内容は応相談となります。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国内どちらの案件も対応可能です。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169111538"/>
                  </a:ext>
                </a:extLst>
              </a:tr>
              <a:tr h="1373350">
                <a:tc>
                  <a:txBody>
                    <a:bodyPr/>
                    <a:lstStyle/>
                    <a:p>
                      <a:r>
                        <a:rPr kumimoji="1" lang="ja-JP" altLang="en-US" sz="1050">
                          <a:latin typeface="游ゴシック" panose="020B0400000000000000" pitchFamily="50" charset="-128"/>
                          <a:ea typeface="游ゴシック" panose="020B0400000000000000" pitchFamily="50" charset="-128"/>
                        </a:rPr>
                        <a:t>トラベラー施策</a:t>
                      </a:r>
                    </a:p>
                  </a:txBody>
                  <a:tcPr anchor="ctr"/>
                </a:tc>
                <a:tc>
                  <a:txBody>
                    <a:bodyPr/>
                    <a:lstStyle/>
                    <a:p>
                      <a:r>
                        <a:rPr kumimoji="1" lang="en-US" altLang="ja-JP" sz="1050" dirty="0">
                          <a:latin typeface="游ゴシック" panose="020B0400000000000000" pitchFamily="50" charset="-128"/>
                          <a:ea typeface="游ゴシック" panose="020B0400000000000000" pitchFamily="50" charset="-128"/>
                        </a:rPr>
                        <a:t>CGM</a:t>
                      </a:r>
                      <a:r>
                        <a:rPr kumimoji="1" lang="ja-JP" altLang="en-US" sz="1050" dirty="0">
                          <a:latin typeface="游ゴシック" panose="020B0400000000000000" pitchFamily="50" charset="-128"/>
                          <a:ea typeface="游ゴシック" panose="020B0400000000000000" pitchFamily="50" charset="-128"/>
                        </a:rPr>
                        <a:t>ならでは！フォートラベル会員をモニターとして旅行してもらったり商品を利用してもらい、その魅力を発信することで、消費者に刺さりやすい</a:t>
                      </a:r>
                      <a:r>
                        <a:rPr kumimoji="1" lang="en-US" altLang="ja-JP" sz="1050" dirty="0">
                          <a:latin typeface="游ゴシック" panose="020B0400000000000000" pitchFamily="50" charset="-128"/>
                          <a:ea typeface="游ゴシック" panose="020B0400000000000000" pitchFamily="50" charset="-128"/>
                        </a:rPr>
                        <a:t>PR</a:t>
                      </a:r>
                      <a:r>
                        <a:rPr kumimoji="1" lang="ja-JP" altLang="en-US" sz="1050" dirty="0">
                          <a:latin typeface="游ゴシック" panose="020B0400000000000000" pitchFamily="50" charset="-128"/>
                          <a:ea typeface="游ゴシック" panose="020B0400000000000000" pitchFamily="50" charset="-128"/>
                        </a:rPr>
                        <a:t>展開が可能です。</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\600,000</a:t>
                      </a:r>
                      <a:r>
                        <a:rPr kumimoji="1" lang="ja-JP" altLang="en-US" sz="1050" dirty="0">
                          <a:latin typeface="游ゴシック" panose="020B0400000000000000" pitchFamily="50" charset="-128"/>
                          <a:ea typeface="游ゴシック" panose="020B0400000000000000" pitchFamily="50" charset="-128"/>
                        </a:rPr>
                        <a:t>～</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国内：</a:t>
                      </a:r>
                      <a:r>
                        <a:rPr kumimoji="1" lang="en-US" altLang="ja-JP" sz="1050" dirty="0">
                          <a:latin typeface="游ゴシック" panose="020B0400000000000000" pitchFamily="50" charset="-128"/>
                          <a:ea typeface="游ゴシック" panose="020B0400000000000000" pitchFamily="50" charset="-128"/>
                        </a:rPr>
                        <a:t>\400,000</a:t>
                      </a:r>
                      <a:r>
                        <a:rPr kumimoji="1" lang="ja-JP" altLang="en-US" sz="1050" dirty="0">
                          <a:latin typeface="游ゴシック" panose="020B0400000000000000" pitchFamily="50" charset="-128"/>
                          <a:ea typeface="游ゴシック" panose="020B0400000000000000" pitchFamily="50" charset="-128"/>
                        </a:rPr>
                        <a:t>～</a:t>
                      </a:r>
                    </a:p>
                    <a:p>
                      <a:endParaRPr kumimoji="1" lang="ja-JP" altLang="en-US" sz="1050" dirty="0">
                        <a:latin typeface="游ゴシック" panose="020B0400000000000000" pitchFamily="50" charset="-128"/>
                        <a:ea typeface="游ゴシック" panose="020B0400000000000000" pitchFamily="50" charset="-128"/>
                      </a:endParaRP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・モニター対象：トラベラー（会員） </a:t>
                      </a:r>
                    </a:p>
                    <a:p>
                      <a:r>
                        <a:rPr kumimoji="1" lang="ja-JP" altLang="en-US" sz="1050" dirty="0">
                          <a:latin typeface="游ゴシック" panose="020B0400000000000000" pitchFamily="50" charset="-128"/>
                          <a:ea typeface="游ゴシック" panose="020B0400000000000000" pitchFamily="50" charset="-128"/>
                        </a:rPr>
                        <a:t>・モニター数：</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3</a:t>
                      </a:r>
                      <a:r>
                        <a:rPr kumimoji="1" lang="ja-JP" altLang="en-US" sz="1050" dirty="0">
                          <a:latin typeface="游ゴシック" panose="020B0400000000000000" pitchFamily="50" charset="-128"/>
                          <a:ea typeface="游ゴシック" panose="020B0400000000000000" pitchFamily="50" charset="-128"/>
                        </a:rPr>
                        <a:t>人 </a:t>
                      </a:r>
                    </a:p>
                    <a:p>
                      <a:r>
                        <a:rPr kumimoji="1" lang="ja-JP" altLang="en-US" sz="1050" dirty="0">
                          <a:latin typeface="游ゴシック" panose="020B0400000000000000" pitchFamily="50" charset="-128"/>
                          <a:ea typeface="游ゴシック" panose="020B0400000000000000" pitchFamily="50" charset="-128"/>
                        </a:rPr>
                        <a:t>・セグメント：可能（年齢、性別、居住エリア、過去の旅行） </a:t>
                      </a:r>
                    </a:p>
                    <a:p>
                      <a:r>
                        <a:rPr kumimoji="1" lang="ja-JP" altLang="en-US" sz="1050" dirty="0">
                          <a:latin typeface="游ゴシック" panose="020B0400000000000000" pitchFamily="50" charset="-128"/>
                          <a:ea typeface="游ゴシック" panose="020B0400000000000000" pitchFamily="50" charset="-128"/>
                        </a:rPr>
                        <a:t>・事前公募をすることで上記以外のセグメントも可能です。 </a:t>
                      </a:r>
                    </a:p>
                    <a:p>
                      <a:r>
                        <a:rPr kumimoji="1" lang="ja-JP" altLang="en-US" sz="1050" dirty="0">
                          <a:latin typeface="游ゴシック" panose="020B0400000000000000" pitchFamily="50" charset="-128"/>
                          <a:ea typeface="游ゴシック" panose="020B0400000000000000" pitchFamily="50" charset="-128"/>
                        </a:rPr>
                        <a:t>・ユーザーの旅行費用は別途必要となります。 </a:t>
                      </a:r>
                    </a:p>
                    <a:p>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2468028456"/>
                  </a:ext>
                </a:extLst>
              </a:tr>
            </a:tbl>
          </a:graphicData>
        </a:graphic>
      </p:graphicFrame>
    </p:spTree>
    <p:extLst>
      <p:ext uri="{BB962C8B-B14F-4D97-AF65-F5344CB8AC3E}">
        <p14:creationId xmlns:p14="http://schemas.microsoft.com/office/powerpoint/2010/main" val="2218405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19</a:t>
            </a:fld>
            <a:endParaRPr kumimoji="1" lang="ja-JP" altLang="en-US" sz="1050" dirty="0"/>
          </a:p>
        </p:txBody>
      </p:sp>
      <p:sp>
        <p:nvSpPr>
          <p:cNvPr id="2" name="テキスト プレースホルダー 8">
            <a:extLst>
              <a:ext uri="{FF2B5EF4-FFF2-40B4-BE49-F238E27FC236}">
                <a16:creationId xmlns:a16="http://schemas.microsoft.com/office/drawing/2014/main" id="{3A5C5D9A-5E29-A919-ED38-6D445B8D0FC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16308B28-4EAD-3B6C-0639-32697E7FC95C}"/>
              </a:ext>
            </a:extLst>
          </p:cNvPr>
          <p:cNvSpPr txBox="1">
            <a:spLocks/>
          </p:cNvSpPr>
          <p:nvPr/>
        </p:nvSpPr>
        <p:spPr>
          <a:xfrm>
            <a:off x="240677" y="646435"/>
            <a:ext cx="8761809" cy="647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dirty="0">
                <a:latin typeface="游ゴシック" panose="020B0400000000000000" pitchFamily="50" charset="-128"/>
                <a:ea typeface="游ゴシック" panose="020B0400000000000000" pitchFamily="50" charset="-128"/>
              </a:rPr>
              <a:t>アンケートキャンペーン</a:t>
            </a:r>
            <a:r>
              <a:rPr lang="ja-JP" altLang="en-US" sz="1800" dirty="0">
                <a:latin typeface="游ゴシック" panose="020B0400000000000000" pitchFamily="50" charset="-128"/>
                <a:ea typeface="游ゴシック" panose="020B0400000000000000" pitchFamily="50" charset="-128"/>
              </a:rPr>
              <a:t>（オプション）</a:t>
            </a:r>
            <a:endParaRPr lang="ja-JP" altLang="en-US" dirty="0">
              <a:latin typeface="游ゴシック" panose="020B0400000000000000" pitchFamily="50" charset="-128"/>
              <a:ea typeface="游ゴシック" panose="020B0400000000000000" pitchFamily="50" charset="-128"/>
            </a:endParaRPr>
          </a:p>
        </p:txBody>
      </p:sp>
      <p:cxnSp>
        <p:nvCxnSpPr>
          <p:cNvPr id="6" name="直線コネクタ 5">
            <a:extLst>
              <a:ext uri="{FF2B5EF4-FFF2-40B4-BE49-F238E27FC236}">
                <a16:creationId xmlns:a16="http://schemas.microsoft.com/office/drawing/2014/main" id="{A326EE80-F0D2-6E6D-D1CC-3AECD9C01E51}"/>
              </a:ext>
            </a:extLst>
          </p:cNvPr>
          <p:cNvCxnSpPr>
            <a:cxnSpLocks/>
          </p:cNvCxnSpPr>
          <p:nvPr/>
        </p:nvCxnSpPr>
        <p:spPr>
          <a:xfrm>
            <a:off x="3087487" y="4121062"/>
            <a:ext cx="2638166" cy="0"/>
          </a:xfrm>
          <a:prstGeom prst="line">
            <a:avLst/>
          </a:prstGeom>
          <a:ln w="244475" cmpd="tri">
            <a:solidFill>
              <a:schemeClr val="bg1"/>
            </a:solidFill>
          </a:ln>
        </p:spPr>
        <p:style>
          <a:lnRef idx="1">
            <a:schemeClr val="accent1"/>
          </a:lnRef>
          <a:fillRef idx="0">
            <a:schemeClr val="accent1"/>
          </a:fillRef>
          <a:effectRef idx="0">
            <a:schemeClr val="accent1"/>
          </a:effectRef>
          <a:fontRef idx="minor">
            <a:schemeClr val="tx1"/>
          </a:fontRef>
        </p:style>
      </p:cxnSp>
      <p:sp>
        <p:nvSpPr>
          <p:cNvPr id="7" name="コンテンツ プレースホルダー 6">
            <a:extLst>
              <a:ext uri="{FF2B5EF4-FFF2-40B4-BE49-F238E27FC236}">
                <a16:creationId xmlns:a16="http://schemas.microsoft.com/office/drawing/2014/main" id="{CEA49BCC-A5C1-9BA4-63C1-9E86464289F8}"/>
              </a:ext>
            </a:extLst>
          </p:cNvPr>
          <p:cNvSpPr txBox="1">
            <a:spLocks/>
          </p:cNvSpPr>
          <p:nvPr/>
        </p:nvSpPr>
        <p:spPr>
          <a:xfrm>
            <a:off x="462399" y="1207261"/>
            <a:ext cx="6202658" cy="5149089"/>
          </a:xfrm>
          <a:prstGeom prst="rect">
            <a:avLst/>
          </a:prstGeom>
          <a:solidFill>
            <a:schemeClr val="accent3">
              <a:lumMod val="20000"/>
              <a:lumOff val="80000"/>
            </a:schemeClr>
          </a:solidFill>
        </p:spPr>
        <p:txBody>
          <a:bodyPr vert="horz" lIns="91440" tIns="108000" rIns="91440" bIns="10800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b="1" dirty="0">
                <a:latin typeface="游ゴシック" panose="020B0400000000000000" pitchFamily="50" charset="-128"/>
                <a:ea typeface="游ゴシック" panose="020B0400000000000000" pitchFamily="50" charset="-128"/>
              </a:rPr>
              <a:t>専用のアンケートフォーム</a:t>
            </a:r>
            <a:r>
              <a:rPr lang="ja-JP" altLang="en-US" sz="1200" dirty="0">
                <a:latin typeface="游ゴシック" panose="020B0400000000000000" pitchFamily="50" charset="-128"/>
                <a:ea typeface="游ゴシック" panose="020B0400000000000000" pitchFamily="50" charset="-128"/>
              </a:rPr>
              <a:t>を活用して手軽にキャンペーンが展開でき、マーケティング調査としても利用いただけます！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キャンペーンをフックとして</a:t>
            </a:r>
            <a:r>
              <a:rPr lang="ja-JP" altLang="en-US" sz="1200" b="1" dirty="0">
                <a:latin typeface="游ゴシック" panose="020B0400000000000000" pitchFamily="50" charset="-128"/>
                <a:ea typeface="游ゴシック" panose="020B0400000000000000" pitchFamily="50" charset="-128"/>
              </a:rPr>
              <a:t>話題性が喚起される</a:t>
            </a:r>
            <a:r>
              <a:rPr lang="ja-JP" altLang="en-US" sz="1200" dirty="0">
                <a:latin typeface="游ゴシック" panose="020B0400000000000000" pitchFamily="50" charset="-128"/>
                <a:ea typeface="游ゴシック" panose="020B0400000000000000" pitchFamily="50" charset="-128"/>
              </a:rPr>
              <a:t>と共に、</a:t>
            </a:r>
            <a:r>
              <a:rPr lang="ja-JP" altLang="en-US" sz="1200" b="1" dirty="0">
                <a:latin typeface="游ゴシック" panose="020B0400000000000000" pitchFamily="50" charset="-128"/>
                <a:ea typeface="游ゴシック" panose="020B0400000000000000" pitchFamily="50" charset="-128"/>
              </a:rPr>
              <a:t>フォートラベル会員層へのリーチも強化</a:t>
            </a:r>
            <a:r>
              <a:rPr lang="ja-JP" altLang="en-US" sz="1200" dirty="0">
                <a:latin typeface="游ゴシック" panose="020B0400000000000000" pitchFamily="50" charset="-128"/>
                <a:ea typeface="游ゴシック" panose="020B0400000000000000" pitchFamily="50" charset="-128"/>
              </a:rPr>
              <a:t>されます。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また、</a:t>
            </a:r>
            <a:r>
              <a:rPr lang="ja-JP" altLang="en-US" sz="1200" b="1" dirty="0">
                <a:latin typeface="游ゴシック" panose="020B0400000000000000" pitchFamily="50" charset="-128"/>
                <a:ea typeface="游ゴシック" panose="020B0400000000000000" pitchFamily="50" charset="-128"/>
              </a:rPr>
              <a:t>収集したアンケートはレポートと一緒にフィードバック可能</a:t>
            </a:r>
            <a:r>
              <a:rPr lang="ja-JP" altLang="en-US" sz="1200" dirty="0">
                <a:latin typeface="游ゴシック" panose="020B0400000000000000" pitchFamily="50" charset="-128"/>
                <a:ea typeface="游ゴシック" panose="020B0400000000000000" pitchFamily="50" charset="-128"/>
              </a:rPr>
              <a:t>です。</a:t>
            </a:r>
            <a:endParaRPr lang="en-US" altLang="ja-JP" sz="1200" dirty="0">
              <a:latin typeface="游ゴシック" panose="020B0400000000000000" pitchFamily="50" charset="-128"/>
              <a:ea typeface="游ゴシック" panose="020B0400000000000000" pitchFamily="50" charset="-128"/>
            </a:endParaRPr>
          </a:p>
          <a:p>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en-US" altLang="ja-JP" sz="1400" dirty="0">
                <a:latin typeface="游ゴシック" panose="020B0400000000000000" pitchFamily="50" charset="-128"/>
                <a:ea typeface="游ゴシック" panose="020B0400000000000000" pitchFamily="50" charset="-128"/>
              </a:rPr>
              <a:t>\300,000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endParaRPr lang="en-US" altLang="ja-JP" sz="1400" dirty="0">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タイアップ特集の実施期間と同日程にてアンケート募集を行います。終了後は、フォートラベルにて抽選やインセンティブ付与を行います。</a:t>
            </a:r>
          </a:p>
          <a:p>
            <a:endParaRPr lang="en-US" altLang="ja-JP" sz="1400" dirty="0">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・設問数：</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20</a:t>
            </a:r>
            <a:r>
              <a:rPr lang="ja-JP" altLang="en-US" sz="1200" dirty="0">
                <a:latin typeface="游ゴシック" panose="020B0400000000000000" pitchFamily="50" charset="-128"/>
                <a:ea typeface="游ゴシック" panose="020B0400000000000000" pitchFamily="50" charset="-128"/>
              </a:rPr>
              <a:t>問（選択回答：フリー回答 </a:t>
            </a:r>
            <a:r>
              <a:rPr lang="en-US" altLang="ja-JP" sz="1200" dirty="0">
                <a:latin typeface="游ゴシック" panose="020B0400000000000000" pitchFamily="50" charset="-128"/>
                <a:ea typeface="游ゴシック" panose="020B0400000000000000" pitchFamily="50" charset="-128"/>
              </a:rPr>
              <a:t>/ 9</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・収集サンプル数：約</a:t>
            </a:r>
            <a:r>
              <a:rPr lang="en-US" altLang="ja-JP" sz="1200" dirty="0">
                <a:latin typeface="游ゴシック" panose="020B0400000000000000" pitchFamily="50" charset="-128"/>
                <a:ea typeface="游ゴシック" panose="020B0400000000000000" pitchFamily="50" charset="-128"/>
              </a:rPr>
              <a:t>300</a:t>
            </a:r>
            <a:r>
              <a:rPr lang="ja-JP" altLang="en-US" sz="1200" dirty="0">
                <a:latin typeface="游ゴシック" panose="020B0400000000000000" pitchFamily="50" charset="-128"/>
                <a:ea typeface="游ゴシック" panose="020B0400000000000000" pitchFamily="50" charset="-128"/>
              </a:rPr>
              <a:t>件 </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・インセンティブ：フォートラベルポイント（費用込み） </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・収集サンプル数は調整可能です。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・タイアップ特集ページとは別のアンケート専用ページが作成されます。</a:t>
            </a:r>
            <a:endParaRPr lang="en-US" altLang="ja-JP" sz="1100" dirty="0">
              <a:latin typeface="游ゴシック" panose="020B0400000000000000" pitchFamily="50" charset="-128"/>
              <a:ea typeface="游ゴシック" panose="020B0400000000000000" pitchFamily="50" charset="-128"/>
            </a:endParaRPr>
          </a:p>
        </p:txBody>
      </p:sp>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91A0255B-E535-017E-74EE-7ED323E33C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70778" y="1289879"/>
            <a:ext cx="3679744" cy="2882127"/>
          </a:xfrm>
          <a:prstGeom prst="rect">
            <a:avLst/>
          </a:prstGeom>
          <a:ln w="76200">
            <a:solidFill>
              <a:schemeClr val="accent3">
                <a:lumMod val="20000"/>
                <a:lumOff val="80000"/>
              </a:schemeClr>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98DB05DB-CC5F-85AE-C627-023ECDEE2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0778" y="4273376"/>
            <a:ext cx="3679200" cy="2166862"/>
          </a:xfrm>
          <a:prstGeom prst="rect">
            <a:avLst/>
          </a:prstGeom>
          <a:ln w="76200">
            <a:solidFill>
              <a:schemeClr val="accent3">
                <a:lumMod val="20000"/>
                <a:lumOff val="80000"/>
              </a:schemeClr>
            </a:solidFill>
          </a:ln>
        </p:spPr>
      </p:pic>
      <p:sp>
        <p:nvSpPr>
          <p:cNvPr id="10" name="フリーフォーム: 図形 9">
            <a:extLst>
              <a:ext uri="{FF2B5EF4-FFF2-40B4-BE49-F238E27FC236}">
                <a16:creationId xmlns:a16="http://schemas.microsoft.com/office/drawing/2014/main" id="{734D47D2-6172-9339-E2D8-40D3C9DEE0AE}"/>
              </a:ext>
            </a:extLst>
          </p:cNvPr>
          <p:cNvSpPr/>
          <p:nvPr/>
        </p:nvSpPr>
        <p:spPr>
          <a:xfrm>
            <a:off x="7028778" y="6390279"/>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フリーフォーム: 図形 10">
            <a:extLst>
              <a:ext uri="{FF2B5EF4-FFF2-40B4-BE49-F238E27FC236}">
                <a16:creationId xmlns:a16="http://schemas.microsoft.com/office/drawing/2014/main" id="{0646B805-24E9-E30D-C7BA-A1D42E4FF221}"/>
              </a:ext>
            </a:extLst>
          </p:cNvPr>
          <p:cNvSpPr/>
          <p:nvPr/>
        </p:nvSpPr>
        <p:spPr>
          <a:xfrm>
            <a:off x="7004396" y="4143155"/>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844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a:t>
            </a:fld>
            <a:endParaRPr kumimoji="1" lang="ja-JP" altLang="en-US" sz="1050" dirty="0"/>
          </a:p>
        </p:txBody>
      </p:sp>
      <p:sp>
        <p:nvSpPr>
          <p:cNvPr id="3" name="タイトル 1">
            <a:extLst>
              <a:ext uri="{FF2B5EF4-FFF2-40B4-BE49-F238E27FC236}">
                <a16:creationId xmlns:a16="http://schemas.microsoft.com/office/drawing/2014/main" id="{54712CBB-2CE5-7464-7052-87791C5FD3AC}"/>
              </a:ext>
            </a:extLst>
          </p:cNvPr>
          <p:cNvSpPr>
            <a:spLocks noGrp="1"/>
          </p:cNvSpPr>
          <p:nvPr>
            <p:ph type="title"/>
          </p:nvPr>
        </p:nvSpPr>
        <p:spPr>
          <a:xfrm>
            <a:off x="229958" y="773609"/>
            <a:ext cx="8772528" cy="540211"/>
          </a:xfrm>
        </p:spPr>
        <p:txBody>
          <a:bodyPr>
            <a:normAutofit/>
          </a:bodyPr>
          <a:lstStyle/>
          <a:p>
            <a:r>
              <a:rPr kumimoji="1" lang="ja-JP" altLang="en-US" sz="2800" dirty="0"/>
              <a:t>目次</a:t>
            </a:r>
          </a:p>
        </p:txBody>
      </p:sp>
      <p:grpSp>
        <p:nvGrpSpPr>
          <p:cNvPr id="9" name="グループ化 8">
            <a:extLst>
              <a:ext uri="{FF2B5EF4-FFF2-40B4-BE49-F238E27FC236}">
                <a16:creationId xmlns:a16="http://schemas.microsoft.com/office/drawing/2014/main" id="{456411F4-3A36-0729-718D-51566FB0C3C7}"/>
              </a:ext>
            </a:extLst>
          </p:cNvPr>
          <p:cNvGrpSpPr/>
          <p:nvPr/>
        </p:nvGrpSpPr>
        <p:grpSpPr>
          <a:xfrm>
            <a:off x="1386197" y="1483242"/>
            <a:ext cx="3019679" cy="4918881"/>
            <a:chOff x="224678" y="1793399"/>
            <a:chExt cx="3019679" cy="5042781"/>
          </a:xfrm>
        </p:grpSpPr>
        <p:sp>
          <p:nvSpPr>
            <p:cNvPr id="10" name="テキスト ボックス 9">
              <a:extLst>
                <a:ext uri="{FF2B5EF4-FFF2-40B4-BE49-F238E27FC236}">
                  <a16:creationId xmlns:a16="http://schemas.microsoft.com/office/drawing/2014/main" id="{A09DE165-0BE7-8825-08F4-751CB93D7CBD}"/>
                </a:ext>
              </a:extLst>
            </p:cNvPr>
            <p:cNvSpPr txBox="1"/>
            <p:nvPr/>
          </p:nvSpPr>
          <p:spPr>
            <a:xfrm>
              <a:off x="224678" y="1794486"/>
              <a:ext cx="332142" cy="5041694"/>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10</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13</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23</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29</a:t>
              </a:r>
            </a:p>
          </p:txBody>
        </p:sp>
        <p:sp>
          <p:nvSpPr>
            <p:cNvPr id="11" name="テキスト ボックス 10">
              <a:extLst>
                <a:ext uri="{FF2B5EF4-FFF2-40B4-BE49-F238E27FC236}">
                  <a16:creationId xmlns:a16="http://schemas.microsoft.com/office/drawing/2014/main" id="{A6096FA4-0DB9-332F-5843-CB76AA47EE85}"/>
                </a:ext>
              </a:extLst>
            </p:cNvPr>
            <p:cNvSpPr txBox="1"/>
            <p:nvPr/>
          </p:nvSpPr>
          <p:spPr>
            <a:xfrm>
              <a:off x="520126" y="1793399"/>
              <a:ext cx="2724231" cy="5042089"/>
            </a:xfrm>
            <a:prstGeom prst="rect">
              <a:avLst/>
            </a:prstGeom>
            <a:noFill/>
          </p:spPr>
          <p:txBody>
            <a:bodyPr wrap="squar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運営会社について</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サイトデータ</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コンテンツのご紹介</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ユーザー属性</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会員サービス</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広告掲載実績</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メニュー</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誘導枠</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制作オプション</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キャンペーン企画オプション</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配信後レポート</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タイアップ広告に関する注意事項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運用型広告について</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セグメント概要</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利用セグメント一覧</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セグメント例</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配信先</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12" name="グループ化 11">
            <a:extLst>
              <a:ext uri="{FF2B5EF4-FFF2-40B4-BE49-F238E27FC236}">
                <a16:creationId xmlns:a16="http://schemas.microsoft.com/office/drawing/2014/main" id="{DABB6F6C-7E9B-0ACE-3888-0C9D53886174}"/>
              </a:ext>
            </a:extLst>
          </p:cNvPr>
          <p:cNvGrpSpPr/>
          <p:nvPr/>
        </p:nvGrpSpPr>
        <p:grpSpPr>
          <a:xfrm>
            <a:off x="4591955" y="1446605"/>
            <a:ext cx="3927894" cy="3994876"/>
            <a:chOff x="3266054" y="1775815"/>
            <a:chExt cx="3204568" cy="4231637"/>
          </a:xfrm>
        </p:grpSpPr>
        <p:sp>
          <p:nvSpPr>
            <p:cNvPr id="14" name="テキスト ボックス 13">
              <a:extLst>
                <a:ext uri="{FF2B5EF4-FFF2-40B4-BE49-F238E27FC236}">
                  <a16:creationId xmlns:a16="http://schemas.microsoft.com/office/drawing/2014/main" id="{7334E0F3-FE43-96D9-9EF1-0FEB22673875}"/>
                </a:ext>
              </a:extLst>
            </p:cNvPr>
            <p:cNvSpPr txBox="1"/>
            <p:nvPr/>
          </p:nvSpPr>
          <p:spPr>
            <a:xfrm>
              <a:off x="3266054" y="1775815"/>
              <a:ext cx="270978" cy="4231230"/>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33</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35</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41</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43</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45</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47</a:t>
              </a:r>
            </a:p>
          </p:txBody>
        </p:sp>
        <p:sp>
          <p:nvSpPr>
            <p:cNvPr id="21" name="テキスト ボックス 20">
              <a:extLst>
                <a:ext uri="{FF2B5EF4-FFF2-40B4-BE49-F238E27FC236}">
                  <a16:creationId xmlns:a16="http://schemas.microsoft.com/office/drawing/2014/main" id="{0D9F11DB-7273-7757-B5B6-4964BB1EC226}"/>
                </a:ext>
              </a:extLst>
            </p:cNvPr>
            <p:cNvSpPr txBox="1"/>
            <p:nvPr/>
          </p:nvSpPr>
          <p:spPr>
            <a:xfrm>
              <a:off x="3567264" y="1775815"/>
              <a:ext cx="2903358" cy="4231637"/>
            </a:xfrm>
            <a:prstGeom prst="rect">
              <a:avLst/>
            </a:prstGeom>
            <a:noFill/>
          </p:spPr>
          <p:txBody>
            <a:bodyPr wrap="squar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フォートラベルトップ</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インパクト広告</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フォートラベルトップ</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ビルボード</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スマートレクタングル</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スマートレクタングル</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スマートフォン トップ</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スマートレクタングル</a:t>
              </a:r>
              <a:endParaRPr lang="en-US" altLang="ja-JP" sz="1000" dirty="0">
                <a:latin typeface="游ゴシック" panose="020B0400000000000000" pitchFamily="50" charset="-128"/>
                <a:ea typeface="游ゴシック" panose="020B0400000000000000"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スティッキー動画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スティッキー動画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スマートフォン 旅行記インフィードモア</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お得旅行情報メール</a:t>
              </a:r>
            </a:p>
          </p:txBody>
        </p:sp>
      </p:grpSp>
      <p:grpSp>
        <p:nvGrpSpPr>
          <p:cNvPr id="23" name="グループ化 22">
            <a:extLst>
              <a:ext uri="{FF2B5EF4-FFF2-40B4-BE49-F238E27FC236}">
                <a16:creationId xmlns:a16="http://schemas.microsoft.com/office/drawing/2014/main" id="{10AD876B-57C0-3DFD-37F2-371FC3959FE5}"/>
              </a:ext>
            </a:extLst>
          </p:cNvPr>
          <p:cNvGrpSpPr/>
          <p:nvPr/>
        </p:nvGrpSpPr>
        <p:grpSpPr>
          <a:xfrm>
            <a:off x="8315049" y="1430740"/>
            <a:ext cx="3734684" cy="3301994"/>
            <a:chOff x="6620825" y="1740897"/>
            <a:chExt cx="2174292" cy="3301994"/>
          </a:xfrm>
        </p:grpSpPr>
        <p:sp>
          <p:nvSpPr>
            <p:cNvPr id="26" name="テキスト ボックス 25">
              <a:extLst>
                <a:ext uri="{FF2B5EF4-FFF2-40B4-BE49-F238E27FC236}">
                  <a16:creationId xmlns:a16="http://schemas.microsoft.com/office/drawing/2014/main" id="{7A4876BA-1AC9-B86D-7312-DA25233CC779}"/>
                </a:ext>
              </a:extLst>
            </p:cNvPr>
            <p:cNvSpPr txBox="1"/>
            <p:nvPr/>
          </p:nvSpPr>
          <p:spPr>
            <a:xfrm>
              <a:off x="6620825" y="1740897"/>
              <a:ext cx="193369" cy="3301994"/>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53</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55</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58</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27" name="テキスト ボックス 26">
              <a:extLst>
                <a:ext uri="{FF2B5EF4-FFF2-40B4-BE49-F238E27FC236}">
                  <a16:creationId xmlns:a16="http://schemas.microsoft.com/office/drawing/2014/main" id="{2241E199-20B0-3BDE-701A-DA0E6449899B}"/>
                </a:ext>
              </a:extLst>
            </p:cNvPr>
            <p:cNvSpPr txBox="1"/>
            <p:nvPr/>
          </p:nvSpPr>
          <p:spPr>
            <a:xfrm>
              <a:off x="6816439" y="1752231"/>
              <a:ext cx="1978678" cy="2609882"/>
            </a:xfrm>
            <a:prstGeom prst="rect">
              <a:avLst/>
            </a:prstGeom>
            <a:noFill/>
          </p:spPr>
          <p:txBody>
            <a:bodyPr wrap="non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全メニュー共通</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入稿時の注意点</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ディスプレイ </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バナー広告に関する注意事項・入稿規定</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バナー広告（静止画）</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バナー広告（動画）</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運用型広告</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ガイドライン、二次利用オプションに関する規約、</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広告の取り組みについて</a:t>
              </a: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カカクコム運営媒体概要</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サイト横断プロモーション事例</a:t>
              </a:r>
            </a:p>
          </p:txBody>
        </p:sp>
      </p:grpSp>
      <p:sp>
        <p:nvSpPr>
          <p:cNvPr id="28" name="テキスト ボックス 27">
            <a:extLst>
              <a:ext uri="{FF2B5EF4-FFF2-40B4-BE49-F238E27FC236}">
                <a16:creationId xmlns:a16="http://schemas.microsoft.com/office/drawing/2014/main" id="{323B45FE-6E61-2170-8B3F-953A37AD1A4A}"/>
              </a:ext>
            </a:extLst>
          </p:cNvPr>
          <p:cNvSpPr txBox="1"/>
          <p:nvPr/>
        </p:nvSpPr>
        <p:spPr>
          <a:xfrm>
            <a:off x="1089597" y="1253398"/>
            <a:ext cx="2099917"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フォートラベル媒体概要</a:t>
            </a:r>
          </a:p>
        </p:txBody>
      </p:sp>
      <p:sp>
        <p:nvSpPr>
          <p:cNvPr id="29" name="テキスト ボックス 28">
            <a:extLst>
              <a:ext uri="{FF2B5EF4-FFF2-40B4-BE49-F238E27FC236}">
                <a16:creationId xmlns:a16="http://schemas.microsoft.com/office/drawing/2014/main" id="{2A48647B-0FFF-2A5B-DE67-F012C713E9DA}"/>
              </a:ext>
            </a:extLst>
          </p:cNvPr>
          <p:cNvSpPr txBox="1"/>
          <p:nvPr/>
        </p:nvSpPr>
        <p:spPr>
          <a:xfrm>
            <a:off x="1118298" y="2826670"/>
            <a:ext cx="1734496"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広告メニュー</a:t>
            </a:r>
          </a:p>
        </p:txBody>
      </p:sp>
      <p:sp>
        <p:nvSpPr>
          <p:cNvPr id="30" name="テキスト ボックス 29">
            <a:extLst>
              <a:ext uri="{FF2B5EF4-FFF2-40B4-BE49-F238E27FC236}">
                <a16:creationId xmlns:a16="http://schemas.microsoft.com/office/drawing/2014/main" id="{8884967A-B2AE-BE1F-43F2-58118E9B5425}"/>
              </a:ext>
            </a:extLst>
          </p:cNvPr>
          <p:cNvSpPr txBox="1"/>
          <p:nvPr/>
        </p:nvSpPr>
        <p:spPr>
          <a:xfrm>
            <a:off x="1226510" y="3365792"/>
            <a:ext cx="1734496"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タイアップ広告</a:t>
            </a:r>
          </a:p>
        </p:txBody>
      </p:sp>
      <p:sp>
        <p:nvSpPr>
          <p:cNvPr id="33" name="テキスト ボックス 32">
            <a:extLst>
              <a:ext uri="{FF2B5EF4-FFF2-40B4-BE49-F238E27FC236}">
                <a16:creationId xmlns:a16="http://schemas.microsoft.com/office/drawing/2014/main" id="{BE90017D-2D2D-5608-15E8-39A3C55E5829}"/>
              </a:ext>
            </a:extLst>
          </p:cNvPr>
          <p:cNvSpPr txBox="1"/>
          <p:nvPr/>
        </p:nvSpPr>
        <p:spPr>
          <a:xfrm>
            <a:off x="8083948" y="1249408"/>
            <a:ext cx="2320978" cy="261610"/>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原稿規定・広告掲載基準</a:t>
            </a:r>
          </a:p>
        </p:txBody>
      </p:sp>
      <p:sp>
        <p:nvSpPr>
          <p:cNvPr id="34" name="テキスト ボックス 33">
            <a:extLst>
              <a:ext uri="{FF2B5EF4-FFF2-40B4-BE49-F238E27FC236}">
                <a16:creationId xmlns:a16="http://schemas.microsoft.com/office/drawing/2014/main" id="{C149C94F-19EF-3D55-900B-CD602995C655}"/>
              </a:ext>
            </a:extLst>
          </p:cNvPr>
          <p:cNvSpPr txBox="1"/>
          <p:nvPr/>
        </p:nvSpPr>
        <p:spPr>
          <a:xfrm>
            <a:off x="8083948" y="3314643"/>
            <a:ext cx="232097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サイト横断プロモーション</a:t>
            </a:r>
          </a:p>
        </p:txBody>
      </p:sp>
      <p:sp>
        <p:nvSpPr>
          <p:cNvPr id="35" name="テキスト ボックス 34">
            <a:extLst>
              <a:ext uri="{FF2B5EF4-FFF2-40B4-BE49-F238E27FC236}">
                <a16:creationId xmlns:a16="http://schemas.microsoft.com/office/drawing/2014/main" id="{3D3AA26C-F7E7-D4ED-D3E4-61E9F10CF622}"/>
              </a:ext>
            </a:extLst>
          </p:cNvPr>
          <p:cNvSpPr txBox="1"/>
          <p:nvPr/>
        </p:nvSpPr>
        <p:spPr>
          <a:xfrm>
            <a:off x="1253677" y="4982628"/>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運用型広告</a:t>
            </a:r>
          </a:p>
        </p:txBody>
      </p:sp>
      <p:sp>
        <p:nvSpPr>
          <p:cNvPr id="36" name="テキスト ボックス 35">
            <a:extLst>
              <a:ext uri="{FF2B5EF4-FFF2-40B4-BE49-F238E27FC236}">
                <a16:creationId xmlns:a16="http://schemas.microsoft.com/office/drawing/2014/main" id="{7306839A-6C9F-B51B-FB21-6027875CEB6C}"/>
              </a:ext>
            </a:extLst>
          </p:cNvPr>
          <p:cNvSpPr txBox="1"/>
          <p:nvPr/>
        </p:nvSpPr>
        <p:spPr>
          <a:xfrm>
            <a:off x="4411566" y="1247575"/>
            <a:ext cx="2565848" cy="253916"/>
          </a:xfrm>
          <a:prstGeom prst="rect">
            <a:avLst/>
          </a:prstGeom>
          <a:noFill/>
        </p:spPr>
        <p:txBody>
          <a:bodyPr wrap="square" rtlCol="0">
            <a:spAutoFit/>
          </a:bodyPr>
          <a:lstStyle/>
          <a:p>
            <a:r>
              <a:rPr lang="en-US" altLang="ja-JP" sz="1050" b="1" dirty="0">
                <a:latin typeface="游ゴシック" panose="020B0400000000000000" pitchFamily="50" charset="-128"/>
                <a:ea typeface="游ゴシック" panose="020B0400000000000000" pitchFamily="50" charset="-128"/>
              </a:rPr>
              <a:t>PC</a:t>
            </a:r>
            <a:r>
              <a:rPr lang="ja-JP" altLang="en-US" sz="1050" b="1" dirty="0">
                <a:latin typeface="游ゴシック" panose="020B0400000000000000" pitchFamily="50" charset="-128"/>
                <a:ea typeface="游ゴシック" panose="020B0400000000000000" pitchFamily="50" charset="-128"/>
              </a:rPr>
              <a:t>バナー広告</a:t>
            </a:r>
          </a:p>
        </p:txBody>
      </p:sp>
      <p:sp>
        <p:nvSpPr>
          <p:cNvPr id="37" name="テキスト ボックス 36">
            <a:extLst>
              <a:ext uri="{FF2B5EF4-FFF2-40B4-BE49-F238E27FC236}">
                <a16:creationId xmlns:a16="http://schemas.microsoft.com/office/drawing/2014/main" id="{E987FD18-C84D-C662-5D6F-C8A06509F6EC}"/>
              </a:ext>
            </a:extLst>
          </p:cNvPr>
          <p:cNvSpPr txBox="1"/>
          <p:nvPr/>
        </p:nvSpPr>
        <p:spPr>
          <a:xfrm>
            <a:off x="4442932" y="2645469"/>
            <a:ext cx="2565848" cy="253916"/>
          </a:xfrm>
          <a:prstGeom prst="rect">
            <a:avLst/>
          </a:prstGeom>
          <a:noFill/>
        </p:spPr>
        <p:txBody>
          <a:bodyPr wrap="square" rtlCol="0">
            <a:spAutoFit/>
          </a:bodyPr>
          <a:lstStyle/>
          <a:p>
            <a:r>
              <a:rPr lang="en-US" altLang="ja-JP" sz="1050" b="1" dirty="0">
                <a:latin typeface="游ゴシック" panose="020B0400000000000000" pitchFamily="50" charset="-128"/>
                <a:ea typeface="游ゴシック" panose="020B0400000000000000" pitchFamily="50" charset="-128"/>
              </a:rPr>
              <a:t>SP</a:t>
            </a:r>
            <a:r>
              <a:rPr lang="ja-JP" altLang="en-US" sz="1050" b="1" dirty="0">
                <a:latin typeface="游ゴシック" panose="020B0400000000000000" pitchFamily="50" charset="-128"/>
                <a:ea typeface="游ゴシック" panose="020B0400000000000000" pitchFamily="50" charset="-128"/>
              </a:rPr>
              <a:t>バナー広告</a:t>
            </a:r>
          </a:p>
        </p:txBody>
      </p:sp>
      <p:sp>
        <p:nvSpPr>
          <p:cNvPr id="38" name="テキスト ボックス 37">
            <a:extLst>
              <a:ext uri="{FF2B5EF4-FFF2-40B4-BE49-F238E27FC236}">
                <a16:creationId xmlns:a16="http://schemas.microsoft.com/office/drawing/2014/main" id="{AD7BA4BE-E78D-81B9-2043-2166468F9F6F}"/>
              </a:ext>
            </a:extLst>
          </p:cNvPr>
          <p:cNvSpPr txBox="1"/>
          <p:nvPr/>
        </p:nvSpPr>
        <p:spPr>
          <a:xfrm>
            <a:off x="4464349" y="4043363"/>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動画広告</a:t>
            </a:r>
          </a:p>
        </p:txBody>
      </p:sp>
      <p:sp>
        <p:nvSpPr>
          <p:cNvPr id="39" name="テキスト ボックス 38">
            <a:extLst>
              <a:ext uri="{FF2B5EF4-FFF2-40B4-BE49-F238E27FC236}">
                <a16:creationId xmlns:a16="http://schemas.microsoft.com/office/drawing/2014/main" id="{F7F5125E-40A8-C73D-E6B6-D2DA3AF13DCC}"/>
              </a:ext>
            </a:extLst>
          </p:cNvPr>
          <p:cNvSpPr txBox="1"/>
          <p:nvPr/>
        </p:nvSpPr>
        <p:spPr>
          <a:xfrm>
            <a:off x="4464349" y="4944528"/>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メールマガジン</a:t>
            </a:r>
          </a:p>
        </p:txBody>
      </p:sp>
    </p:spTree>
    <p:extLst>
      <p:ext uri="{BB962C8B-B14F-4D97-AF65-F5344CB8AC3E}">
        <p14:creationId xmlns:p14="http://schemas.microsoft.com/office/powerpoint/2010/main" val="329512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リーフォーム: 図形 10">
            <a:extLst>
              <a:ext uri="{FF2B5EF4-FFF2-40B4-BE49-F238E27FC236}">
                <a16:creationId xmlns:a16="http://schemas.microsoft.com/office/drawing/2014/main" id="{7F5A291F-B92A-405B-91C4-353DEA9E3DF9}"/>
              </a:ext>
            </a:extLst>
          </p:cNvPr>
          <p:cNvSpPr/>
          <p:nvPr/>
        </p:nvSpPr>
        <p:spPr>
          <a:xfrm>
            <a:off x="7158113" y="6482648"/>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スライド番号プレースホルダー 3">
            <a:extLst>
              <a:ext uri="{FF2B5EF4-FFF2-40B4-BE49-F238E27FC236}">
                <a16:creationId xmlns:a16="http://schemas.microsoft.com/office/drawing/2014/main" id="{3AA4C46B-628E-4D9D-9FAB-4EAA5B1BB0AD}"/>
              </a:ext>
            </a:extLst>
          </p:cNvPr>
          <p:cNvSpPr>
            <a:spLocks noGrp="1"/>
          </p:cNvSpPr>
          <p:nvPr>
            <p:ph type="sldNum" sz="quarter" idx="12"/>
          </p:nvPr>
        </p:nvSpPr>
        <p:spPr/>
        <p:txBody>
          <a:bodyPr/>
          <a:lstStyle/>
          <a:p>
            <a:fld id="{D8B91448-09D1-4BE7-A07D-AABAAA73F2EB}" type="slidenum">
              <a:rPr kumimoji="1" lang="ja-JP" altLang="en-US" smtClean="0"/>
              <a:t>20</a:t>
            </a:fld>
            <a:endParaRPr kumimoji="1" lang="ja-JP" altLang="en-US"/>
          </a:p>
        </p:txBody>
      </p:sp>
      <p:sp>
        <p:nvSpPr>
          <p:cNvPr id="5" name="フッター プレースホルダー 4">
            <a:extLst>
              <a:ext uri="{FF2B5EF4-FFF2-40B4-BE49-F238E27FC236}">
                <a16:creationId xmlns:a16="http://schemas.microsoft.com/office/drawing/2014/main" id="{735A7C64-F446-405D-814A-042BD09D39C1}"/>
              </a:ext>
            </a:extLst>
          </p:cNvPr>
          <p:cNvSpPr>
            <a:spLocks noGrp="1"/>
          </p:cNvSpPr>
          <p:nvPr>
            <p:ph type="ftr" sz="quarter" idx="11"/>
          </p:nvPr>
        </p:nvSpPr>
        <p:spPr/>
        <p:txBody>
          <a:bodyPr/>
          <a:lstStyle/>
          <a:p>
            <a:r>
              <a:rPr lang="en-US" altLang="ja-JP"/>
              <a:t>Copyright © Kakaku.com, Inc. All Rights Reserved.</a:t>
            </a:r>
          </a:p>
        </p:txBody>
      </p:sp>
      <p:sp>
        <p:nvSpPr>
          <p:cNvPr id="13" name="テキスト プレースホルダー 8">
            <a:extLst>
              <a:ext uri="{FF2B5EF4-FFF2-40B4-BE49-F238E27FC236}">
                <a16:creationId xmlns:a16="http://schemas.microsoft.com/office/drawing/2014/main" id="{974D6349-3F25-769C-736D-AC56BA4231D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14" name="タイトル 1">
            <a:extLst>
              <a:ext uri="{FF2B5EF4-FFF2-40B4-BE49-F238E27FC236}">
                <a16:creationId xmlns:a16="http://schemas.microsoft.com/office/drawing/2014/main" id="{BC13C1A8-7659-8768-BD9F-D55DCC75C41F}"/>
              </a:ext>
            </a:extLst>
          </p:cNvPr>
          <p:cNvSpPr txBox="1">
            <a:spLocks/>
          </p:cNvSpPr>
          <p:nvPr/>
        </p:nvSpPr>
        <p:spPr>
          <a:xfrm>
            <a:off x="240677" y="646435"/>
            <a:ext cx="8761809" cy="647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dirty="0">
                <a:latin typeface="游ゴシック" panose="020B0400000000000000" pitchFamily="50" charset="-128"/>
                <a:ea typeface="游ゴシック" panose="020B0400000000000000" pitchFamily="50" charset="-128"/>
              </a:rPr>
              <a:t>フォトコンテストキャンペーン</a:t>
            </a:r>
            <a:r>
              <a:rPr lang="ja-JP" altLang="en-US" sz="1800" dirty="0">
                <a:latin typeface="游ゴシック" panose="020B0400000000000000" pitchFamily="50" charset="-128"/>
                <a:ea typeface="游ゴシック" panose="020B0400000000000000" pitchFamily="50" charset="-128"/>
              </a:rPr>
              <a:t>（オプション）</a:t>
            </a:r>
            <a:endParaRPr lang="ja-JP" altLang="en-US" dirty="0">
              <a:latin typeface="游ゴシック" panose="020B0400000000000000" pitchFamily="50" charset="-128"/>
              <a:ea typeface="游ゴシック" panose="020B0400000000000000" pitchFamily="50" charset="-128"/>
            </a:endParaRPr>
          </a:p>
        </p:txBody>
      </p:sp>
      <p:sp>
        <p:nvSpPr>
          <p:cNvPr id="15" name="コンテンツ プレースホルダー 6">
            <a:extLst>
              <a:ext uri="{FF2B5EF4-FFF2-40B4-BE49-F238E27FC236}">
                <a16:creationId xmlns:a16="http://schemas.microsoft.com/office/drawing/2014/main" id="{1863BF3F-6252-8A0F-0A90-BD72082059A6}"/>
              </a:ext>
            </a:extLst>
          </p:cNvPr>
          <p:cNvSpPr txBox="1">
            <a:spLocks/>
          </p:cNvSpPr>
          <p:nvPr/>
        </p:nvSpPr>
        <p:spPr>
          <a:xfrm>
            <a:off x="424254" y="1194485"/>
            <a:ext cx="6327517" cy="5257525"/>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b="1" dirty="0">
                <a:latin typeface="游ゴシック" panose="020B0400000000000000" pitchFamily="50" charset="-128"/>
                <a:ea typeface="游ゴシック" panose="020B0400000000000000" pitchFamily="50" charset="-128"/>
              </a:rPr>
              <a:t>専用の投稿システム</a:t>
            </a:r>
            <a:r>
              <a:rPr lang="ja-JP" altLang="en-US" sz="1200" dirty="0">
                <a:latin typeface="游ゴシック" panose="020B0400000000000000" pitchFamily="50" charset="-128"/>
                <a:ea typeface="游ゴシック" panose="020B0400000000000000" pitchFamily="50" charset="-128"/>
              </a:rPr>
              <a:t>でフォトコンテストキャンペーンが展開できます。全てのユーザーが自由に参加でき、応募された作品を企業</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へ活用することも可能です。</a:t>
            </a:r>
            <a:br>
              <a:rPr lang="en-US" altLang="ja-JP" sz="1200" dirty="0">
                <a:latin typeface="游ゴシック" panose="020B0400000000000000" pitchFamily="50" charset="-128"/>
                <a:ea typeface="游ゴシック" panose="020B0400000000000000" pitchFamily="50" charset="-128"/>
              </a:rPr>
            </a:br>
            <a:endParaRPr lang="en-US" altLang="ja-JP" sz="12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en-US" altLang="ja-JP" sz="1400" dirty="0">
                <a:latin typeface="游ゴシック" panose="020B0400000000000000" pitchFamily="50" charset="-128"/>
                <a:ea typeface="游ゴシック" panose="020B0400000000000000" pitchFamily="50" charset="-128"/>
              </a:rPr>
              <a:t>\500,000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endParaRPr lang="en-US" altLang="ja-JP" sz="12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タイアップ特集の実施期間と同日程にて写真応募を行います。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終了後の選考は、フォートラベル側もしくは広告主様側で行い、結果発表ページを制作公開します。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インセンティブ付与は、全てフォートラベルにて行います。</a:t>
            </a:r>
          </a:p>
          <a:p>
            <a:pPr marL="0" indent="0">
              <a:buFont typeface="Arial" panose="020B0604020202020204" pitchFamily="34" charset="0"/>
              <a:buNone/>
            </a:pPr>
            <a:endParaRPr lang="en-US" altLang="ja-JP" sz="12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・インセンティブ費用は別途ご請求となります。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・追加制作期間が</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15</a:t>
            </a:r>
            <a:r>
              <a:rPr lang="ja-JP" altLang="en-US" sz="1200" dirty="0">
                <a:latin typeface="游ゴシック" panose="020B0400000000000000" pitchFamily="50" charset="-128"/>
                <a:ea typeface="游ゴシック" panose="020B0400000000000000" pitchFamily="50" charset="-128"/>
              </a:rPr>
              <a:t>営業日必要となります。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p>
        </p:txBody>
      </p:sp>
      <p:pic>
        <p:nvPicPr>
          <p:cNvPr id="3" name="図 2">
            <a:extLst>
              <a:ext uri="{FF2B5EF4-FFF2-40B4-BE49-F238E27FC236}">
                <a16:creationId xmlns:a16="http://schemas.microsoft.com/office/drawing/2014/main" id="{615B6C61-67E2-50AF-6108-5B8D8146E34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70031"/>
          <a:stretch>
            <a:fillRect/>
          </a:stretch>
        </p:blipFill>
        <p:spPr bwMode="auto">
          <a:xfrm>
            <a:off x="7517275" y="1277850"/>
            <a:ext cx="3461397" cy="5146005"/>
          </a:xfrm>
          <a:prstGeom prst="rect">
            <a:avLst/>
          </a:prstGeom>
          <a:noFill/>
          <a:ln w="76200">
            <a:solidFill>
              <a:schemeClr val="accent3">
                <a:lumMod val="20000"/>
                <a:lumOff val="80000"/>
              </a:schemeClr>
            </a:solidFill>
          </a:ln>
          <a:extLst>
            <a:ext uri="{909E8E84-426E-40DD-AFC4-6F175D3DCCD1}">
              <a14:hiddenFill xmlns:a14="http://schemas.microsoft.com/office/drawing/2010/main">
                <a:solidFill>
                  <a:srgbClr val="FFFFFF"/>
                </a:solidFill>
              </a14:hiddenFill>
            </a:ext>
          </a:extLst>
        </p:spPr>
      </p:pic>
      <p:sp>
        <p:nvSpPr>
          <p:cNvPr id="6" name="フリーフォーム: 図形 5">
            <a:extLst>
              <a:ext uri="{FF2B5EF4-FFF2-40B4-BE49-F238E27FC236}">
                <a16:creationId xmlns:a16="http://schemas.microsoft.com/office/drawing/2014/main" id="{43FFD776-8458-8DE2-201A-1B6AB8B28388}"/>
              </a:ext>
            </a:extLst>
          </p:cNvPr>
          <p:cNvSpPr/>
          <p:nvPr/>
        </p:nvSpPr>
        <p:spPr>
          <a:xfrm>
            <a:off x="7241991" y="6371611"/>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808621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21</a:t>
            </a:fld>
            <a:endParaRPr kumimoji="1" lang="ja-JP" altLang="en-US" sz="1050" dirty="0"/>
          </a:p>
        </p:txBody>
      </p:sp>
      <p:sp>
        <p:nvSpPr>
          <p:cNvPr id="2" name="テキスト プレースホルダー 8">
            <a:extLst>
              <a:ext uri="{FF2B5EF4-FFF2-40B4-BE49-F238E27FC236}">
                <a16:creationId xmlns:a16="http://schemas.microsoft.com/office/drawing/2014/main" id="{87A00C1A-8FE4-A08D-B87A-1B17667535C9}"/>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5F5740C4-3D8D-B6B8-F864-C308B6AFCA6C}"/>
              </a:ext>
            </a:extLst>
          </p:cNvPr>
          <p:cNvSpPr>
            <a:spLocks noGrp="1"/>
          </p:cNvSpPr>
          <p:nvPr>
            <p:ph type="title"/>
          </p:nvPr>
        </p:nvSpPr>
        <p:spPr>
          <a:xfrm>
            <a:off x="240677" y="703585"/>
            <a:ext cx="8761809"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旅行記</a:t>
            </a:r>
            <a:r>
              <a:rPr kumimoji="1" lang="ja-JP" altLang="en-US" sz="2700" b="1" dirty="0">
                <a:latin typeface="游ゴシック" panose="020B0400000000000000" pitchFamily="50" charset="-128"/>
                <a:ea typeface="游ゴシック" panose="020B0400000000000000" pitchFamily="50" charset="-128"/>
              </a:rPr>
              <a:t>投稿キャンペーン</a:t>
            </a:r>
            <a:r>
              <a:rPr kumimoji="1" lang="ja-JP" altLang="en-US" sz="1800" b="1" dirty="0">
                <a:latin typeface="游ゴシック" panose="020B0400000000000000" pitchFamily="50" charset="-128"/>
                <a:ea typeface="游ゴシック" panose="020B0400000000000000" pitchFamily="50" charset="-128"/>
              </a:rPr>
              <a:t>（オプション）</a:t>
            </a:r>
            <a:endParaRPr kumimoji="1" lang="ja-JP" altLang="en-US" dirty="0">
              <a:latin typeface="游ゴシック" panose="020B0400000000000000" pitchFamily="50" charset="-128"/>
              <a:ea typeface="游ゴシック" panose="020B0400000000000000" pitchFamily="50" charset="-128"/>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A0FCA24B-5DED-B63E-3658-60D696CB37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06760" y="1383197"/>
            <a:ext cx="3688956" cy="4947441"/>
          </a:xfrm>
          <a:prstGeom prst="rect">
            <a:avLst/>
          </a:prstGeom>
          <a:ln w="76200">
            <a:solidFill>
              <a:schemeClr val="accent3">
                <a:lumMod val="20000"/>
                <a:lumOff val="80000"/>
              </a:schemeClr>
            </a:solidFill>
          </a:ln>
        </p:spPr>
      </p:pic>
      <p:sp>
        <p:nvSpPr>
          <p:cNvPr id="7" name="フリーフォーム: 図形 6">
            <a:extLst>
              <a:ext uri="{FF2B5EF4-FFF2-40B4-BE49-F238E27FC236}">
                <a16:creationId xmlns:a16="http://schemas.microsoft.com/office/drawing/2014/main" id="{20605775-86B4-C39D-CBE6-1400F41938C8}"/>
              </a:ext>
            </a:extLst>
          </p:cNvPr>
          <p:cNvSpPr/>
          <p:nvPr/>
        </p:nvSpPr>
        <p:spPr>
          <a:xfrm>
            <a:off x="7065611" y="6305146"/>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コンテンツ プレースホルダー 6">
            <a:extLst>
              <a:ext uri="{FF2B5EF4-FFF2-40B4-BE49-F238E27FC236}">
                <a16:creationId xmlns:a16="http://schemas.microsoft.com/office/drawing/2014/main" id="{84C223F8-4104-4173-D938-920A7B982DF7}"/>
              </a:ext>
            </a:extLst>
          </p:cNvPr>
          <p:cNvSpPr txBox="1">
            <a:spLocks/>
          </p:cNvSpPr>
          <p:nvPr/>
        </p:nvSpPr>
        <p:spPr>
          <a:xfrm>
            <a:off x="485783" y="1290443"/>
            <a:ext cx="6248392" cy="5040195"/>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b="1" dirty="0">
                <a:latin typeface="游ゴシック" panose="020B0400000000000000" pitchFamily="50" charset="-128"/>
                <a:ea typeface="游ゴシック" panose="020B0400000000000000" pitchFamily="50" charset="-128"/>
              </a:rPr>
              <a:t>フォートラベルのプラットフォーム</a:t>
            </a:r>
            <a:r>
              <a:rPr lang="ja-JP" altLang="en-US" sz="1200" dirty="0">
                <a:latin typeface="游ゴシック" panose="020B0400000000000000" pitchFamily="50" charset="-128"/>
                <a:ea typeface="游ゴシック" panose="020B0400000000000000" pitchFamily="50" charset="-128"/>
              </a:rPr>
              <a:t>を活用した</a:t>
            </a:r>
            <a:r>
              <a:rPr lang="ja-JP" altLang="en-US" sz="1200" b="1" dirty="0">
                <a:latin typeface="游ゴシック" panose="020B0400000000000000" pitchFamily="50" charset="-128"/>
                <a:ea typeface="游ゴシック" panose="020B0400000000000000" pitchFamily="50" charset="-128"/>
              </a:rPr>
              <a:t>ユーザー参加型</a:t>
            </a:r>
            <a:r>
              <a:rPr lang="ja-JP" altLang="en-US" sz="1200" dirty="0">
                <a:latin typeface="游ゴシック" panose="020B0400000000000000" pitchFamily="50" charset="-128"/>
                <a:ea typeface="游ゴシック" panose="020B0400000000000000" pitchFamily="50" charset="-128"/>
              </a:rPr>
              <a:t>の</a:t>
            </a:r>
            <a:r>
              <a:rPr lang="ja-JP" altLang="en-US" sz="1200" b="1" dirty="0">
                <a:latin typeface="游ゴシック" panose="020B0400000000000000" pitchFamily="50" charset="-128"/>
                <a:ea typeface="游ゴシック" panose="020B0400000000000000" pitchFamily="50" charset="-128"/>
              </a:rPr>
              <a:t>旅行記の投稿キャンペーン</a:t>
            </a:r>
            <a:r>
              <a:rPr lang="ja-JP" altLang="en-US" sz="1200" dirty="0">
                <a:latin typeface="游ゴシック" panose="020B0400000000000000" pitchFamily="50" charset="-128"/>
                <a:ea typeface="游ゴシック" panose="020B0400000000000000" pitchFamily="50" charset="-128"/>
              </a:rPr>
              <a:t>が展開できます。特定の観光エリアや温泉街の</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、特定の乗り物や旅行グッズの</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などに効果的です。</a:t>
            </a:r>
            <a:br>
              <a:rPr lang="en-US" altLang="ja-JP" sz="1200" dirty="0">
                <a:latin typeface="游ゴシック" panose="020B0400000000000000" pitchFamily="50" charset="-128"/>
                <a:ea typeface="游ゴシック" panose="020B0400000000000000" pitchFamily="50" charset="-128"/>
              </a:rPr>
            </a:b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en-US" altLang="ja-JP" sz="1400" dirty="0">
                <a:latin typeface="游ゴシック" panose="020B0400000000000000" pitchFamily="50" charset="-128"/>
                <a:ea typeface="游ゴシック" panose="020B0400000000000000" pitchFamily="50" charset="-128"/>
              </a:rPr>
              <a:t>\500,000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タイアップ特集の実施期間と同日程にて旅行記投稿を募ります。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コンテスト形式や抽選形式などキャンペーン形式は自由に設定できるため、終了後の流れは異なります。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インセンティブ付与は、全てフォートラベル側にて行います。</a:t>
            </a:r>
          </a:p>
          <a:p>
            <a:pPr marL="0" indent="0">
              <a:buFont typeface="Arial" panose="020B0604020202020204" pitchFamily="34" charset="0"/>
              <a:buNone/>
            </a:pP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・キャンペーンは旅行記タグで管理されます。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・設定するテーマによって、投稿数は変動します。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・予想される投稿数を試算することも可能ですので、営業窓口へご相談ください。</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・インセンティブ費用は別途ご請求となります。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・追加制作期間が</a:t>
            </a:r>
            <a:r>
              <a:rPr lang="en-US" altLang="ja-JP" sz="1200" dirty="0">
                <a:latin typeface="游ゴシック" panose="020B0400000000000000" pitchFamily="50" charset="-128"/>
                <a:ea typeface="游ゴシック" panose="020B0400000000000000" pitchFamily="50" charset="-128"/>
              </a:rPr>
              <a:t>5</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営業日必要となります。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endParaRPr lang="ja-JP" altLang="en-US" sz="1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97638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22</a:t>
            </a:fld>
            <a:endParaRPr kumimoji="1" lang="ja-JP" altLang="en-US" sz="1050" dirty="0"/>
          </a:p>
        </p:txBody>
      </p:sp>
      <p:sp>
        <p:nvSpPr>
          <p:cNvPr id="2" name="テキスト プレースホルダー 8">
            <a:extLst>
              <a:ext uri="{FF2B5EF4-FFF2-40B4-BE49-F238E27FC236}">
                <a16:creationId xmlns:a16="http://schemas.microsoft.com/office/drawing/2014/main" id="{B65A38ED-D954-C61E-B03D-21E4E600C50B}"/>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13" name="タイトル 1">
            <a:extLst>
              <a:ext uri="{FF2B5EF4-FFF2-40B4-BE49-F238E27FC236}">
                <a16:creationId xmlns:a16="http://schemas.microsoft.com/office/drawing/2014/main" id="{38830D35-1261-DE04-839F-C8D4920D27D1}"/>
              </a:ext>
            </a:extLst>
          </p:cNvPr>
          <p:cNvSpPr>
            <a:spLocks noGrp="1"/>
          </p:cNvSpPr>
          <p:nvPr>
            <p:ph type="title"/>
          </p:nvPr>
        </p:nvSpPr>
        <p:spPr>
          <a:xfrm>
            <a:off x="240677" y="703585"/>
            <a:ext cx="8761809"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今後のプロモーションに活かせる掲載報告をいたします</a:t>
            </a:r>
            <a:endParaRPr kumimoji="1" lang="ja-JP" altLang="en-US" dirty="0">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2783C86A-9947-7B9C-6334-6352E193526D}"/>
              </a:ext>
            </a:extLst>
          </p:cNvPr>
          <p:cNvSpPr/>
          <p:nvPr/>
        </p:nvSpPr>
        <p:spPr>
          <a:xfrm>
            <a:off x="4922486" y="6124780"/>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469E1A6B-EBD5-3812-3968-B344378A201C}"/>
              </a:ext>
            </a:extLst>
          </p:cNvPr>
          <p:cNvSpPr/>
          <p:nvPr/>
        </p:nvSpPr>
        <p:spPr>
          <a:xfrm>
            <a:off x="1250184" y="1255798"/>
            <a:ext cx="9384725" cy="1364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B59E5B46-5303-F8BA-C421-9BA36E4B23FE}"/>
              </a:ext>
            </a:extLst>
          </p:cNvPr>
          <p:cNvSpPr txBox="1"/>
          <p:nvPr/>
        </p:nvSpPr>
        <p:spPr>
          <a:xfrm>
            <a:off x="2786911" y="1564902"/>
            <a:ext cx="6160661" cy="738664"/>
          </a:xfrm>
          <a:prstGeom prst="rect">
            <a:avLst/>
          </a:prstGeom>
          <a:noFill/>
        </p:spPr>
        <p:txBody>
          <a:bodyPr wrap="none" rtlCol="0">
            <a:spAutoFit/>
          </a:bodyPr>
          <a:lstStyle/>
          <a:p>
            <a:r>
              <a:rPr kumimoji="1"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1]</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 </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掲載実績（日別・合計等）：</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PV</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広告配信数</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・クリック・</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2]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クリエイティブ実績　　　：</a:t>
            </a:r>
            <a:r>
              <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クリエイティブ比較</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3]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サマリ　　　　　　　　　：総評・良かった点・改善案等</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図 16" descr="テーブル&#10;&#10;自動的に生成された説明">
            <a:extLst>
              <a:ext uri="{FF2B5EF4-FFF2-40B4-BE49-F238E27FC236}">
                <a16:creationId xmlns:a16="http://schemas.microsoft.com/office/drawing/2014/main" id="{88EBFF57-F7E2-BB63-D7A6-A3392209E7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0184" y="2910019"/>
            <a:ext cx="3599997" cy="2699997"/>
          </a:xfrm>
          <a:prstGeom prst="rect">
            <a:avLst/>
          </a:prstGeom>
          <a:ln>
            <a:noFill/>
          </a:ln>
          <a:effectLst>
            <a:outerShdw blurRad="292100" dist="139700" dir="2700000" algn="tl" rotWithShape="0">
              <a:srgbClr val="333333">
                <a:alpha val="65000"/>
              </a:srgbClr>
            </a:outerShdw>
          </a:effectLst>
        </p:spPr>
      </p:pic>
      <p:pic>
        <p:nvPicPr>
          <p:cNvPr id="18" name="図 17" descr="グラフィカル ユーザー インターフェイス, Web サイト&#10;&#10;自動的に生成された説明">
            <a:extLst>
              <a:ext uri="{FF2B5EF4-FFF2-40B4-BE49-F238E27FC236}">
                <a16:creationId xmlns:a16="http://schemas.microsoft.com/office/drawing/2014/main" id="{FBDEB81B-B9A5-2967-389E-090630E6C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301" y="3271917"/>
            <a:ext cx="3599997" cy="2699998"/>
          </a:xfrm>
          <a:prstGeom prst="rect">
            <a:avLst/>
          </a:prstGeom>
          <a:ln>
            <a:noFill/>
          </a:ln>
          <a:effectLst>
            <a:outerShdw blurRad="292100" dist="139700" dir="2700000" algn="tl" rotWithShape="0">
              <a:srgbClr val="333333">
                <a:alpha val="65000"/>
              </a:srgbClr>
            </a:outerShdw>
          </a:effectLst>
        </p:spPr>
      </p:pic>
      <p:pic>
        <p:nvPicPr>
          <p:cNvPr id="19" name="図 18" descr="グラフィカル ユーザー インターフェイス&#10;&#10;自動的に生成された説明">
            <a:extLst>
              <a:ext uri="{FF2B5EF4-FFF2-40B4-BE49-F238E27FC236}">
                <a16:creationId xmlns:a16="http://schemas.microsoft.com/office/drawing/2014/main" id="{64E05001-E06B-CA22-2B6A-3F0CE474A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7571" y="3677899"/>
            <a:ext cx="3599999" cy="2699999"/>
          </a:xfrm>
          <a:prstGeom prst="rect">
            <a:avLst/>
          </a:prstGeom>
          <a:ln>
            <a:noFill/>
          </a:ln>
          <a:effectLst>
            <a:outerShdw blurRad="292100" dist="139700" dir="2700000" algn="tl" rotWithShape="0">
              <a:srgbClr val="333333">
                <a:alpha val="65000"/>
              </a:srgbClr>
            </a:outerShdw>
          </a:effectLst>
        </p:spPr>
      </p:pic>
      <p:sp>
        <p:nvSpPr>
          <p:cNvPr id="20" name="テキスト ボックス 19">
            <a:extLst>
              <a:ext uri="{FF2B5EF4-FFF2-40B4-BE49-F238E27FC236}">
                <a16:creationId xmlns:a16="http://schemas.microsoft.com/office/drawing/2014/main" id="{52C338F3-B9D5-4E27-CFA6-591B799019DD}"/>
              </a:ext>
            </a:extLst>
          </p:cNvPr>
          <p:cNvSpPr txBox="1"/>
          <p:nvPr/>
        </p:nvSpPr>
        <p:spPr>
          <a:xfrm>
            <a:off x="7458298" y="2665464"/>
            <a:ext cx="3374675" cy="402851"/>
          </a:xfrm>
          <a:prstGeom prst="rect">
            <a:avLst/>
          </a:prstGeom>
          <a:noFill/>
        </p:spPr>
        <p:txBody>
          <a:bodyPr wrap="square" rtlCol="0">
            <a:spAutoFit/>
          </a:bodyPr>
          <a:lstStyle/>
          <a:p>
            <a:r>
              <a:rPr kumimoji="1" lang="en-US" altLang="ja-JP" sz="10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000" dirty="0">
                <a:solidFill>
                  <a:schemeClr val="bg1">
                    <a:lumMod val="50000"/>
                  </a:schemeClr>
                </a:solidFill>
                <a:latin typeface="游ゴシック" panose="020B0400000000000000" pitchFamily="50" charset="-128"/>
                <a:ea typeface="游ゴシック" panose="020B0400000000000000" pitchFamily="50" charset="-128"/>
              </a:rPr>
              <a:t>実施内容に応じてレポート項目も変更いたします。</a:t>
            </a:r>
            <a:endParaRPr lang="en-US" altLang="ja-JP" sz="1000" dirty="0">
              <a:solidFill>
                <a:schemeClr val="bg1">
                  <a:lumMod val="50000"/>
                </a:schemeClr>
              </a:solidFill>
              <a:latin typeface="游ゴシック" panose="020B0400000000000000" pitchFamily="50" charset="-128"/>
              <a:ea typeface="游ゴシック" panose="020B0400000000000000" pitchFamily="50" charset="-128"/>
            </a:endParaRPr>
          </a:p>
          <a:p>
            <a:r>
              <a:rPr lang="en-US" altLang="ja-JP" sz="10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000" dirty="0">
                <a:solidFill>
                  <a:schemeClr val="bg1">
                    <a:lumMod val="50000"/>
                  </a:schemeClr>
                </a:solidFill>
                <a:latin typeface="游ゴシック" panose="020B0400000000000000" pitchFamily="50" charset="-128"/>
                <a:ea typeface="游ゴシック" panose="020B0400000000000000" pitchFamily="50" charset="-128"/>
              </a:rPr>
              <a:t>その他ご希望の項目があればご相談ください。</a:t>
            </a:r>
            <a:endParaRPr kumimoji="1" lang="en-US" altLang="ja-JP" sz="1000"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96974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23</a:t>
            </a:fld>
            <a:endParaRPr kumimoji="1" lang="ja-JP" altLang="en-US" sz="1050" dirty="0"/>
          </a:p>
        </p:txBody>
      </p:sp>
      <p:sp>
        <p:nvSpPr>
          <p:cNvPr id="2" name="テキスト プレースホルダー 8">
            <a:extLst>
              <a:ext uri="{FF2B5EF4-FFF2-40B4-BE49-F238E27FC236}">
                <a16:creationId xmlns:a16="http://schemas.microsoft.com/office/drawing/2014/main" id="{7EE43921-66F3-41F1-0069-11460498DAC2}"/>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6" name="タイトル 1">
            <a:extLst>
              <a:ext uri="{FF2B5EF4-FFF2-40B4-BE49-F238E27FC236}">
                <a16:creationId xmlns:a16="http://schemas.microsoft.com/office/drawing/2014/main" id="{3E1BB673-BA31-7E52-0DA1-1DDCB72EE0ED}"/>
              </a:ext>
            </a:extLst>
          </p:cNvPr>
          <p:cNvSpPr>
            <a:spLocks noGrp="1"/>
          </p:cNvSpPr>
          <p:nvPr>
            <p:ph type="title"/>
          </p:nvPr>
        </p:nvSpPr>
        <p:spPr>
          <a:xfrm>
            <a:off x="240677" y="703585"/>
            <a:ext cx="5855323"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タイアップ広告に関する注意事項</a:t>
            </a:r>
            <a:endParaRPr kumimoji="1" lang="ja-JP" altLang="en-US"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0BC428E8-44B4-4D33-FC67-7F4526CDBBF5}"/>
              </a:ext>
            </a:extLst>
          </p:cNvPr>
          <p:cNvSpPr txBox="1"/>
          <p:nvPr/>
        </p:nvSpPr>
        <p:spPr>
          <a:xfrm>
            <a:off x="505488" y="1351285"/>
            <a:ext cx="11172162" cy="4674806"/>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1050" dirty="0">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掲載期間の定義は以下となります。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か月：開始月の</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か月日数</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例）</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9</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31</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30</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2</a:t>
            </a:r>
            <a:r>
              <a:rPr lang="ja-JP" altLang="en-US" sz="1050" dirty="0">
                <a:solidFill>
                  <a:prstClr val="black"/>
                </a:solidFill>
                <a:latin typeface="游ゴシック" panose="020B0400000000000000" pitchFamily="50" charset="-128"/>
                <a:ea typeface="游ゴシック" panose="020B0400000000000000" pitchFamily="50" charset="-128"/>
              </a:rPr>
              <a:t>ヶ月：開始月の</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か月日数</a:t>
            </a:r>
            <a:r>
              <a:rPr lang="en-US" altLang="ja-JP" sz="1050" dirty="0">
                <a:solidFill>
                  <a:prstClr val="black"/>
                </a:solidFill>
                <a:latin typeface="游ゴシック" panose="020B0400000000000000" pitchFamily="50" charset="-128"/>
                <a:ea typeface="游ゴシック" panose="020B0400000000000000" pitchFamily="50" charset="-128"/>
              </a:rPr>
              <a:t>×2</a:t>
            </a: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例）</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62</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60</a:t>
            </a:r>
            <a:r>
              <a:rPr lang="ja-JP" altLang="en-US" sz="1050" dirty="0">
                <a:solidFill>
                  <a:prstClr val="black"/>
                </a:solidFill>
                <a:latin typeface="游ゴシック" panose="020B0400000000000000" pitchFamily="50" charset="-128"/>
                <a:ea typeface="游ゴシック" panose="020B0400000000000000" pitchFamily="50" charset="-128"/>
              </a:rPr>
              <a:t>日間）</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誘導枠配信期間は掲載開始日の</a:t>
            </a:r>
            <a:r>
              <a:rPr lang="en-US" altLang="ja-JP" sz="1050" dirty="0">
                <a:solidFill>
                  <a:prstClr val="black"/>
                </a:solidFill>
                <a:latin typeface="游ゴシック" panose="020B0400000000000000" pitchFamily="50" charset="-128"/>
                <a:ea typeface="游ゴシック" panose="020B0400000000000000" pitchFamily="50" charset="-128"/>
              </a:rPr>
              <a:t>AM10</a:t>
            </a:r>
            <a:r>
              <a:rPr lang="ja-JP" altLang="en-US" sz="1050" dirty="0">
                <a:solidFill>
                  <a:prstClr val="black"/>
                </a:solidFill>
                <a:latin typeface="游ゴシック" panose="020B0400000000000000" pitchFamily="50" charset="-128"/>
                <a:ea typeface="游ゴシック" panose="020B0400000000000000" pitchFamily="50" charset="-128"/>
              </a:rPr>
              <a:t>時～掲載終了日の翌</a:t>
            </a:r>
            <a:r>
              <a:rPr lang="en-US" altLang="ja-JP" sz="1050" dirty="0">
                <a:solidFill>
                  <a:prstClr val="black"/>
                </a:solidFill>
                <a:latin typeface="游ゴシック" panose="020B0400000000000000" pitchFamily="50" charset="-128"/>
                <a:ea typeface="游ゴシック" panose="020B0400000000000000" pitchFamily="50" charset="-128"/>
              </a:rPr>
              <a:t>AM10</a:t>
            </a:r>
            <a:r>
              <a:rPr lang="ja-JP" altLang="en-US" sz="1050"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誘導枠には、タイアップ特集誘導枠のほか海外・国内情報ページ内ランオブ枠を追加させていただく場合があります。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発注後のキャンセルはお受けできかねます。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発注主側に起因するリリース日遅延が発生した場合、終了日の変更はお受けできかねます（掲載期間短縮になります）。また、掲載料金についても変更はお受けできかねます。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発注主側に起因するリリース日変更については、追加費用が発生いたします。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タイアップ広告における制作サービスに関し、制作物やリリース日については、お申込み時の書面または電子メール等に規定します。制作進行においては作業スケジュールを予め提示しますので、広告主又は広告代理店は制作物の完成に向けて滞りなく完了できるようご協力をお願いいたし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en-US" altLang="ja-JP" sz="1050" dirty="0">
                <a:solidFill>
                  <a:prstClr val="black"/>
                </a:solidFill>
                <a:latin typeface="游ゴシック" panose="020B0400000000000000" pitchFamily="50" charset="-128"/>
                <a:ea typeface="游ゴシック" panose="020B0400000000000000" pitchFamily="50" charset="-128"/>
              </a:rPr>
              <a:t>PV</a:t>
            </a:r>
            <a:r>
              <a:rPr lang="ja-JP" altLang="en-US" sz="1050" dirty="0">
                <a:solidFill>
                  <a:prstClr val="black"/>
                </a:solidFill>
                <a:latin typeface="游ゴシック" panose="020B0400000000000000" pitchFamily="50" charset="-128"/>
                <a:ea typeface="游ゴシック" panose="020B0400000000000000" pitchFamily="50" charset="-128"/>
              </a:rPr>
              <a:t>数は想定値であり、保証するものではございません。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掲載期間中の競合調整は行いません。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1050"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10999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24</a:t>
            </a:fld>
            <a:endParaRPr kumimoji="1" lang="ja-JP" altLang="en-US" sz="1050" dirty="0"/>
          </a:p>
        </p:txBody>
      </p:sp>
      <p:sp>
        <p:nvSpPr>
          <p:cNvPr id="2" name="タイトル 1">
            <a:extLst>
              <a:ext uri="{FF2B5EF4-FFF2-40B4-BE49-F238E27FC236}">
                <a16:creationId xmlns:a16="http://schemas.microsoft.com/office/drawing/2014/main" id="{9EB0C896-9B54-C687-B945-65F049B9E2D6}"/>
              </a:ext>
            </a:extLst>
          </p:cNvPr>
          <p:cNvSpPr>
            <a:spLocks noGrp="1"/>
          </p:cNvSpPr>
          <p:nvPr>
            <p:ph type="title"/>
          </p:nvPr>
        </p:nvSpPr>
        <p:spPr>
          <a:xfrm>
            <a:off x="1709736" y="1365539"/>
            <a:ext cx="8772528" cy="140849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旅行に特化した運用型広告</a:t>
            </a:r>
          </a:p>
        </p:txBody>
      </p:sp>
      <p:sp>
        <p:nvSpPr>
          <p:cNvPr id="3" name="コンテンツ プレースホルダー 2">
            <a:extLst>
              <a:ext uri="{FF2B5EF4-FFF2-40B4-BE49-F238E27FC236}">
                <a16:creationId xmlns:a16="http://schemas.microsoft.com/office/drawing/2014/main" id="{D272FBB4-B523-F9F6-893A-C1CEC7331894}"/>
              </a:ext>
            </a:extLst>
          </p:cNvPr>
          <p:cNvSpPr txBox="1">
            <a:spLocks/>
          </p:cNvSpPr>
          <p:nvPr/>
        </p:nvSpPr>
        <p:spPr>
          <a:xfrm>
            <a:off x="3826778" y="2548895"/>
            <a:ext cx="4538444" cy="2469844"/>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運用型広告について</a:t>
            </a: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セグメント概要</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利用可能セグメント一覧</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セグメント例</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配信先</a:t>
            </a:r>
          </a:p>
        </p:txBody>
      </p:sp>
    </p:spTree>
    <p:extLst>
      <p:ext uri="{BB962C8B-B14F-4D97-AF65-F5344CB8AC3E}">
        <p14:creationId xmlns:p14="http://schemas.microsoft.com/office/powerpoint/2010/main" val="4212908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169582" y="6438931"/>
            <a:ext cx="2743200" cy="365125"/>
          </a:xfrm>
        </p:spPr>
        <p:txBody>
          <a:bodyPr/>
          <a:lstStyle/>
          <a:p>
            <a:fld id="{D8B91448-09D1-4BE7-A07D-AABAAA73F2EB}" type="slidenum">
              <a:rPr kumimoji="1" lang="ja-JP" altLang="en-US" sz="1050" smtClean="0"/>
              <a:t>25</a:t>
            </a:fld>
            <a:endParaRPr kumimoji="1" lang="ja-JP" altLang="en-US" sz="1050" dirty="0"/>
          </a:p>
        </p:txBody>
      </p:sp>
      <p:sp>
        <p:nvSpPr>
          <p:cNvPr id="2" name="テキスト プレースホルダー 8">
            <a:extLst>
              <a:ext uri="{FF2B5EF4-FFF2-40B4-BE49-F238E27FC236}">
                <a16:creationId xmlns:a16="http://schemas.microsoft.com/office/drawing/2014/main" id="{D334AC1F-9985-8B6D-E484-80E55E202A7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運用型広告について</a:t>
            </a:r>
          </a:p>
        </p:txBody>
      </p:sp>
      <p:sp>
        <p:nvSpPr>
          <p:cNvPr id="3" name="タイトル 1">
            <a:extLst>
              <a:ext uri="{FF2B5EF4-FFF2-40B4-BE49-F238E27FC236}">
                <a16:creationId xmlns:a16="http://schemas.microsoft.com/office/drawing/2014/main" id="{D80128BC-7930-7A8F-9760-585B0F0B0BCA}"/>
              </a:ext>
            </a:extLst>
          </p:cNvPr>
          <p:cNvSpPr>
            <a:spLocks noGrp="1"/>
          </p:cNvSpPr>
          <p:nvPr>
            <p:ph type="title"/>
          </p:nvPr>
        </p:nvSpPr>
        <p:spPr>
          <a:xfrm>
            <a:off x="201055" y="570167"/>
            <a:ext cx="11811979" cy="944085"/>
          </a:xfrm>
        </p:spPr>
        <p:txBody>
          <a:bodyPr/>
          <a:lstStyle/>
          <a:p>
            <a:r>
              <a:rPr lang="ja-JP" altLang="en-US" sz="1600" dirty="0">
                <a:solidFill>
                  <a:schemeClr val="tx1"/>
                </a:solidFill>
                <a:latin typeface="游ゴシック" panose="020B0400000000000000" pitchFamily="50" charset="-128"/>
                <a:ea typeface="游ゴシック" panose="020B0400000000000000" pitchFamily="50" charset="-128"/>
              </a:rPr>
              <a:t>カカクコムグループが保有する独自のオーディエンスデータなどカカクコムのアセットを活用</a:t>
            </a:r>
            <a:r>
              <a:rPr lang="ja-JP" altLang="en-US" sz="1600" b="0" dirty="0">
                <a:solidFill>
                  <a:schemeClr val="tx1"/>
                </a:solidFill>
                <a:latin typeface="游ゴシック" panose="020B0400000000000000" pitchFamily="50" charset="-128"/>
                <a:ea typeface="游ゴシック" panose="020B0400000000000000" pitchFamily="50" charset="-128"/>
              </a:rPr>
              <a:t>し、</a:t>
            </a:r>
            <a:r>
              <a:rPr lang="ja-JP" altLang="en-US" sz="1600" dirty="0">
                <a:latin typeface="游ゴシック" panose="020B0400000000000000" pitchFamily="50" charset="-128"/>
                <a:ea typeface="游ゴシック" panose="020B0400000000000000" pitchFamily="50" charset="-128"/>
              </a:rPr>
              <a:t>提携パートナーへの広告配信が可能</a:t>
            </a:r>
            <a:r>
              <a:rPr lang="en-US" altLang="ja-JP" sz="900" dirty="0">
                <a:solidFill>
                  <a:schemeClr val="tx1"/>
                </a:solidFill>
                <a:latin typeface="游ゴシック" panose="020B0400000000000000" pitchFamily="50" charset="-128"/>
                <a:ea typeface="游ゴシック" panose="020B0400000000000000" pitchFamily="50" charset="-128"/>
              </a:rPr>
              <a:t>※</a:t>
            </a:r>
            <a:r>
              <a:rPr lang="ja-JP" altLang="en-US" sz="1600" b="0" dirty="0">
                <a:solidFill>
                  <a:schemeClr val="tx1"/>
                </a:solidFill>
                <a:latin typeface="游ゴシック" panose="020B0400000000000000" pitchFamily="50" charset="-128"/>
                <a:ea typeface="游ゴシック" panose="020B0400000000000000" pitchFamily="50" charset="-128"/>
              </a:rPr>
              <a:t>です。本商品は上限予算内で運用をさせていただき、配信終了時に実績金額が確定するメニューとなります。　　　　</a:t>
            </a:r>
            <a:r>
              <a:rPr lang="en-US" altLang="ja-JP" sz="900" b="0" dirty="0">
                <a:solidFill>
                  <a:schemeClr val="tx1"/>
                </a:solidFill>
                <a:latin typeface="游ゴシック" panose="020B0400000000000000" pitchFamily="50" charset="-128"/>
                <a:ea typeface="游ゴシック" panose="020B0400000000000000" pitchFamily="50" charset="-128"/>
              </a:rPr>
              <a:t>(※</a:t>
            </a:r>
            <a:r>
              <a:rPr lang="ja-JP" altLang="en-US" sz="900" b="0" dirty="0">
                <a:solidFill>
                  <a:schemeClr val="tx1"/>
                </a:solidFill>
                <a:latin typeface="游ゴシック" panose="020B0400000000000000" pitchFamily="50" charset="-128"/>
                <a:ea typeface="游ゴシック" panose="020B0400000000000000" pitchFamily="50" charset="-128"/>
              </a:rPr>
              <a:t>配信先の提携パートナーについては事前にお問合せください。</a:t>
            </a:r>
            <a:r>
              <a:rPr lang="en-US" altLang="ja-JP" sz="900" b="0" dirty="0">
                <a:solidFill>
                  <a:schemeClr val="tx1"/>
                </a:solidFill>
                <a:latin typeface="游ゴシック" panose="020B0400000000000000" pitchFamily="50" charset="-128"/>
                <a:ea typeface="游ゴシック" panose="020B0400000000000000" pitchFamily="50" charset="-128"/>
              </a:rPr>
              <a:t>)</a:t>
            </a:r>
            <a:endParaRPr lang="ja-JP" altLang="en-US" sz="1600" b="0" dirty="0">
              <a:solidFill>
                <a:schemeClr val="tx1"/>
              </a:solidFill>
              <a:latin typeface="游ゴシック" panose="020B0400000000000000" pitchFamily="50" charset="-128"/>
              <a:ea typeface="游ゴシック" panose="020B0400000000000000" pitchFamily="50" charset="-128"/>
            </a:endParaRPr>
          </a:p>
        </p:txBody>
      </p:sp>
      <p:pic>
        <p:nvPicPr>
          <p:cNvPr id="7" name="図 6">
            <a:extLst>
              <a:ext uri="{FF2B5EF4-FFF2-40B4-BE49-F238E27FC236}">
                <a16:creationId xmlns:a16="http://schemas.microsoft.com/office/drawing/2014/main" id="{A766C31F-B613-FCE0-7E93-9E05486672F7}"/>
              </a:ext>
            </a:extLst>
          </p:cNvPr>
          <p:cNvPicPr>
            <a:picLocks noChangeAspect="1"/>
          </p:cNvPicPr>
          <p:nvPr/>
        </p:nvPicPr>
        <p:blipFill>
          <a:blip r:embed="rId2"/>
          <a:stretch>
            <a:fillRect/>
          </a:stretch>
        </p:blipFill>
        <p:spPr>
          <a:xfrm>
            <a:off x="4713140" y="2186897"/>
            <a:ext cx="563662" cy="867997"/>
          </a:xfrm>
          <a:prstGeom prst="rect">
            <a:avLst/>
          </a:prstGeom>
        </p:spPr>
      </p:pic>
      <p:sp>
        <p:nvSpPr>
          <p:cNvPr id="8" name="テキスト ボックス 7">
            <a:extLst>
              <a:ext uri="{FF2B5EF4-FFF2-40B4-BE49-F238E27FC236}">
                <a16:creationId xmlns:a16="http://schemas.microsoft.com/office/drawing/2014/main" id="{F88F32E3-A711-1C84-1172-FD93CE371765}"/>
              </a:ext>
            </a:extLst>
          </p:cNvPr>
          <p:cNvSpPr txBox="1"/>
          <p:nvPr/>
        </p:nvSpPr>
        <p:spPr>
          <a:xfrm>
            <a:off x="4511983" y="1755712"/>
            <a:ext cx="977772" cy="431144"/>
          </a:xfrm>
          <a:prstGeom prst="rect">
            <a:avLst/>
          </a:prstGeom>
          <a:noFill/>
        </p:spPr>
        <p:txBody>
          <a:bodyPr wrap="square" rtlCol="0">
            <a:spAutoFit/>
          </a:bodyPr>
          <a:lstStyle/>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多様な</a:t>
            </a:r>
            <a:endParaRPr kumimoji="0" lang="en-US" altLang="ja-JP"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行動データ</a:t>
            </a:r>
          </a:p>
        </p:txBody>
      </p:sp>
      <p:pic>
        <p:nvPicPr>
          <p:cNvPr id="9" name="図 8">
            <a:extLst>
              <a:ext uri="{FF2B5EF4-FFF2-40B4-BE49-F238E27FC236}">
                <a16:creationId xmlns:a16="http://schemas.microsoft.com/office/drawing/2014/main" id="{0856455D-5C9A-CF9A-A28D-81034AFCCC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85421" y="1834704"/>
            <a:ext cx="1300200" cy="152965"/>
          </a:xfrm>
          <a:prstGeom prst="rect">
            <a:avLst/>
          </a:prstGeom>
        </p:spPr>
      </p:pic>
      <p:pic>
        <p:nvPicPr>
          <p:cNvPr id="10" name="図 9">
            <a:extLst>
              <a:ext uri="{FF2B5EF4-FFF2-40B4-BE49-F238E27FC236}">
                <a16:creationId xmlns:a16="http://schemas.microsoft.com/office/drawing/2014/main" id="{F452F856-6B29-8B62-2477-C1DE7B5808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8113" y="1681674"/>
            <a:ext cx="705669" cy="122568"/>
          </a:xfrm>
          <a:prstGeom prst="rect">
            <a:avLst/>
          </a:prstGeom>
        </p:spPr>
      </p:pic>
      <p:pic>
        <p:nvPicPr>
          <p:cNvPr id="11" name="図 10">
            <a:extLst>
              <a:ext uri="{FF2B5EF4-FFF2-40B4-BE49-F238E27FC236}">
                <a16:creationId xmlns:a16="http://schemas.microsoft.com/office/drawing/2014/main" id="{261E1E49-1D21-5FE3-AE2B-2B052D8025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2150" y="1968678"/>
            <a:ext cx="644847" cy="174646"/>
          </a:xfrm>
          <a:prstGeom prst="rect">
            <a:avLst/>
          </a:prstGeom>
        </p:spPr>
      </p:pic>
      <p:sp>
        <p:nvSpPr>
          <p:cNvPr id="12" name="正方形/長方形 11">
            <a:extLst>
              <a:ext uri="{FF2B5EF4-FFF2-40B4-BE49-F238E27FC236}">
                <a16:creationId xmlns:a16="http://schemas.microsoft.com/office/drawing/2014/main" id="{C0D5F6B2-912F-F973-67A5-62F0AC6585D9}"/>
              </a:ext>
            </a:extLst>
          </p:cNvPr>
          <p:cNvSpPr/>
          <p:nvPr/>
        </p:nvSpPr>
        <p:spPr>
          <a:xfrm>
            <a:off x="5999419" y="1438744"/>
            <a:ext cx="1793474"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Ad Network</a:t>
            </a:r>
          </a:p>
        </p:txBody>
      </p:sp>
      <p:sp>
        <p:nvSpPr>
          <p:cNvPr id="13" name="矢印: 山形 12">
            <a:extLst>
              <a:ext uri="{FF2B5EF4-FFF2-40B4-BE49-F238E27FC236}">
                <a16:creationId xmlns:a16="http://schemas.microsoft.com/office/drawing/2014/main" id="{417BB073-3907-04E0-0254-8DE96113ADD4}"/>
              </a:ext>
            </a:extLst>
          </p:cNvPr>
          <p:cNvSpPr/>
          <p:nvPr/>
        </p:nvSpPr>
        <p:spPr>
          <a:xfrm>
            <a:off x="4210886" y="2307922"/>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p:txBody>
      </p:sp>
      <p:sp>
        <p:nvSpPr>
          <p:cNvPr id="14" name="矢印: 山形 13">
            <a:extLst>
              <a:ext uri="{FF2B5EF4-FFF2-40B4-BE49-F238E27FC236}">
                <a16:creationId xmlns:a16="http://schemas.microsoft.com/office/drawing/2014/main" id="{20F88725-B49B-4C6D-7671-C37546F2C24F}"/>
              </a:ext>
            </a:extLst>
          </p:cNvPr>
          <p:cNvSpPr/>
          <p:nvPr/>
        </p:nvSpPr>
        <p:spPr>
          <a:xfrm>
            <a:off x="5486559" y="2287420"/>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B4142AF9-058E-F89A-7905-1C9C56C9265B}"/>
              </a:ext>
            </a:extLst>
          </p:cNvPr>
          <p:cNvSpPr/>
          <p:nvPr/>
        </p:nvSpPr>
        <p:spPr>
          <a:xfrm>
            <a:off x="961919" y="1819578"/>
            <a:ext cx="2925115" cy="1306058"/>
          </a:xfrm>
          <a:prstGeom prst="rect">
            <a:avLst/>
          </a:prstGeom>
          <a:solidFill>
            <a:sysClr val="window" lastClr="FFFFFF"/>
          </a:solid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D9494541-316D-1981-CD7C-31B029D2A78D}"/>
              </a:ext>
            </a:extLst>
          </p:cNvPr>
          <p:cNvSpPr txBox="1"/>
          <p:nvPr/>
        </p:nvSpPr>
        <p:spPr>
          <a:xfrm>
            <a:off x="3335561" y="2932796"/>
            <a:ext cx="358818" cy="184666"/>
          </a:xfrm>
          <a:prstGeom prst="rect">
            <a:avLst/>
          </a:prstGeom>
          <a:noFill/>
        </p:spPr>
        <p:txBody>
          <a:bodyPr wrap="square" rtlCol="0">
            <a:spAutoFit/>
          </a:bodyPr>
          <a:lstStyle/>
          <a:p>
            <a:pPr marL="0" marR="0" lvl="0" indent="0" defTabSz="844083" eaLnBrk="1" fontAlgn="base" latinLnBrk="0" hangingPunct="1">
              <a:lnSpc>
                <a:spcPct val="100000"/>
              </a:lnSpc>
              <a:spcBef>
                <a:spcPct val="0"/>
              </a:spcBef>
              <a:spcAft>
                <a:spcPct val="0"/>
              </a:spcAft>
              <a:buClrTx/>
              <a:buSzTx/>
              <a:buFontTx/>
              <a:buNone/>
              <a:tabLst/>
              <a:defRPr/>
            </a:pPr>
            <a:r>
              <a:rPr kumimoji="0" lang="en-US" altLang="ja-JP" sz="600" b="0" i="0" u="none" strike="noStrike" kern="0" cap="none" spc="0" normalizeH="0" baseline="0" noProof="0" dirty="0">
                <a:ln>
                  <a:noFill/>
                </a:ln>
                <a:solidFill>
                  <a:srgbClr val="E5E5E5">
                    <a:lumMod val="75000"/>
                  </a:srgbClr>
                </a:solidFill>
                <a:effectLst/>
                <a:uLnTx/>
                <a:uFillTx/>
                <a:latin typeface="游ゴシック" panose="020B0400000000000000" pitchFamily="50" charset="-128"/>
                <a:ea typeface="游ゴシック" panose="020B0400000000000000" pitchFamily="50" charset="-128"/>
              </a:rPr>
              <a:t>etc...</a:t>
            </a:r>
            <a:endParaRPr kumimoji="0" lang="ja-JP" altLang="en-US" sz="600" b="0" i="0" u="none" strike="noStrike" kern="0" cap="none" spc="0" normalizeH="0" baseline="0" noProof="0" dirty="0">
              <a:ln>
                <a:noFill/>
              </a:ln>
              <a:solidFill>
                <a:srgbClr val="E5E5E5">
                  <a:lumMod val="75000"/>
                </a:srgbClr>
              </a:solidFill>
              <a:effectLst/>
              <a:uLnTx/>
              <a:uFillTx/>
              <a:latin typeface="游ゴシック" panose="020B0400000000000000" pitchFamily="50" charset="-128"/>
              <a:ea typeface="游ゴシック" panose="020B0400000000000000" pitchFamily="50" charset="-128"/>
            </a:endParaRPr>
          </a:p>
        </p:txBody>
      </p:sp>
      <p:pic>
        <p:nvPicPr>
          <p:cNvPr id="17" name="Picture 22" descr="食べログ">
            <a:extLst>
              <a:ext uri="{FF2B5EF4-FFF2-40B4-BE49-F238E27FC236}">
                <a16:creationId xmlns:a16="http://schemas.microsoft.com/office/drawing/2014/main" id="{B9FA96A1-6485-39B0-7453-B259A62128F8}"/>
              </a:ext>
            </a:extLst>
          </p:cNvPr>
          <p:cNvPicPr>
            <a:picLocks noChangeAspect="1" noChangeArrowheads="1"/>
          </p:cNvPicPr>
          <p:nvPr/>
        </p:nvPicPr>
        <p:blipFill>
          <a:blip r:embed="rId6" cstate="print"/>
          <a:srcRect/>
          <a:stretch>
            <a:fillRect/>
          </a:stretch>
        </p:blipFill>
        <p:spPr bwMode="auto">
          <a:xfrm>
            <a:off x="2106501" y="2030003"/>
            <a:ext cx="763212" cy="201803"/>
          </a:xfrm>
          <a:prstGeom prst="rect">
            <a:avLst/>
          </a:prstGeom>
          <a:noFill/>
          <a:ln w="12700">
            <a:noFill/>
            <a:miter lim="800000"/>
            <a:headEnd/>
            <a:tailEnd/>
          </a:ln>
        </p:spPr>
      </p:pic>
      <p:pic>
        <p:nvPicPr>
          <p:cNvPr id="18" name="Picture 18">
            <a:extLst>
              <a:ext uri="{FF2B5EF4-FFF2-40B4-BE49-F238E27FC236}">
                <a16:creationId xmlns:a16="http://schemas.microsoft.com/office/drawing/2014/main" id="{BE616882-C8B9-6186-F6F6-5A94EABDA187}"/>
              </a:ext>
            </a:extLst>
          </p:cNvPr>
          <p:cNvPicPr>
            <a:picLocks noChangeAspect="1" noChangeArrowheads="1"/>
          </p:cNvPicPr>
          <p:nvPr/>
        </p:nvPicPr>
        <p:blipFill>
          <a:blip r:embed="rId7" cstate="print"/>
          <a:srcRect/>
          <a:stretch>
            <a:fillRect/>
          </a:stretch>
        </p:blipFill>
        <p:spPr bwMode="auto">
          <a:xfrm>
            <a:off x="2707045" y="2751801"/>
            <a:ext cx="495877" cy="174972"/>
          </a:xfrm>
          <a:prstGeom prst="rect">
            <a:avLst/>
          </a:prstGeom>
          <a:noFill/>
          <a:ln w="12700">
            <a:noFill/>
            <a:miter lim="800000"/>
            <a:headEnd/>
            <a:tailEnd/>
          </a:ln>
        </p:spPr>
      </p:pic>
      <p:pic>
        <p:nvPicPr>
          <p:cNvPr id="20" name="図 19">
            <a:extLst>
              <a:ext uri="{FF2B5EF4-FFF2-40B4-BE49-F238E27FC236}">
                <a16:creationId xmlns:a16="http://schemas.microsoft.com/office/drawing/2014/main" id="{D3E39BB8-5952-9D6A-66BF-86E8A61DA7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0906" y="2068785"/>
            <a:ext cx="575798" cy="118112"/>
          </a:xfrm>
          <a:prstGeom prst="rect">
            <a:avLst/>
          </a:prstGeom>
        </p:spPr>
      </p:pic>
      <p:pic>
        <p:nvPicPr>
          <p:cNvPr id="21" name="図 20" descr="アイコン&#10;&#10;低い精度で自動的に生成された説明">
            <a:extLst>
              <a:ext uri="{FF2B5EF4-FFF2-40B4-BE49-F238E27FC236}">
                <a16:creationId xmlns:a16="http://schemas.microsoft.com/office/drawing/2014/main" id="{73ABB707-6400-CC85-7CFC-BC6284CF1D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4691" y="2064134"/>
            <a:ext cx="721213" cy="127414"/>
          </a:xfrm>
          <a:prstGeom prst="rect">
            <a:avLst/>
          </a:prstGeom>
        </p:spPr>
      </p:pic>
      <p:pic>
        <p:nvPicPr>
          <p:cNvPr id="23" name="図 22" descr="webcg_logo_new.png">
            <a:extLst>
              <a:ext uri="{FF2B5EF4-FFF2-40B4-BE49-F238E27FC236}">
                <a16:creationId xmlns:a16="http://schemas.microsoft.com/office/drawing/2014/main" id="{1BC8E367-E5C0-83BE-7648-BCC77EA3FDF2}"/>
              </a:ext>
            </a:extLst>
          </p:cNvPr>
          <p:cNvPicPr>
            <a:picLocks noChangeAspect="1"/>
          </p:cNvPicPr>
          <p:nvPr/>
        </p:nvPicPr>
        <p:blipFill>
          <a:blip r:embed="rId10" cstate="print"/>
          <a:stretch>
            <a:fillRect/>
          </a:stretch>
        </p:blipFill>
        <p:spPr>
          <a:xfrm>
            <a:off x="1728381" y="2759835"/>
            <a:ext cx="650787" cy="187118"/>
          </a:xfrm>
          <a:prstGeom prst="rect">
            <a:avLst/>
          </a:prstGeom>
        </p:spPr>
      </p:pic>
      <p:pic>
        <p:nvPicPr>
          <p:cNvPr id="24" name="Picture 14" descr="4トラベル">
            <a:extLst>
              <a:ext uri="{FF2B5EF4-FFF2-40B4-BE49-F238E27FC236}">
                <a16:creationId xmlns:a16="http://schemas.microsoft.com/office/drawing/2014/main" id="{D834A00B-07E2-11A0-39CC-B032EC8924E7}"/>
              </a:ext>
            </a:extLst>
          </p:cNvPr>
          <p:cNvPicPr>
            <a:picLocks noChangeAspect="1" noChangeArrowheads="1"/>
          </p:cNvPicPr>
          <p:nvPr/>
        </p:nvPicPr>
        <p:blipFill>
          <a:blip r:embed="rId11" cstate="print"/>
          <a:srcRect/>
          <a:stretch>
            <a:fillRect/>
          </a:stretch>
        </p:blipFill>
        <p:spPr bwMode="auto">
          <a:xfrm>
            <a:off x="1764859" y="2419087"/>
            <a:ext cx="618008" cy="183125"/>
          </a:xfrm>
          <a:prstGeom prst="rect">
            <a:avLst/>
          </a:prstGeom>
          <a:solidFill>
            <a:sysClr val="window" lastClr="FFFFFF"/>
          </a:solidFill>
          <a:ln w="12700">
            <a:noFill/>
            <a:miter lim="800000"/>
            <a:headEnd/>
            <a:tailEnd/>
          </a:ln>
        </p:spPr>
      </p:pic>
      <p:pic>
        <p:nvPicPr>
          <p:cNvPr id="25" name="図 24" descr="アイコン&#10;&#10;自動的に生成された説明">
            <a:extLst>
              <a:ext uri="{FF2B5EF4-FFF2-40B4-BE49-F238E27FC236}">
                <a16:creationId xmlns:a16="http://schemas.microsoft.com/office/drawing/2014/main" id="{0FC1744A-A140-F73C-1D95-D144B71A7A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8031" y="2397916"/>
            <a:ext cx="475070" cy="179471"/>
          </a:xfrm>
          <a:prstGeom prst="rect">
            <a:avLst/>
          </a:prstGeom>
        </p:spPr>
      </p:pic>
      <p:sp>
        <p:nvSpPr>
          <p:cNvPr id="26" name="テキスト ボックス 25">
            <a:extLst>
              <a:ext uri="{FF2B5EF4-FFF2-40B4-BE49-F238E27FC236}">
                <a16:creationId xmlns:a16="http://schemas.microsoft.com/office/drawing/2014/main" id="{DD7A6833-C7F3-31FB-BF19-357D370EFBD0}"/>
              </a:ext>
            </a:extLst>
          </p:cNvPr>
          <p:cNvSpPr txBox="1"/>
          <p:nvPr/>
        </p:nvSpPr>
        <p:spPr>
          <a:xfrm>
            <a:off x="1897537" y="1705466"/>
            <a:ext cx="1225291" cy="246221"/>
          </a:xfrm>
          <a:prstGeom prst="rect">
            <a:avLst/>
          </a:prstGeom>
          <a:solidFill>
            <a:sysClr val="window" lastClr="FFFFFF"/>
          </a:solidFill>
        </p:spPr>
        <p:txBody>
          <a:bodyPr wrap="square" rtlCol="0" anchor="ctr">
            <a:sp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グループメディア</a:t>
            </a:r>
          </a:p>
        </p:txBody>
      </p:sp>
      <p:sp>
        <p:nvSpPr>
          <p:cNvPr id="28" name="正方形/長方形 27">
            <a:extLst>
              <a:ext uri="{FF2B5EF4-FFF2-40B4-BE49-F238E27FC236}">
                <a16:creationId xmlns:a16="http://schemas.microsoft.com/office/drawing/2014/main" id="{DFE23096-2220-F7A3-9295-5C0C89899F59}"/>
              </a:ext>
            </a:extLst>
          </p:cNvPr>
          <p:cNvSpPr/>
          <p:nvPr/>
        </p:nvSpPr>
        <p:spPr>
          <a:xfrm>
            <a:off x="5997038" y="1438744"/>
            <a:ext cx="1799426" cy="849926"/>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B51A499C-85D4-E49C-2E1C-6D79D7498784}"/>
              </a:ext>
            </a:extLst>
          </p:cNvPr>
          <p:cNvSpPr/>
          <p:nvPr/>
        </p:nvSpPr>
        <p:spPr>
          <a:xfrm>
            <a:off x="7942186" y="1428770"/>
            <a:ext cx="179143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DSP</a:t>
            </a:r>
          </a:p>
        </p:txBody>
      </p:sp>
      <p:sp>
        <p:nvSpPr>
          <p:cNvPr id="30" name="正方形/長方形 29">
            <a:extLst>
              <a:ext uri="{FF2B5EF4-FFF2-40B4-BE49-F238E27FC236}">
                <a16:creationId xmlns:a16="http://schemas.microsoft.com/office/drawing/2014/main" id="{FC011BD4-48B0-024F-0BCD-FFFE0FF12C5B}"/>
              </a:ext>
            </a:extLst>
          </p:cNvPr>
          <p:cNvSpPr/>
          <p:nvPr/>
        </p:nvSpPr>
        <p:spPr>
          <a:xfrm>
            <a:off x="7939805" y="1428770"/>
            <a:ext cx="1797379" cy="858650"/>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31" name="正方形/長方形 30">
            <a:extLst>
              <a:ext uri="{FF2B5EF4-FFF2-40B4-BE49-F238E27FC236}">
                <a16:creationId xmlns:a16="http://schemas.microsoft.com/office/drawing/2014/main" id="{E9D2521A-2000-5BB6-A90E-D8A563CAE917}"/>
              </a:ext>
            </a:extLst>
          </p:cNvPr>
          <p:cNvSpPr/>
          <p:nvPr/>
        </p:nvSpPr>
        <p:spPr>
          <a:xfrm>
            <a:off x="9900168" y="1420736"/>
            <a:ext cx="1778432"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EC</a:t>
            </a:r>
          </a:p>
        </p:txBody>
      </p:sp>
      <p:sp>
        <p:nvSpPr>
          <p:cNvPr id="32" name="正方形/長方形 31">
            <a:extLst>
              <a:ext uri="{FF2B5EF4-FFF2-40B4-BE49-F238E27FC236}">
                <a16:creationId xmlns:a16="http://schemas.microsoft.com/office/drawing/2014/main" id="{955591D2-ACD7-4CA5-DE48-519B8790626B}"/>
              </a:ext>
            </a:extLst>
          </p:cNvPr>
          <p:cNvSpPr/>
          <p:nvPr/>
        </p:nvSpPr>
        <p:spPr>
          <a:xfrm>
            <a:off x="9897787" y="1420736"/>
            <a:ext cx="1784334" cy="858650"/>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33" name="正方形/長方形 32">
            <a:extLst>
              <a:ext uri="{FF2B5EF4-FFF2-40B4-BE49-F238E27FC236}">
                <a16:creationId xmlns:a16="http://schemas.microsoft.com/office/drawing/2014/main" id="{9F076153-950F-2ECD-2C75-0ECADD2D4278}"/>
              </a:ext>
            </a:extLst>
          </p:cNvPr>
          <p:cNvSpPr/>
          <p:nvPr/>
        </p:nvSpPr>
        <p:spPr>
          <a:xfrm>
            <a:off x="7053159" y="2354209"/>
            <a:ext cx="1793474"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SNS</a:t>
            </a:r>
          </a:p>
        </p:txBody>
      </p:sp>
      <p:sp>
        <p:nvSpPr>
          <p:cNvPr id="34" name="正方形/長方形 33">
            <a:extLst>
              <a:ext uri="{FF2B5EF4-FFF2-40B4-BE49-F238E27FC236}">
                <a16:creationId xmlns:a16="http://schemas.microsoft.com/office/drawing/2014/main" id="{F5BF689B-A1D6-4405-F1CA-0F1A4CDB212D}"/>
              </a:ext>
            </a:extLst>
          </p:cNvPr>
          <p:cNvSpPr/>
          <p:nvPr/>
        </p:nvSpPr>
        <p:spPr>
          <a:xfrm>
            <a:off x="7050778" y="2354209"/>
            <a:ext cx="1799426"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94B7BF8C-80D0-33D8-5752-9D9B2C900AD0}"/>
              </a:ext>
            </a:extLst>
          </p:cNvPr>
          <p:cNvSpPr/>
          <p:nvPr/>
        </p:nvSpPr>
        <p:spPr>
          <a:xfrm>
            <a:off x="8993545" y="2344235"/>
            <a:ext cx="179143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App</a:t>
            </a:r>
          </a:p>
        </p:txBody>
      </p:sp>
      <p:sp>
        <p:nvSpPr>
          <p:cNvPr id="36" name="正方形/長方形 35">
            <a:extLst>
              <a:ext uri="{FF2B5EF4-FFF2-40B4-BE49-F238E27FC236}">
                <a16:creationId xmlns:a16="http://schemas.microsoft.com/office/drawing/2014/main" id="{7E20A6CF-8A40-46A4-2939-EA341DA25A8D}"/>
              </a:ext>
            </a:extLst>
          </p:cNvPr>
          <p:cNvSpPr/>
          <p:nvPr/>
        </p:nvSpPr>
        <p:spPr>
          <a:xfrm>
            <a:off x="8991164" y="2344235"/>
            <a:ext cx="1797379"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pic>
        <p:nvPicPr>
          <p:cNvPr id="37" name="図 36">
            <a:extLst>
              <a:ext uri="{FF2B5EF4-FFF2-40B4-BE49-F238E27FC236}">
                <a16:creationId xmlns:a16="http://schemas.microsoft.com/office/drawing/2014/main" id="{9D33F560-F808-3083-64D2-37577C30B6F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619271" y="2569625"/>
            <a:ext cx="516002" cy="510358"/>
          </a:xfrm>
          <a:prstGeom prst="rect">
            <a:avLst/>
          </a:prstGeom>
        </p:spPr>
      </p:pic>
      <p:pic>
        <p:nvPicPr>
          <p:cNvPr id="42" name="図 41" descr="アイコン&#10;&#10;自動的に生成された説明">
            <a:extLst>
              <a:ext uri="{FF2B5EF4-FFF2-40B4-BE49-F238E27FC236}">
                <a16:creationId xmlns:a16="http://schemas.microsoft.com/office/drawing/2014/main" id="{082E1D4E-1DCF-57A5-17DC-2F6A054234D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89100" y="2666870"/>
            <a:ext cx="312313" cy="312001"/>
          </a:xfrm>
          <a:prstGeom prst="rect">
            <a:avLst/>
          </a:prstGeom>
        </p:spPr>
      </p:pic>
      <p:pic>
        <p:nvPicPr>
          <p:cNvPr id="43" name="図 42" descr="アイコン&#10;&#10;自動的に生成された説明">
            <a:extLst>
              <a:ext uri="{FF2B5EF4-FFF2-40B4-BE49-F238E27FC236}">
                <a16:creationId xmlns:a16="http://schemas.microsoft.com/office/drawing/2014/main" id="{F33C2941-18D0-96EF-0665-1B3B758DCAA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31728" y="2669113"/>
            <a:ext cx="312313" cy="312313"/>
          </a:xfrm>
          <a:prstGeom prst="rect">
            <a:avLst/>
          </a:prstGeom>
        </p:spPr>
      </p:pic>
      <p:pic>
        <p:nvPicPr>
          <p:cNvPr id="44" name="図 43" descr="アイコン&#10;&#10;自動的に生成された説明">
            <a:extLst>
              <a:ext uri="{FF2B5EF4-FFF2-40B4-BE49-F238E27FC236}">
                <a16:creationId xmlns:a16="http://schemas.microsoft.com/office/drawing/2014/main" id="{F765FADF-248C-A351-A1B0-E373590A9A7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74336" y="2669113"/>
            <a:ext cx="307517" cy="307517"/>
          </a:xfrm>
          <a:prstGeom prst="rect">
            <a:avLst/>
          </a:prstGeom>
        </p:spPr>
      </p:pic>
      <p:pic>
        <p:nvPicPr>
          <p:cNvPr id="45" name="図 44" descr="テキスト&#10;&#10;中程度の精度で自動的に生成された説明">
            <a:extLst>
              <a:ext uri="{FF2B5EF4-FFF2-40B4-BE49-F238E27FC236}">
                <a16:creationId xmlns:a16="http://schemas.microsoft.com/office/drawing/2014/main" id="{2DA6F377-6270-3092-9F3E-6A1812EE2BC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08317" y="1977803"/>
            <a:ext cx="627923" cy="140769"/>
          </a:xfrm>
          <a:prstGeom prst="rect">
            <a:avLst/>
          </a:prstGeom>
        </p:spPr>
      </p:pic>
      <p:pic>
        <p:nvPicPr>
          <p:cNvPr id="46" name="図 45" descr="ロゴ&#10;&#10;自動的に生成された説明">
            <a:extLst>
              <a:ext uri="{FF2B5EF4-FFF2-40B4-BE49-F238E27FC236}">
                <a16:creationId xmlns:a16="http://schemas.microsoft.com/office/drawing/2014/main" id="{CC59D2A2-A5CB-98CE-C4BA-FD1C526CF74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321402" y="1771883"/>
            <a:ext cx="908679" cy="340357"/>
          </a:xfrm>
          <a:prstGeom prst="rect">
            <a:avLst/>
          </a:prstGeom>
        </p:spPr>
      </p:pic>
      <p:sp>
        <p:nvSpPr>
          <p:cNvPr id="47" name="テキスト ボックス 107">
            <a:extLst>
              <a:ext uri="{FF2B5EF4-FFF2-40B4-BE49-F238E27FC236}">
                <a16:creationId xmlns:a16="http://schemas.microsoft.com/office/drawing/2014/main" id="{8022CB2A-264F-4317-D78C-5C97A69E1A49}"/>
              </a:ext>
            </a:extLst>
          </p:cNvPr>
          <p:cNvSpPr txBox="1"/>
          <p:nvPr/>
        </p:nvSpPr>
        <p:spPr>
          <a:xfrm>
            <a:off x="6008408" y="3533276"/>
            <a:ext cx="5870165" cy="3088218"/>
          </a:xfrm>
          <a:prstGeom prst="rect">
            <a:avLst/>
          </a:prstGeom>
          <a:noFill/>
        </p:spPr>
        <p:txBody>
          <a:bodyPr wrap="square" lIns="0" tIns="0" rIns="0" bIns="0"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①掲載内容は配信各社広告規定に準じます。また将来的に配信先各社により掲載規約や仕様変更、商品変更及び、料金変更が生じる場合があります。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②カカクコムオーディエンスデータは、</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独自のロジックによって拡張し、配信致します。 </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ただしオーディエンスデータによっては、ユーザー数不足のため配信できない場合があります。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③掲載開始日は入稿状況や媒体審査状況により、ご発注の開始日から変更になる場合があります。また掲載後に審査があり、配信停止する場合もあります。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④本商品は弊社にて広告掲載・運用を行い、掲載結果についてはレポーティングにて報告致しますが、配信各社障害等により遅延する場合があります。</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⑤申込金額を上限として、配信終了時点で消化した金額を請求させていただきますが、商品特性上、</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ご予算を満額消化できない場合もあります。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⑥配信面は各社プラットフォームの提携している配信面にも配信がされる場合があります。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⑦競合他社指定のセグメントはご利用いただけません。</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⑧配信各社障害による掲載停止が発生する場合があります。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⑨予算消化状況により、</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配信期間終了日前に配信完了する場合があります。満額消化をご希望される場合は申込期間の終了日前日には満額消化できるように運用する為、更に前倒しで配信完了する場合があります。（満額消化を保証するものではありません）</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⑩配信先は</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IHC</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CODA</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など</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JIAA</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から提供されるドメインなどの情報を利用したブロックリストで配信除外しております。</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与件に合わせて都度ご提案させていたきだますので、詳細は営業担当までお問い合わせください。</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p:txBody>
      </p:sp>
      <p:grpSp>
        <p:nvGrpSpPr>
          <p:cNvPr id="48" name="グループ化 47">
            <a:extLst>
              <a:ext uri="{FF2B5EF4-FFF2-40B4-BE49-F238E27FC236}">
                <a16:creationId xmlns:a16="http://schemas.microsoft.com/office/drawing/2014/main" id="{CD988CE9-12DF-C293-0DC2-7E4A8DFD4829}"/>
              </a:ext>
            </a:extLst>
          </p:cNvPr>
          <p:cNvGrpSpPr/>
          <p:nvPr/>
        </p:nvGrpSpPr>
        <p:grpSpPr>
          <a:xfrm>
            <a:off x="6016868" y="3242172"/>
            <a:ext cx="5792694" cy="280318"/>
            <a:chOff x="942322" y="612149"/>
            <a:chExt cx="4329961" cy="330174"/>
          </a:xfrm>
        </p:grpSpPr>
        <p:sp>
          <p:nvSpPr>
            <p:cNvPr id="49" name="テキスト ボックス 48">
              <a:extLst>
                <a:ext uri="{FF2B5EF4-FFF2-40B4-BE49-F238E27FC236}">
                  <a16:creationId xmlns:a16="http://schemas.microsoft.com/office/drawing/2014/main" id="{A99CA7C6-FD8C-14CB-214C-A7D289193B44}"/>
                </a:ext>
              </a:extLst>
            </p:cNvPr>
            <p:cNvSpPr txBox="1"/>
            <p:nvPr/>
          </p:nvSpPr>
          <p:spPr>
            <a:xfrm>
              <a:off x="942322" y="612149"/>
              <a:ext cx="3146789" cy="330174"/>
            </a:xfrm>
            <a:prstGeom prst="rect">
              <a:avLst/>
            </a:prstGeom>
            <a:noFill/>
            <a:ln>
              <a:noFill/>
            </a:ln>
          </p:spPr>
          <p:txBody>
            <a:bodyPr wrap="square" lIns="0" tIns="0" rIns="0" bIns="0" anchor="ctr">
              <a:noAutofit/>
            </a:bodyPr>
            <a:lstStyle/>
            <a:p>
              <a:pPr defTabSz="719255" fontAlgn="base">
                <a:spcBef>
                  <a:spcPct val="0"/>
                </a:spcBef>
                <a:spcAft>
                  <a:spcPct val="0"/>
                </a:spcAft>
                <a:defRPr/>
              </a:pPr>
              <a:r>
                <a:rPr kumimoji="0" lang="ja-JP" altLang="en-US" sz="900" b="1" kern="0" dirty="0">
                  <a:latin typeface="游ゴシック" panose="020B0400000000000000" pitchFamily="50" charset="-128"/>
                  <a:ea typeface="游ゴシック" panose="020B0400000000000000" pitchFamily="50" charset="-128"/>
                  <a:cs typeface="メイリオ" pitchFamily="50" charset="-128"/>
                </a:rPr>
                <a:t>申込規定　</a:t>
              </a:r>
              <a:r>
                <a:rPr lang="ja-JP" altLang="en-US" sz="800" b="1" dirty="0">
                  <a:latin typeface="游ゴシック" panose="020B0400000000000000" pitchFamily="50" charset="-128"/>
                  <a:ea typeface="游ゴシック" panose="020B0400000000000000" pitchFamily="50" charset="-128"/>
                  <a:cs typeface="Meiryo UI" panose="020B0604030504040204" pitchFamily="50" charset="-128"/>
                </a:rPr>
                <a:t>運用型広告について、下記項目をご了承の上ご発注ください。</a:t>
              </a:r>
              <a:endParaRPr lang="en-US" altLang="ja-JP" sz="900" b="1" dirty="0">
                <a:latin typeface="游ゴシック" panose="020B0400000000000000" pitchFamily="50" charset="-128"/>
                <a:ea typeface="游ゴシック" panose="020B0400000000000000" pitchFamily="50" charset="-128"/>
                <a:cs typeface="Meiryo UI" panose="020B0604030504040204" pitchFamily="50" charset="-128"/>
              </a:endParaRPr>
            </a:p>
          </p:txBody>
        </p:sp>
        <p:cxnSp>
          <p:nvCxnSpPr>
            <p:cNvPr id="50" name="直線コネクタ 49">
              <a:extLst>
                <a:ext uri="{FF2B5EF4-FFF2-40B4-BE49-F238E27FC236}">
                  <a16:creationId xmlns:a16="http://schemas.microsoft.com/office/drawing/2014/main" id="{FD9424B2-8DFB-58D8-3106-238CCE9FE649}"/>
                </a:ext>
              </a:extLst>
            </p:cNvPr>
            <p:cNvCxnSpPr>
              <a:cxnSpLocks/>
            </p:cNvCxnSpPr>
            <p:nvPr/>
          </p:nvCxnSpPr>
          <p:spPr>
            <a:xfrm>
              <a:off x="945382" y="899859"/>
              <a:ext cx="4326901" cy="0"/>
            </a:xfrm>
            <a:prstGeom prst="line">
              <a:avLst/>
            </a:prstGeom>
            <a:noFill/>
            <a:ln w="12700" cap="flat" cmpd="sng" algn="ctr">
              <a:solidFill>
                <a:srgbClr val="BBBBCF"/>
              </a:solidFill>
              <a:prstDash val="solid"/>
              <a:miter lim="800000"/>
            </a:ln>
            <a:effectLst/>
          </p:spPr>
        </p:cxnSp>
      </p:grpSp>
      <p:graphicFrame>
        <p:nvGraphicFramePr>
          <p:cNvPr id="51" name="表 50">
            <a:extLst>
              <a:ext uri="{FF2B5EF4-FFF2-40B4-BE49-F238E27FC236}">
                <a16:creationId xmlns:a16="http://schemas.microsoft.com/office/drawing/2014/main" id="{C8EBF98D-873E-6E88-9248-41C839C7E03B}"/>
              </a:ext>
            </a:extLst>
          </p:cNvPr>
          <p:cNvGraphicFramePr>
            <a:graphicFrameLocks noGrp="1"/>
          </p:cNvGraphicFramePr>
          <p:nvPr>
            <p:extLst>
              <p:ext uri="{D42A27DB-BD31-4B8C-83A1-F6EECF244321}">
                <p14:modId xmlns:p14="http://schemas.microsoft.com/office/powerpoint/2010/main" val="2245786369"/>
              </p:ext>
            </p:extLst>
          </p:nvPr>
        </p:nvGraphicFramePr>
        <p:xfrm>
          <a:off x="581142" y="3546655"/>
          <a:ext cx="5216745" cy="2877229"/>
        </p:xfrm>
        <a:graphic>
          <a:graphicData uri="http://schemas.openxmlformats.org/drawingml/2006/table">
            <a:tbl>
              <a:tblPr/>
              <a:tblGrid>
                <a:gridCol w="1101945">
                  <a:extLst>
                    <a:ext uri="{9D8B030D-6E8A-4147-A177-3AD203B41FA5}">
                      <a16:colId xmlns:a16="http://schemas.microsoft.com/office/drawing/2014/main" val="555263456"/>
                    </a:ext>
                  </a:extLst>
                </a:gridCol>
                <a:gridCol w="4114800">
                  <a:extLst>
                    <a:ext uri="{9D8B030D-6E8A-4147-A177-3AD203B41FA5}">
                      <a16:colId xmlns:a16="http://schemas.microsoft.com/office/drawing/2014/main" val="138622699"/>
                    </a:ext>
                  </a:extLst>
                </a:gridCol>
              </a:tblGrid>
              <a:tr h="210985">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配信期間</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ご相談ください</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413866662"/>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最低出稿金額 </a:t>
                      </a: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a:t>
                      </a: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グロス</a:t>
                      </a: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en-US" altLang="ja-JP" sz="800" dirty="0">
                          <a:latin typeface="游ゴシック" panose="020B0400000000000000" pitchFamily="50" charset="-128"/>
                          <a:ea typeface="游ゴシック" panose="020B0400000000000000" pitchFamily="50" charset="-128"/>
                        </a:rPr>
                        <a:t>500,000</a:t>
                      </a:r>
                      <a:r>
                        <a:rPr lang="ja-JP" altLang="en-US" sz="800" dirty="0">
                          <a:latin typeface="游ゴシック" panose="020B0400000000000000" pitchFamily="50" charset="-128"/>
                          <a:ea typeface="游ゴシック" panose="020B0400000000000000" pitchFamily="50" charset="-128"/>
                        </a:rPr>
                        <a:t>円～</a:t>
                      </a:r>
                      <a:endParaRPr lang="en-US" altLang="ja-JP" sz="800" b="1" dirty="0">
                        <a:solidFill>
                          <a:schemeClr val="tx1"/>
                        </a:solidFill>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287577713"/>
                  </a:ext>
                </a:extLst>
              </a:tr>
              <a:tr h="190744">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配信媒体</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アドネットワーク、</a:t>
                      </a:r>
                      <a:r>
                        <a:rPr lang="en-US" altLang="ja-JP" sz="800" u="none" strike="noStrike" dirty="0">
                          <a:effectLst/>
                          <a:latin typeface="游ゴシック" panose="020B0400000000000000" pitchFamily="50" charset="-128"/>
                          <a:ea typeface="游ゴシック" panose="020B0400000000000000" pitchFamily="50" charset="-128"/>
                        </a:rPr>
                        <a:t>SNS</a:t>
                      </a:r>
                      <a:r>
                        <a:rPr lang="ja-JP" altLang="en-US" sz="800" u="none" strike="noStrike" dirty="0">
                          <a:effectLst/>
                          <a:latin typeface="游ゴシック" panose="020B0400000000000000" pitchFamily="50" charset="-128"/>
                          <a:ea typeface="游ゴシック" panose="020B0400000000000000" pitchFamily="50" charset="-128"/>
                        </a:rPr>
                        <a:t>、</a:t>
                      </a:r>
                      <a:r>
                        <a:rPr lang="en-US" altLang="ja-JP" sz="800" u="none" strike="noStrike" dirty="0">
                          <a:effectLst/>
                          <a:latin typeface="游ゴシック" panose="020B0400000000000000" pitchFamily="50" charset="-128"/>
                          <a:ea typeface="游ゴシック" panose="020B0400000000000000" pitchFamily="50" charset="-128"/>
                        </a:rPr>
                        <a:t>DSP</a:t>
                      </a:r>
                      <a:r>
                        <a:rPr lang="ja-JP" altLang="en-US" sz="800" u="none" strike="noStrike" dirty="0">
                          <a:effectLst/>
                          <a:latin typeface="游ゴシック" panose="020B0400000000000000" pitchFamily="50" charset="-128"/>
                          <a:ea typeface="游ゴシック" panose="020B0400000000000000" pitchFamily="50" charset="-128"/>
                        </a:rPr>
                        <a:t>　など　</a:t>
                      </a:r>
                      <a:r>
                        <a:rPr lang="en-US" altLang="ja-JP" sz="800" u="none" strike="noStrike" dirty="0">
                          <a:effectLst/>
                          <a:latin typeface="游ゴシック" panose="020B0400000000000000" pitchFamily="50" charset="-128"/>
                          <a:ea typeface="游ゴシック" panose="020B0400000000000000" pitchFamily="50" charset="-128"/>
                        </a:rPr>
                        <a:t>※</a:t>
                      </a:r>
                      <a:r>
                        <a:rPr lang="ja-JP" altLang="en-US" sz="800" u="none" strike="noStrike" dirty="0">
                          <a:effectLst/>
                          <a:latin typeface="游ゴシック" panose="020B0400000000000000" pitchFamily="50" charset="-128"/>
                          <a:ea typeface="游ゴシック" panose="020B0400000000000000" pitchFamily="50" charset="-128"/>
                        </a:rPr>
                        <a:t>各社提携面も含む</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634282323"/>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KPI</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リーチ最大化、</a:t>
                      </a:r>
                      <a:r>
                        <a:rPr lang="en-US" altLang="ja-JP" sz="800" u="none" strike="noStrike" dirty="0">
                          <a:effectLst/>
                          <a:latin typeface="游ゴシック" panose="020B0400000000000000" pitchFamily="50" charset="-128"/>
                          <a:ea typeface="游ゴシック" panose="020B0400000000000000" pitchFamily="50" charset="-128"/>
                        </a:rPr>
                        <a:t>CPC</a:t>
                      </a:r>
                      <a:r>
                        <a:rPr lang="ja-JP" altLang="en-US" sz="800" u="none" strike="noStrike" dirty="0">
                          <a:effectLst/>
                          <a:latin typeface="游ゴシック" panose="020B0400000000000000" pitchFamily="50" charset="-128"/>
                          <a:ea typeface="游ゴシック" panose="020B0400000000000000" pitchFamily="50" charset="-128"/>
                        </a:rPr>
                        <a:t>目標　など　ご相談ください</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034915427"/>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オーディエンス</a:t>
                      </a:r>
                      <a:endPar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ja-JP" altLang="en-US" sz="800" u="none" strike="noStrike" dirty="0">
                          <a:effectLst/>
                          <a:latin typeface="游ゴシック" panose="020B0400000000000000" pitchFamily="50" charset="-128"/>
                          <a:ea typeface="游ゴシック" panose="020B0400000000000000" pitchFamily="50" charset="-128"/>
                        </a:rPr>
                        <a:t>セグメント例は次頁以降をご参照ください。詳細はご相談ください</a:t>
                      </a: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79194888"/>
                  </a:ext>
                </a:extLst>
              </a:tr>
              <a:tr h="210684">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配信デバイス</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800" u="none" strike="noStrike" dirty="0">
                          <a:effectLst/>
                          <a:latin typeface="游ゴシック" panose="020B0400000000000000" pitchFamily="50" charset="-128"/>
                          <a:ea typeface="游ゴシック" panose="020B0400000000000000" pitchFamily="50" charset="-128"/>
                        </a:rPr>
                        <a:t>PC/SP/App</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399353182"/>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ブラックリスト</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ご指定可能です</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990356250"/>
                  </a:ext>
                </a:extLst>
              </a:tr>
              <a:tr h="1067691">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入稿期限</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lang="ja-JP" altLang="en-US" sz="800" dirty="0">
                          <a:latin typeface="游ゴシック" panose="020B0400000000000000" pitchFamily="50" charset="-128"/>
                          <a:ea typeface="游ゴシック" panose="020B0400000000000000" pitchFamily="50" charset="-128"/>
                        </a:rPr>
                        <a:t>■申し込み</a:t>
                      </a:r>
                    </a:p>
                    <a:p>
                      <a:pPr lvl="0">
                        <a:lnSpc>
                          <a:spcPct val="120000"/>
                        </a:lnSpc>
                        <a:defRPr/>
                      </a:pPr>
                      <a:r>
                        <a:rPr lang="ja-JP" altLang="en-US" sz="800" dirty="0">
                          <a:latin typeface="游ゴシック" panose="020B0400000000000000" pitchFamily="50" charset="-128"/>
                          <a:ea typeface="游ゴシック" panose="020B0400000000000000" pitchFamily="50" charset="-128"/>
                        </a:rPr>
                        <a:t>新規案件：配信開始の</a:t>
                      </a:r>
                      <a:r>
                        <a:rPr lang="en-US" altLang="ja-JP" sz="800" dirty="0">
                          <a:latin typeface="游ゴシック" panose="020B0400000000000000" pitchFamily="50" charset="-128"/>
                          <a:ea typeface="游ゴシック" panose="020B0400000000000000" pitchFamily="50" charset="-128"/>
                        </a:rPr>
                        <a:t>10</a:t>
                      </a:r>
                      <a:r>
                        <a:rPr lang="ja-JP" altLang="en-US" sz="8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800" dirty="0">
                          <a:latin typeface="游ゴシック" panose="020B0400000000000000" pitchFamily="50" charset="-128"/>
                          <a:ea typeface="游ゴシック" panose="020B0400000000000000" pitchFamily="50" charset="-128"/>
                        </a:rPr>
                        <a:t>継続案件：配信開始の</a:t>
                      </a:r>
                      <a:r>
                        <a:rPr lang="en-US" altLang="ja-JP" sz="800" dirty="0">
                          <a:latin typeface="游ゴシック" panose="020B0400000000000000" pitchFamily="50" charset="-128"/>
                          <a:ea typeface="游ゴシック" panose="020B0400000000000000" pitchFamily="50" charset="-128"/>
                        </a:rPr>
                        <a:t>7</a:t>
                      </a:r>
                      <a:r>
                        <a:rPr lang="ja-JP" altLang="en-US" sz="8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800" dirty="0">
                          <a:latin typeface="游ゴシック" panose="020B0400000000000000" pitchFamily="50" charset="-128"/>
                          <a:ea typeface="游ゴシック" panose="020B0400000000000000" pitchFamily="50" charset="-128"/>
                        </a:rPr>
                        <a:t>■入稿</a:t>
                      </a:r>
                    </a:p>
                    <a:p>
                      <a:pPr lvl="0">
                        <a:lnSpc>
                          <a:spcPct val="120000"/>
                        </a:lnSpc>
                        <a:defRPr/>
                      </a:pPr>
                      <a:r>
                        <a:rPr lang="ja-JP" altLang="en-US" sz="800" dirty="0">
                          <a:latin typeface="游ゴシック" panose="020B0400000000000000" pitchFamily="50" charset="-128"/>
                          <a:ea typeface="游ゴシック" panose="020B0400000000000000" pitchFamily="50" charset="-128"/>
                        </a:rPr>
                        <a:t>静止画：配信開始の</a:t>
                      </a:r>
                      <a:r>
                        <a:rPr lang="en-US" altLang="ja-JP" sz="800" dirty="0">
                          <a:latin typeface="游ゴシック" panose="020B0400000000000000" pitchFamily="50" charset="-128"/>
                          <a:ea typeface="游ゴシック" panose="020B0400000000000000" pitchFamily="50" charset="-128"/>
                        </a:rPr>
                        <a:t>5</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br>
                        <a:rPr lang="en-US" altLang="ja-JP" sz="800" dirty="0">
                          <a:latin typeface="游ゴシック" panose="020B0400000000000000" pitchFamily="50" charset="-128"/>
                          <a:ea typeface="游ゴシック" panose="020B0400000000000000" pitchFamily="50" charset="-128"/>
                        </a:rPr>
                      </a:br>
                      <a:r>
                        <a:rPr lang="ja-JP" altLang="en-US" sz="800" dirty="0">
                          <a:latin typeface="游ゴシック" panose="020B0400000000000000" pitchFamily="50" charset="-128"/>
                          <a:ea typeface="游ゴシック" panose="020B0400000000000000" pitchFamily="50" charset="-128"/>
                        </a:rPr>
                        <a:t>　　　　</a:t>
                      </a:r>
                      <a:r>
                        <a:rPr lang="en-US" altLang="ja-JP" sz="800" dirty="0">
                          <a:latin typeface="游ゴシック" panose="020B0400000000000000" pitchFamily="50" charset="-128"/>
                          <a:ea typeface="游ゴシック" panose="020B0400000000000000" pitchFamily="50" charset="-128"/>
                        </a:rPr>
                        <a:t> ※ SmartNews</a:t>
                      </a:r>
                      <a:r>
                        <a:rPr lang="ja-JP" altLang="en-US" sz="800" dirty="0">
                          <a:latin typeface="游ゴシック" panose="020B0400000000000000" pitchFamily="50" charset="-128"/>
                          <a:ea typeface="游ゴシック" panose="020B0400000000000000" pitchFamily="50" charset="-128"/>
                        </a:rPr>
                        <a:t>は</a:t>
                      </a:r>
                      <a:r>
                        <a:rPr lang="en-US" altLang="ja-JP" sz="800" dirty="0">
                          <a:latin typeface="游ゴシック" panose="020B0400000000000000" pitchFamily="50" charset="-128"/>
                          <a:ea typeface="游ゴシック" panose="020B0400000000000000" pitchFamily="50" charset="-128"/>
                        </a:rPr>
                        <a:t>6</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p>
                    <a:p>
                      <a:pPr lvl="0">
                        <a:lnSpc>
                          <a:spcPct val="120000"/>
                        </a:lnSpc>
                        <a:defRPr/>
                      </a:pPr>
                      <a:r>
                        <a:rPr lang="ja-JP" altLang="en-US" sz="800" dirty="0">
                          <a:latin typeface="游ゴシック" panose="020B0400000000000000" pitchFamily="50" charset="-128"/>
                          <a:ea typeface="游ゴシック" panose="020B0400000000000000" pitchFamily="50" charset="-128"/>
                        </a:rPr>
                        <a:t>動画   ：配信開始の</a:t>
                      </a:r>
                      <a:r>
                        <a:rPr lang="en-US" altLang="ja-JP" sz="800" dirty="0">
                          <a:latin typeface="游ゴシック" panose="020B0400000000000000" pitchFamily="50" charset="-128"/>
                          <a:ea typeface="游ゴシック" panose="020B0400000000000000" pitchFamily="50" charset="-128"/>
                        </a:rPr>
                        <a:t>8</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endParaRPr lang="en-US" altLang="ja-JP" sz="8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701695847"/>
                  </a:ext>
                </a:extLst>
              </a:tr>
              <a:tr h="493805">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備考</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kumimoji="1" lang="ja-JP" altLang="en-US" sz="800" kern="1200" dirty="0">
                          <a:latin typeface="游ゴシック" panose="020B0400000000000000" pitchFamily="50" charset="-128"/>
                          <a:ea typeface="游ゴシック" panose="020B0400000000000000" pitchFamily="50" charset="-128"/>
                        </a:rPr>
                        <a:t>・広告の入稿本数は、</a:t>
                      </a:r>
                      <a:r>
                        <a:rPr kumimoji="1" lang="en-US" altLang="ja-JP" sz="800" kern="1200" dirty="0">
                          <a:latin typeface="游ゴシック" panose="020B0400000000000000" pitchFamily="50" charset="-128"/>
                          <a:ea typeface="游ゴシック" panose="020B0400000000000000" pitchFamily="50" charset="-128"/>
                        </a:rPr>
                        <a:t>1</a:t>
                      </a:r>
                      <a:r>
                        <a:rPr kumimoji="1" lang="ja-JP" altLang="en-US" sz="800" kern="1200" dirty="0">
                          <a:latin typeface="游ゴシック" panose="020B0400000000000000" pitchFamily="50" charset="-128"/>
                          <a:ea typeface="游ゴシック" panose="020B0400000000000000" pitchFamily="50" charset="-128"/>
                        </a:rPr>
                        <a:t>キャンペーンあたり</a:t>
                      </a:r>
                      <a:r>
                        <a:rPr kumimoji="1" lang="en-US" altLang="ja-JP" sz="800" kern="1200" dirty="0">
                          <a:latin typeface="游ゴシック" panose="020B0400000000000000" pitchFamily="50" charset="-128"/>
                          <a:ea typeface="游ゴシック" panose="020B0400000000000000" pitchFamily="50" charset="-128"/>
                        </a:rPr>
                        <a:t>10</a:t>
                      </a:r>
                      <a:r>
                        <a:rPr kumimoji="1" lang="ja-JP" altLang="en-US" sz="800" kern="1200" dirty="0">
                          <a:latin typeface="游ゴシック" panose="020B0400000000000000" pitchFamily="50" charset="-128"/>
                          <a:ea typeface="游ゴシック" panose="020B0400000000000000" pitchFamily="50" charset="-128"/>
                        </a:rPr>
                        <a:t>本以内 </a:t>
                      </a:r>
                      <a:r>
                        <a:rPr kumimoji="1" lang="en-US" altLang="ja-JP" sz="800" kern="1200" dirty="0">
                          <a:latin typeface="游ゴシック" panose="020B0400000000000000" pitchFamily="50" charset="-128"/>
                          <a:ea typeface="游ゴシック" panose="020B0400000000000000" pitchFamily="50" charset="-128"/>
                        </a:rPr>
                        <a:t>(</a:t>
                      </a:r>
                      <a:r>
                        <a:rPr kumimoji="1" lang="ja-JP" altLang="en-US" sz="800" kern="1200" dirty="0">
                          <a:latin typeface="游ゴシック" panose="020B0400000000000000" pitchFamily="50" charset="-128"/>
                          <a:ea typeface="游ゴシック" panose="020B0400000000000000" pitchFamily="50" charset="-128"/>
                        </a:rPr>
                        <a:t>申込金額</a:t>
                      </a:r>
                      <a:r>
                        <a:rPr kumimoji="1" lang="en-US" altLang="ja-JP" sz="800" kern="1200" dirty="0">
                          <a:latin typeface="游ゴシック" panose="020B0400000000000000" pitchFamily="50" charset="-128"/>
                          <a:ea typeface="游ゴシック" panose="020B0400000000000000" pitchFamily="50" charset="-128"/>
                        </a:rPr>
                        <a:t>100</a:t>
                      </a:r>
                      <a:r>
                        <a:rPr kumimoji="1" lang="ja-JP" altLang="en-US" sz="800" kern="1200" dirty="0">
                          <a:latin typeface="游ゴシック" panose="020B0400000000000000" pitchFamily="50" charset="-128"/>
                          <a:ea typeface="游ゴシック" panose="020B0400000000000000" pitchFamily="50" charset="-128"/>
                        </a:rPr>
                        <a:t>万円超は</a:t>
                      </a:r>
                      <a:r>
                        <a:rPr kumimoji="1" lang="en-US" altLang="ja-JP" sz="800" kern="1200" dirty="0">
                          <a:latin typeface="游ゴシック" panose="020B0400000000000000" pitchFamily="50" charset="-128"/>
                          <a:ea typeface="游ゴシック" panose="020B0400000000000000" pitchFamily="50" charset="-128"/>
                        </a:rPr>
                        <a:t>30</a:t>
                      </a:r>
                      <a:r>
                        <a:rPr kumimoji="1" lang="ja-JP" altLang="en-US" sz="800" kern="1200" dirty="0">
                          <a:latin typeface="游ゴシック" panose="020B0400000000000000" pitchFamily="50" charset="-128"/>
                          <a:ea typeface="游ゴシック" panose="020B0400000000000000" pitchFamily="50" charset="-128"/>
                        </a:rPr>
                        <a:t>本以内</a:t>
                      </a:r>
                      <a:r>
                        <a:rPr kumimoji="1" lang="en-US" altLang="ja-JP" sz="800" kern="1200" dirty="0">
                          <a:latin typeface="游ゴシック" panose="020B0400000000000000" pitchFamily="50" charset="-128"/>
                          <a:ea typeface="游ゴシック" panose="020B0400000000000000" pitchFamily="50" charset="-128"/>
                        </a:rPr>
                        <a:t>)</a:t>
                      </a:r>
                    </a:p>
                    <a:p>
                      <a:pPr lvl="0">
                        <a:lnSpc>
                          <a:spcPct val="120000"/>
                        </a:lnSpc>
                        <a:defRPr/>
                      </a:pPr>
                      <a:r>
                        <a:rPr kumimoji="1" lang="ja-JP" altLang="en-US" sz="800" kern="1200" dirty="0">
                          <a:latin typeface="游ゴシック" panose="020B0400000000000000" pitchFamily="50" charset="-128"/>
                          <a:ea typeface="游ゴシック" panose="020B0400000000000000" pitchFamily="50" charset="-128"/>
                        </a:rPr>
                        <a:t>・クリエイティブの差替は週</a:t>
                      </a:r>
                      <a:r>
                        <a:rPr kumimoji="1" lang="en-US" altLang="ja-JP" sz="800" kern="1200" dirty="0">
                          <a:latin typeface="游ゴシック" panose="020B0400000000000000" pitchFamily="50" charset="-128"/>
                          <a:ea typeface="游ゴシック" panose="020B0400000000000000" pitchFamily="50" charset="-128"/>
                        </a:rPr>
                        <a:t>1</a:t>
                      </a:r>
                      <a:r>
                        <a:rPr kumimoji="1" lang="ja-JP" altLang="en-US" sz="800" kern="1200" dirty="0">
                          <a:latin typeface="游ゴシック" panose="020B0400000000000000" pitchFamily="50" charset="-128"/>
                          <a:ea typeface="游ゴシック" panose="020B0400000000000000" pitchFamily="50" charset="-128"/>
                        </a:rPr>
                        <a:t>回までとし、入稿から原則</a:t>
                      </a:r>
                      <a:r>
                        <a:rPr kumimoji="1" lang="en-US" altLang="ja-JP" sz="800" kern="1200" dirty="0">
                          <a:latin typeface="游ゴシック" panose="020B0400000000000000" pitchFamily="50" charset="-128"/>
                          <a:ea typeface="游ゴシック" panose="020B0400000000000000" pitchFamily="50" charset="-128"/>
                        </a:rPr>
                        <a:t>5</a:t>
                      </a:r>
                      <a:r>
                        <a:rPr kumimoji="1" lang="ja-JP" altLang="en-US" sz="800" kern="1200" dirty="0">
                          <a:latin typeface="游ゴシック" panose="020B0400000000000000" pitchFamily="50" charset="-128"/>
                          <a:ea typeface="游ゴシック" panose="020B0400000000000000" pitchFamily="50" charset="-128"/>
                        </a:rPr>
                        <a:t>営業日以内に反映します</a:t>
                      </a:r>
                      <a:endParaRPr kumimoji="1" lang="en-US" altLang="ja-JP" sz="800" kern="1200" dirty="0">
                        <a:latin typeface="游ゴシック" panose="020B0400000000000000" pitchFamily="50" charset="-128"/>
                        <a:ea typeface="游ゴシック" panose="020B0400000000000000" pitchFamily="50" charset="-128"/>
                      </a:endParaRPr>
                    </a:p>
                    <a:p>
                      <a:pPr lvl="0">
                        <a:lnSpc>
                          <a:spcPct val="120000"/>
                        </a:lnSpc>
                        <a:defRPr/>
                      </a:pPr>
                      <a:r>
                        <a:rPr lang="ja-JP" altLang="en-US" sz="800" dirty="0">
                          <a:latin typeface="游ゴシック" panose="020B0400000000000000" pitchFamily="50" charset="-128"/>
                          <a:ea typeface="游ゴシック" panose="020B0400000000000000" pitchFamily="50" charset="-128"/>
                          <a:cs typeface="メイリオ" pitchFamily="50" charset="-128"/>
                        </a:rPr>
                        <a:t>・原稿規定の詳細は</a:t>
                      </a:r>
                      <a:r>
                        <a:rPr lang="en-US" altLang="ja-JP" sz="800" dirty="0">
                          <a:latin typeface="游ゴシック" panose="020B0400000000000000" pitchFamily="50" charset="-128"/>
                          <a:ea typeface="游ゴシック" panose="020B0400000000000000" pitchFamily="50" charset="-128"/>
                          <a:cs typeface="メイリオ" pitchFamily="50" charset="-128"/>
                        </a:rPr>
                        <a:t>P.58</a:t>
                      </a:r>
                      <a:r>
                        <a:rPr lang="ja-JP" altLang="en-US" sz="800" dirty="0">
                          <a:latin typeface="游ゴシック" panose="020B0400000000000000" pitchFamily="50" charset="-128"/>
                          <a:ea typeface="游ゴシック" panose="020B0400000000000000" pitchFamily="50" charset="-128"/>
                          <a:cs typeface="メイリオ" pitchFamily="50" charset="-128"/>
                        </a:rPr>
                        <a:t>をご参照ください</a:t>
                      </a:r>
                      <a:endParaRPr lang="en-US" altLang="ja-JP" sz="8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031494418"/>
                  </a:ext>
                </a:extLst>
              </a:tr>
            </a:tbl>
          </a:graphicData>
        </a:graphic>
      </p:graphicFrame>
      <p:pic>
        <p:nvPicPr>
          <p:cNvPr id="40" name="図 39">
            <a:extLst>
              <a:ext uri="{FF2B5EF4-FFF2-40B4-BE49-F238E27FC236}">
                <a16:creationId xmlns:a16="http://schemas.microsoft.com/office/drawing/2014/main" id="{5F432423-9139-9623-3D55-C641FD462E67}"/>
              </a:ext>
            </a:extLst>
          </p:cNvPr>
          <p:cNvPicPr>
            <a:picLocks noChangeAspect="1"/>
          </p:cNvPicPr>
          <p:nvPr/>
        </p:nvPicPr>
        <p:blipFill>
          <a:blip r:embed="rId19"/>
          <a:stretch>
            <a:fillRect/>
          </a:stretch>
        </p:blipFill>
        <p:spPr>
          <a:xfrm>
            <a:off x="1948582" y="1560145"/>
            <a:ext cx="1142857" cy="123810"/>
          </a:xfrm>
          <a:prstGeom prst="rect">
            <a:avLst/>
          </a:prstGeom>
        </p:spPr>
      </p:pic>
    </p:spTree>
    <p:extLst>
      <p:ext uri="{BB962C8B-B14F-4D97-AF65-F5344CB8AC3E}">
        <p14:creationId xmlns:p14="http://schemas.microsoft.com/office/powerpoint/2010/main" val="2542876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26</a:t>
            </a:fld>
            <a:endParaRPr kumimoji="1" lang="ja-JP" altLang="en-US" sz="1050" dirty="0"/>
          </a:p>
        </p:txBody>
      </p:sp>
      <p:sp>
        <p:nvSpPr>
          <p:cNvPr id="2" name="テキスト プレースホルダー 8">
            <a:extLst>
              <a:ext uri="{FF2B5EF4-FFF2-40B4-BE49-F238E27FC236}">
                <a16:creationId xmlns:a16="http://schemas.microsoft.com/office/drawing/2014/main" id="{578C9AEA-D075-B07B-88FE-DA5DEA97EAC4}"/>
              </a:ext>
            </a:extLst>
          </p:cNvPr>
          <p:cNvSpPr txBox="1">
            <a:spLocks/>
          </p:cNvSpPr>
          <p:nvPr/>
        </p:nvSpPr>
        <p:spPr>
          <a:xfrm>
            <a:off x="205931" y="194043"/>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セグメント概要</a:t>
            </a:r>
          </a:p>
        </p:txBody>
      </p:sp>
      <p:sp>
        <p:nvSpPr>
          <p:cNvPr id="3" name="四角形: 角を丸くする 2">
            <a:extLst>
              <a:ext uri="{FF2B5EF4-FFF2-40B4-BE49-F238E27FC236}">
                <a16:creationId xmlns:a16="http://schemas.microsoft.com/office/drawing/2014/main" id="{A09738DB-92D0-BEA8-FE67-F241199C5B7C}"/>
              </a:ext>
            </a:extLst>
          </p:cNvPr>
          <p:cNvSpPr/>
          <p:nvPr/>
        </p:nvSpPr>
        <p:spPr>
          <a:xfrm>
            <a:off x="1274989" y="881811"/>
            <a:ext cx="4032061" cy="2681631"/>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3BB84C91-5DAB-3998-A1EA-5ECD0BBE3D8C}"/>
              </a:ext>
            </a:extLst>
          </p:cNvPr>
          <p:cNvSpPr>
            <a:spLocks noGrp="1"/>
          </p:cNvSpPr>
          <p:nvPr>
            <p:ph type="title"/>
          </p:nvPr>
        </p:nvSpPr>
        <p:spPr>
          <a:xfrm>
            <a:off x="5805114" y="761507"/>
            <a:ext cx="4448149" cy="3073428"/>
          </a:xfrm>
        </p:spPr>
        <p:txBody>
          <a:bodyPr/>
          <a:lstStyle/>
          <a:p>
            <a:r>
              <a:rPr lang="ja-JP" altLang="en-US" sz="1400" dirty="0">
                <a:solidFill>
                  <a:schemeClr val="tx1"/>
                </a:solidFill>
                <a:latin typeface="游ゴシック" panose="020B0400000000000000" pitchFamily="50" charset="-128"/>
                <a:ea typeface="游ゴシック" panose="020B0400000000000000" pitchFamily="50" charset="-128"/>
              </a:rPr>
              <a:t>フォートラベルユーザーを</a:t>
            </a:r>
            <a:br>
              <a:rPr lang="en-US" altLang="ja-JP" sz="1400" dirty="0">
                <a:solidFill>
                  <a:schemeClr val="tx1"/>
                </a:solidFill>
                <a:latin typeface="游ゴシック" panose="020B0400000000000000" pitchFamily="50" charset="-128"/>
                <a:ea typeface="游ゴシック" panose="020B0400000000000000" pitchFamily="50" charset="-128"/>
              </a:rPr>
            </a:b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旅行先エリア</a:t>
            </a: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　┗ 国内 </a:t>
            </a:r>
            <a:r>
              <a:rPr lang="en-US" altLang="ja-JP" sz="1400" dirty="0">
                <a:solidFill>
                  <a:schemeClr val="tx1"/>
                </a:solidFill>
                <a:latin typeface="游ゴシック" panose="020B0400000000000000" pitchFamily="50" charset="-128"/>
                <a:ea typeface="游ゴシック" panose="020B0400000000000000" pitchFamily="50" charset="-128"/>
              </a:rPr>
              <a:t>&gt; 47</a:t>
            </a:r>
            <a:r>
              <a:rPr lang="ja-JP" altLang="en-US" sz="1400" dirty="0">
                <a:solidFill>
                  <a:schemeClr val="tx1"/>
                </a:solidFill>
                <a:latin typeface="游ゴシック" panose="020B0400000000000000" pitchFamily="50" charset="-128"/>
                <a:ea typeface="游ゴシック" panose="020B0400000000000000" pitchFamily="50" charset="-128"/>
              </a:rPr>
              <a:t>都道府県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市町村</a:t>
            </a: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　┗ 海外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約</a:t>
            </a:r>
            <a:r>
              <a:rPr lang="en-US" altLang="ja-JP" sz="1400" dirty="0">
                <a:solidFill>
                  <a:schemeClr val="tx1"/>
                </a:solidFill>
                <a:latin typeface="游ゴシック" panose="020B0400000000000000" pitchFamily="50" charset="-128"/>
                <a:ea typeface="游ゴシック" panose="020B0400000000000000" pitchFamily="50" charset="-128"/>
              </a:rPr>
              <a:t>190</a:t>
            </a:r>
            <a:r>
              <a:rPr lang="ja-JP" altLang="en-US" sz="1400" dirty="0">
                <a:solidFill>
                  <a:schemeClr val="tx1"/>
                </a:solidFill>
                <a:latin typeface="游ゴシック" panose="020B0400000000000000" pitchFamily="50" charset="-128"/>
                <a:ea typeface="游ゴシック" panose="020B0400000000000000" pitchFamily="50" charset="-128"/>
              </a:rPr>
              <a:t>ヶ国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都市</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ホテル・ツアー・</a:t>
            </a:r>
            <a:r>
              <a:rPr lang="en-US" altLang="ja-JP" sz="1400" dirty="0" err="1">
                <a:solidFill>
                  <a:schemeClr val="tx1"/>
                </a:solidFill>
                <a:latin typeface="游ゴシック" panose="020B0400000000000000" pitchFamily="50" charset="-128"/>
                <a:ea typeface="游ゴシック" panose="020B0400000000000000" pitchFamily="50" charset="-128"/>
              </a:rPr>
              <a:t>Wifi</a:t>
            </a:r>
            <a:r>
              <a:rPr lang="ja-JP" altLang="en-US" sz="1400" dirty="0">
                <a:solidFill>
                  <a:schemeClr val="tx1"/>
                </a:solidFill>
                <a:latin typeface="游ゴシック" panose="020B0400000000000000" pitchFamily="50" charset="-128"/>
                <a:ea typeface="游ゴシック" panose="020B0400000000000000" pitchFamily="50" charset="-128"/>
              </a:rPr>
              <a:t>レンタル</a:t>
            </a: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旅行商品</a:t>
            </a:r>
            <a:r>
              <a:rPr lang="ja-JP" altLang="en-US" sz="1400" dirty="0">
                <a:solidFill>
                  <a:schemeClr val="tx1"/>
                </a:solidFill>
                <a:latin typeface="游ゴシック" panose="020B0400000000000000" pitchFamily="50" charset="-128"/>
                <a:ea typeface="游ゴシック" panose="020B0400000000000000" pitchFamily="50" charset="-128"/>
              </a:rPr>
              <a:t>のページを閲覧したユーザー</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温泉、鉄道、女子旅、子連れ、グルメ</a:t>
            </a:r>
            <a:r>
              <a:rPr lang="en-US" altLang="ja-JP" sz="1400" dirty="0">
                <a:solidFill>
                  <a:schemeClr val="tx1"/>
                </a:solidFill>
                <a:latin typeface="游ゴシック" panose="020B0400000000000000" pitchFamily="50" charset="-128"/>
                <a:ea typeface="游ゴシック" panose="020B0400000000000000" pitchFamily="50" charset="-128"/>
              </a:rPr>
              <a:t>…</a:t>
            </a:r>
            <a:r>
              <a:rPr lang="ja-JP" altLang="en-US" sz="1400" dirty="0">
                <a:solidFill>
                  <a:schemeClr val="tx1"/>
                </a:solidFill>
                <a:latin typeface="游ゴシック" panose="020B0400000000000000" pitchFamily="50" charset="-128"/>
                <a:ea typeface="游ゴシック" panose="020B0400000000000000" pitchFamily="50" charset="-128"/>
              </a:rPr>
              <a:t>など</a:t>
            </a: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旅のテーマ</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などで絞ることができます。</a:t>
            </a:r>
          </a:p>
        </p:txBody>
      </p:sp>
      <p:sp>
        <p:nvSpPr>
          <p:cNvPr id="7" name="加算記号 6">
            <a:extLst>
              <a:ext uri="{FF2B5EF4-FFF2-40B4-BE49-F238E27FC236}">
                <a16:creationId xmlns:a16="http://schemas.microsoft.com/office/drawing/2014/main" id="{9AA342FA-024F-07F3-A7A7-81D1B6EF2837}"/>
              </a:ext>
            </a:extLst>
          </p:cNvPr>
          <p:cNvSpPr/>
          <p:nvPr/>
        </p:nvSpPr>
        <p:spPr>
          <a:xfrm>
            <a:off x="3049579" y="3592739"/>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四角形: 角を丸くする 7">
            <a:extLst>
              <a:ext uri="{FF2B5EF4-FFF2-40B4-BE49-F238E27FC236}">
                <a16:creationId xmlns:a16="http://schemas.microsoft.com/office/drawing/2014/main" id="{B8E8A737-6715-D795-F7F8-B1987BC6A879}"/>
              </a:ext>
            </a:extLst>
          </p:cNvPr>
          <p:cNvSpPr/>
          <p:nvPr/>
        </p:nvSpPr>
        <p:spPr>
          <a:xfrm>
            <a:off x="1275417" y="4181337"/>
            <a:ext cx="4016929" cy="211710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pic>
        <p:nvPicPr>
          <p:cNvPr id="9" name="図 8" descr="アイコン&#10;&#10;低い精度で自動的に生成された説明">
            <a:extLst>
              <a:ext uri="{FF2B5EF4-FFF2-40B4-BE49-F238E27FC236}">
                <a16:creationId xmlns:a16="http://schemas.microsoft.com/office/drawing/2014/main" id="{DFD25A45-BD14-D380-1D5F-46ABDB7FA6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0358" y="4777839"/>
            <a:ext cx="1332000" cy="235320"/>
          </a:xfrm>
          <a:prstGeom prst="rect">
            <a:avLst/>
          </a:prstGeom>
        </p:spPr>
      </p:pic>
      <p:pic>
        <p:nvPicPr>
          <p:cNvPr id="10" name="図 9" descr="文字が書かれている&#10;&#10;低い精度で自動的に生成された説明">
            <a:extLst>
              <a:ext uri="{FF2B5EF4-FFF2-40B4-BE49-F238E27FC236}">
                <a16:creationId xmlns:a16="http://schemas.microsoft.com/office/drawing/2014/main" id="{CDFE2EB5-AF61-B919-0804-341D1BA665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5032" y="4700623"/>
            <a:ext cx="1584000" cy="396000"/>
          </a:xfrm>
          <a:prstGeom prst="rect">
            <a:avLst/>
          </a:prstGeom>
        </p:spPr>
      </p:pic>
      <p:pic>
        <p:nvPicPr>
          <p:cNvPr id="12" name="図 11" descr="アイコン&#10;&#10;自動的に生成された説明">
            <a:extLst>
              <a:ext uri="{FF2B5EF4-FFF2-40B4-BE49-F238E27FC236}">
                <a16:creationId xmlns:a16="http://schemas.microsoft.com/office/drawing/2014/main" id="{54C14567-53A4-7879-33B5-2D587B0F70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3405" y="5277210"/>
            <a:ext cx="1047121" cy="395579"/>
          </a:xfrm>
          <a:prstGeom prst="rect">
            <a:avLst/>
          </a:prstGeom>
        </p:spPr>
      </p:pic>
      <p:pic>
        <p:nvPicPr>
          <p:cNvPr id="13" name="図 12" descr="ロゴ が含まれている画像&#10;&#10;自動的に生成された説明">
            <a:extLst>
              <a:ext uri="{FF2B5EF4-FFF2-40B4-BE49-F238E27FC236}">
                <a16:creationId xmlns:a16="http://schemas.microsoft.com/office/drawing/2014/main" id="{B3FC60B2-D1B2-0B63-C9D7-41F8EF0658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90789" y="5362044"/>
            <a:ext cx="1322677" cy="280501"/>
          </a:xfrm>
          <a:prstGeom prst="rect">
            <a:avLst/>
          </a:prstGeom>
        </p:spPr>
      </p:pic>
      <p:sp>
        <p:nvSpPr>
          <p:cNvPr id="14" name="正方形/長方形 13">
            <a:extLst>
              <a:ext uri="{FF2B5EF4-FFF2-40B4-BE49-F238E27FC236}">
                <a16:creationId xmlns:a16="http://schemas.microsoft.com/office/drawing/2014/main" id="{442CE439-3194-BE65-9F15-BA5223F4CC72}"/>
              </a:ext>
            </a:extLst>
          </p:cNvPr>
          <p:cNvSpPr/>
          <p:nvPr/>
        </p:nvSpPr>
        <p:spPr>
          <a:xfrm>
            <a:off x="4116088" y="5831993"/>
            <a:ext cx="86825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r"/>
            <a:r>
              <a:rPr lang="en-US" altLang="ja-JP" b="0" err="1">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etc</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endPar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endParaRPr>
          </a:p>
        </p:txBody>
      </p:sp>
      <p:pic>
        <p:nvPicPr>
          <p:cNvPr id="15" name="図 14" descr="テキスト&#10;&#10;自動的に生成された説明">
            <a:extLst>
              <a:ext uri="{FF2B5EF4-FFF2-40B4-BE49-F238E27FC236}">
                <a16:creationId xmlns:a16="http://schemas.microsoft.com/office/drawing/2014/main" id="{E1010101-C32B-F1AF-1430-AEBCEB1430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67647" y="1526813"/>
            <a:ext cx="3291385" cy="1316554"/>
          </a:xfrm>
          <a:prstGeom prst="rect">
            <a:avLst/>
          </a:prstGeom>
        </p:spPr>
      </p:pic>
      <p:sp>
        <p:nvSpPr>
          <p:cNvPr id="16" name="タイトル 1">
            <a:extLst>
              <a:ext uri="{FF2B5EF4-FFF2-40B4-BE49-F238E27FC236}">
                <a16:creationId xmlns:a16="http://schemas.microsoft.com/office/drawing/2014/main" id="{1EC8D365-E196-B8D9-A70E-5551A9803E95}"/>
              </a:ext>
            </a:extLst>
          </p:cNvPr>
          <p:cNvSpPr txBox="1">
            <a:spLocks/>
          </p:cNvSpPr>
          <p:nvPr/>
        </p:nvSpPr>
        <p:spPr>
          <a:xfrm>
            <a:off x="5805113" y="4181336"/>
            <a:ext cx="5111470" cy="21171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sz="1600" dirty="0">
                <a:solidFill>
                  <a:schemeClr val="tx1"/>
                </a:solidFill>
                <a:latin typeface="游ゴシック" panose="020B0400000000000000" pitchFamily="50" charset="-128"/>
                <a:ea typeface="游ゴシック" panose="020B0400000000000000" pitchFamily="50" charset="-128"/>
              </a:rPr>
              <a:t>カカクコムグループの保持する</a:t>
            </a:r>
            <a:endParaRPr lang="en-US" altLang="ja-JP" sz="1600" dirty="0">
              <a:solidFill>
                <a:schemeClr val="tx1"/>
              </a:solidFill>
              <a:latin typeface="游ゴシック" panose="020B0400000000000000" pitchFamily="50" charset="-128"/>
              <a:ea typeface="游ゴシック" panose="020B0400000000000000" pitchFamily="50" charset="-128"/>
            </a:endParaRPr>
          </a:p>
          <a:p>
            <a:r>
              <a:rPr lang="ja-JP" altLang="en-US" sz="1800" dirty="0">
                <a:latin typeface="游ゴシック" panose="020B0400000000000000" pitchFamily="50" charset="-128"/>
                <a:ea typeface="游ゴシック" panose="020B0400000000000000" pitchFamily="50" charset="-128"/>
              </a:rPr>
              <a:t>ユーザー行動データ</a:t>
            </a:r>
            <a:r>
              <a:rPr lang="ja-JP" altLang="en-US" sz="1600" dirty="0">
                <a:solidFill>
                  <a:schemeClr val="tx1"/>
                </a:solidFill>
                <a:latin typeface="游ゴシック" panose="020B0400000000000000" pitchFamily="50" charset="-128"/>
                <a:ea typeface="游ゴシック" panose="020B0400000000000000" pitchFamily="50" charset="-128"/>
              </a:rPr>
              <a:t>を組み合わせることもできます。</a:t>
            </a:r>
          </a:p>
        </p:txBody>
      </p:sp>
      <p:sp>
        <p:nvSpPr>
          <p:cNvPr id="17" name="テキスト ボックス 16">
            <a:extLst>
              <a:ext uri="{FF2B5EF4-FFF2-40B4-BE49-F238E27FC236}">
                <a16:creationId xmlns:a16="http://schemas.microsoft.com/office/drawing/2014/main" id="{078DC88B-7576-D2B3-1DFF-FB72608D96D6}"/>
              </a:ext>
            </a:extLst>
          </p:cNvPr>
          <p:cNvSpPr txBox="1"/>
          <p:nvPr/>
        </p:nvSpPr>
        <p:spPr>
          <a:xfrm>
            <a:off x="8579341" y="5985881"/>
            <a:ext cx="2850009" cy="246221"/>
          </a:xfrm>
          <a:prstGeom prst="rect">
            <a:avLst/>
          </a:prstGeom>
          <a:noFill/>
        </p:spPr>
        <p:txBody>
          <a:bodyPr wrap="square">
            <a:spAutoFit/>
          </a:bodyPr>
          <a:lstStyle/>
          <a:p>
            <a:pPr algn="r"/>
            <a:r>
              <a:rPr lang="en-US" altLang="ja-JP" sz="1000" b="0" i="0" dirty="0">
                <a:solidFill>
                  <a:srgbClr val="333333"/>
                </a:solidFill>
                <a:effectLst/>
                <a:latin typeface="游ゴシック" panose="020B0400000000000000" pitchFamily="50" charset="-128"/>
                <a:ea typeface="游ゴシック" panose="020B0400000000000000" pitchFamily="50" charset="-128"/>
              </a:rPr>
              <a:t>※</a:t>
            </a:r>
            <a:r>
              <a:rPr lang="ja-JP" altLang="en-US" sz="1000" b="0" i="0" dirty="0">
                <a:solidFill>
                  <a:srgbClr val="333333"/>
                </a:solidFill>
                <a:effectLst/>
                <a:latin typeface="游ゴシック" panose="020B0400000000000000" pitchFamily="50" charset="-128"/>
                <a:ea typeface="游ゴシック" panose="020B0400000000000000" pitchFamily="50" charset="-128"/>
              </a:rPr>
              <a:t>詳細はご相談ください。</a:t>
            </a:r>
            <a:endParaRPr lang="ja-JP" altLang="en-US"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1206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27</a:t>
            </a:fld>
            <a:endParaRPr kumimoji="1" lang="ja-JP" altLang="en-US" sz="1050" dirty="0"/>
          </a:p>
        </p:txBody>
      </p:sp>
      <p:sp>
        <p:nvSpPr>
          <p:cNvPr id="2" name="テキスト プレースホルダー 8">
            <a:extLst>
              <a:ext uri="{FF2B5EF4-FFF2-40B4-BE49-F238E27FC236}">
                <a16:creationId xmlns:a16="http://schemas.microsoft.com/office/drawing/2014/main" id="{3D182373-9757-1CB1-045D-83076FA15678}"/>
              </a:ext>
            </a:extLst>
          </p:cNvPr>
          <p:cNvSpPr txBox="1">
            <a:spLocks/>
          </p:cNvSpPr>
          <p:nvPr/>
        </p:nvSpPr>
        <p:spPr>
          <a:xfrm>
            <a:off x="156893" y="183604"/>
            <a:ext cx="1051110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利用可能セグメント一覧</a:t>
            </a:r>
            <a:r>
              <a:rPr lang="ja-JP" altLang="en-US" sz="1600" dirty="0">
                <a:latin typeface="游ゴシック" panose="020B0400000000000000" pitchFamily="50" charset="-128"/>
                <a:ea typeface="游ゴシック" panose="020B0400000000000000" pitchFamily="50" charset="-128"/>
              </a:rPr>
              <a:t>（フォートラベルの一例）</a:t>
            </a:r>
            <a:endParaRPr lang="ja-JP" altLang="en-US" sz="2000" dirty="0">
              <a:latin typeface="游ゴシック" panose="020B0400000000000000" pitchFamily="50" charset="-128"/>
              <a:ea typeface="游ゴシック" panose="020B0400000000000000" pitchFamily="50" charset="-128"/>
            </a:endParaRPr>
          </a:p>
        </p:txBody>
      </p:sp>
      <p:sp>
        <p:nvSpPr>
          <p:cNvPr id="3" name="タイトル 1">
            <a:extLst>
              <a:ext uri="{FF2B5EF4-FFF2-40B4-BE49-F238E27FC236}">
                <a16:creationId xmlns:a16="http://schemas.microsoft.com/office/drawing/2014/main" id="{755CA299-15F9-17E7-876B-3656C919C99D}"/>
              </a:ext>
            </a:extLst>
          </p:cNvPr>
          <p:cNvSpPr>
            <a:spLocks noGrp="1"/>
          </p:cNvSpPr>
          <p:nvPr>
            <p:ph type="title"/>
          </p:nvPr>
        </p:nvSpPr>
        <p:spPr>
          <a:xfrm>
            <a:off x="240677" y="703585"/>
            <a:ext cx="11713198" cy="647700"/>
          </a:xfrm>
        </p:spPr>
        <p:txBody>
          <a:bodyPr>
            <a:normAutofit fontScale="90000"/>
          </a:bodyPr>
          <a:lstStyle/>
          <a:p>
            <a:r>
              <a:rPr lang="ja-JP" altLang="en-US" sz="2700" dirty="0">
                <a:latin typeface="游ゴシック" panose="020B0400000000000000" pitchFamily="50" charset="-128"/>
                <a:ea typeface="游ゴシック" panose="020B0400000000000000" pitchFamily="50" charset="-128"/>
              </a:rPr>
              <a:t>エリアや興味関心、検討している旅行商品軸</a:t>
            </a:r>
            <a:r>
              <a:rPr lang="ja-JP" altLang="en-US" sz="2700" dirty="0">
                <a:solidFill>
                  <a:schemeClr val="tx1"/>
                </a:solidFill>
                <a:latin typeface="游ゴシック" panose="020B0400000000000000" pitchFamily="50" charset="-128"/>
                <a:ea typeface="游ゴシック" panose="020B0400000000000000" pitchFamily="50" charset="-128"/>
              </a:rPr>
              <a:t>などでユーザーセグメントが可能です</a:t>
            </a:r>
            <a:endParaRPr kumimoji="1" lang="ja-JP" altLang="en-US" dirty="0">
              <a:solidFill>
                <a:schemeClr val="tx1"/>
              </a:solidFill>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0527CBD4-4784-99E9-264A-EDBD743AFCE7}"/>
              </a:ext>
            </a:extLst>
          </p:cNvPr>
          <p:cNvSpPr/>
          <p:nvPr/>
        </p:nvSpPr>
        <p:spPr>
          <a:xfrm>
            <a:off x="6518334" y="6118147"/>
            <a:ext cx="4673541" cy="259751"/>
          </a:xfrm>
          <a:prstGeom prst="rect">
            <a:avLst/>
          </a:prstGeom>
        </p:spPr>
        <p:txBody>
          <a:bodyPr wrap="square">
            <a:spAutoFit/>
          </a:bodyPr>
          <a:lstStyle/>
          <a:p>
            <a:pPr>
              <a:lnSpc>
                <a:spcPct val="150000"/>
              </a:lnSpc>
            </a:pP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グループサイトのオーディエンスも利用可能です。詳細は営業担当までお問い合わせください。</a:t>
            </a:r>
          </a:p>
        </p:txBody>
      </p:sp>
      <p:graphicFrame>
        <p:nvGraphicFramePr>
          <p:cNvPr id="9" name="表 8">
            <a:extLst>
              <a:ext uri="{FF2B5EF4-FFF2-40B4-BE49-F238E27FC236}">
                <a16:creationId xmlns:a16="http://schemas.microsoft.com/office/drawing/2014/main" id="{252C6C6F-A00A-2A3E-18A3-899CF91ADF9A}"/>
              </a:ext>
            </a:extLst>
          </p:cNvPr>
          <p:cNvGraphicFramePr>
            <a:graphicFrameLocks noGrp="1"/>
          </p:cNvGraphicFramePr>
          <p:nvPr/>
        </p:nvGraphicFramePr>
        <p:xfrm>
          <a:off x="401321" y="1312186"/>
          <a:ext cx="11087822" cy="4845060"/>
        </p:xfrm>
        <a:graphic>
          <a:graphicData uri="http://schemas.openxmlformats.org/drawingml/2006/table">
            <a:tbl>
              <a:tblPr/>
              <a:tblGrid>
                <a:gridCol w="844117">
                  <a:extLst>
                    <a:ext uri="{9D8B030D-6E8A-4147-A177-3AD203B41FA5}">
                      <a16:colId xmlns:a16="http://schemas.microsoft.com/office/drawing/2014/main" val="2355520824"/>
                    </a:ext>
                  </a:extLst>
                </a:gridCol>
                <a:gridCol w="1151867">
                  <a:extLst>
                    <a:ext uri="{9D8B030D-6E8A-4147-A177-3AD203B41FA5}">
                      <a16:colId xmlns:a16="http://schemas.microsoft.com/office/drawing/2014/main" val="1450510134"/>
                    </a:ext>
                  </a:extLst>
                </a:gridCol>
                <a:gridCol w="1011181">
                  <a:extLst>
                    <a:ext uri="{9D8B030D-6E8A-4147-A177-3AD203B41FA5}">
                      <a16:colId xmlns:a16="http://schemas.microsoft.com/office/drawing/2014/main" val="2433005938"/>
                    </a:ext>
                  </a:extLst>
                </a:gridCol>
                <a:gridCol w="1433239">
                  <a:extLst>
                    <a:ext uri="{9D8B030D-6E8A-4147-A177-3AD203B41FA5}">
                      <a16:colId xmlns:a16="http://schemas.microsoft.com/office/drawing/2014/main" val="3705734812"/>
                    </a:ext>
                  </a:extLst>
                </a:gridCol>
                <a:gridCol w="870495">
                  <a:extLst>
                    <a:ext uri="{9D8B030D-6E8A-4147-A177-3AD203B41FA5}">
                      <a16:colId xmlns:a16="http://schemas.microsoft.com/office/drawing/2014/main" val="2823021926"/>
                    </a:ext>
                  </a:extLst>
                </a:gridCol>
                <a:gridCol w="1292553">
                  <a:extLst>
                    <a:ext uri="{9D8B030D-6E8A-4147-A177-3AD203B41FA5}">
                      <a16:colId xmlns:a16="http://schemas.microsoft.com/office/drawing/2014/main" val="713239688"/>
                    </a:ext>
                  </a:extLst>
                </a:gridCol>
                <a:gridCol w="729809">
                  <a:extLst>
                    <a:ext uri="{9D8B030D-6E8A-4147-A177-3AD203B41FA5}">
                      <a16:colId xmlns:a16="http://schemas.microsoft.com/office/drawing/2014/main" val="3901775590"/>
                    </a:ext>
                  </a:extLst>
                </a:gridCol>
                <a:gridCol w="1512376">
                  <a:extLst>
                    <a:ext uri="{9D8B030D-6E8A-4147-A177-3AD203B41FA5}">
                      <a16:colId xmlns:a16="http://schemas.microsoft.com/office/drawing/2014/main" val="726750331"/>
                    </a:ext>
                  </a:extLst>
                </a:gridCol>
                <a:gridCol w="729809">
                  <a:extLst>
                    <a:ext uri="{9D8B030D-6E8A-4147-A177-3AD203B41FA5}">
                      <a16:colId xmlns:a16="http://schemas.microsoft.com/office/drawing/2014/main" val="2597298282"/>
                    </a:ext>
                  </a:extLst>
                </a:gridCol>
                <a:gridCol w="1512376">
                  <a:extLst>
                    <a:ext uri="{9D8B030D-6E8A-4147-A177-3AD203B41FA5}">
                      <a16:colId xmlns:a16="http://schemas.microsoft.com/office/drawing/2014/main" val="1534763348"/>
                    </a:ext>
                  </a:extLst>
                </a:gridCol>
              </a:tblGrid>
              <a:tr h="220230">
                <a:tc gridSpan="2">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エリア（国や都市なども可）</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gridSpan="4">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カテゴリー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旅行記タグ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0640300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アジア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海外観光ガイド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ビーチ・海</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海外旅行記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国内旅行記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キャンプ</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098571532"/>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ヨーロッパ</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子連れ旅行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4199103576"/>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アメリカ・カナダ</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建造物</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12048070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ハワイ</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文化・芸術・歴史</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新婚旅行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ご当地グルメ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831467532"/>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中南米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エンターテインメント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海外交通施設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スイーツ</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96581490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オセアニア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体験・アクティビティ</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zh-CN" altLang="en-US" sz="1000" b="0" i="0" u="none" strike="noStrike">
                          <a:solidFill>
                            <a:srgbClr val="000000"/>
                          </a:solidFill>
                          <a:effectLst/>
                          <a:latin typeface="游ゴシック" panose="020B0400000000000000" pitchFamily="50" charset="-128"/>
                          <a:ea typeface="游ゴシック" panose="020B0400000000000000" pitchFamily="50" charset="-128"/>
                        </a:rPr>
                        <a:t>国内交通施設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サイクリング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91798995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ミクロネシア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観光名所</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gridSpan="2">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旅行商品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道の駅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62907391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中近東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27581469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アフリカ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国内観光ガイド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温泉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ビーチリゾート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85459364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北海道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テーマパーク</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ダイビング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ダイビング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28109454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東北</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高級ホテル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756023954"/>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関東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キャンプ場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スタンダードホテル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クルーズ</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リゾートホテル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26205125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甲信越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高級旅館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花火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913316538"/>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北陸</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旅館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ビジネスクラス</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171906694"/>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東海</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美術館・博物館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ペンション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世界一周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688088179"/>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近畿</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公園・植物園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民宿</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世界遺産</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946444145"/>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中国</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貸別荘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90140158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四国</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ツアー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海外ツアー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サッカー観戦</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797151870"/>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九州</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花見</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游ゴシック" panose="020B0400000000000000" pitchFamily="50" charset="-128"/>
                          <a:ea typeface="游ゴシック" panose="020B0400000000000000" pitchFamily="50" charset="-128"/>
                        </a:rPr>
                        <a:t>Wi-Fi</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Wi-Fi</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レンタル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カジノ</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温泉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698259708"/>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沖縄</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519683077"/>
                  </a:ext>
                </a:extLst>
              </a:tr>
              <a:tr h="220230">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鉄道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鉄道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91831359"/>
                  </a:ext>
                </a:extLst>
              </a:tr>
            </a:tbl>
          </a:graphicData>
        </a:graphic>
      </p:graphicFrame>
    </p:spTree>
    <p:extLst>
      <p:ext uri="{BB962C8B-B14F-4D97-AF65-F5344CB8AC3E}">
        <p14:creationId xmlns:p14="http://schemas.microsoft.com/office/powerpoint/2010/main" val="4288776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28</a:t>
            </a:fld>
            <a:endParaRPr kumimoji="1" lang="ja-JP" altLang="en-US" sz="1050" dirty="0"/>
          </a:p>
        </p:txBody>
      </p:sp>
      <p:sp>
        <p:nvSpPr>
          <p:cNvPr id="2" name="テキスト プレースホルダー 8">
            <a:extLst>
              <a:ext uri="{FF2B5EF4-FFF2-40B4-BE49-F238E27FC236}">
                <a16:creationId xmlns:a16="http://schemas.microsoft.com/office/drawing/2014/main" id="{E6D78613-6470-3070-F8F1-B95D391F85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セグメント例</a:t>
            </a:r>
          </a:p>
        </p:txBody>
      </p:sp>
      <p:sp>
        <p:nvSpPr>
          <p:cNvPr id="3" name="四角形: 角を丸くする 2">
            <a:extLst>
              <a:ext uri="{FF2B5EF4-FFF2-40B4-BE49-F238E27FC236}">
                <a16:creationId xmlns:a16="http://schemas.microsoft.com/office/drawing/2014/main" id="{30F3C157-A6B7-458D-E28D-2CF8E736D54C}"/>
              </a:ext>
            </a:extLst>
          </p:cNvPr>
          <p:cNvSpPr/>
          <p:nvPr/>
        </p:nvSpPr>
        <p:spPr>
          <a:xfrm>
            <a:off x="763025" y="2172761"/>
            <a:ext cx="4918712"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DC48B70F-3315-AFA5-2919-8D158EB1903F}"/>
              </a:ext>
            </a:extLst>
          </p:cNvPr>
          <p:cNvSpPr/>
          <p:nvPr/>
        </p:nvSpPr>
        <p:spPr>
          <a:xfrm>
            <a:off x="812017" y="3200269"/>
            <a:ext cx="4869719"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首都圏の</a:t>
            </a:r>
            <a:r>
              <a:rPr lang="en-US" altLang="ja-JP"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30</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40</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代</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で、</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沖縄県の観光・グルメ・ホテル等の旅行商品</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などを閲覧したユーザー</a:t>
            </a:r>
          </a:p>
        </p:txBody>
      </p:sp>
      <p:sp>
        <p:nvSpPr>
          <p:cNvPr id="9" name="正方形/長方形 8">
            <a:extLst>
              <a:ext uri="{FF2B5EF4-FFF2-40B4-BE49-F238E27FC236}">
                <a16:creationId xmlns:a16="http://schemas.microsoft.com/office/drawing/2014/main" id="{58BAC3B9-0FF1-8F8F-194E-8C085E393A3C}"/>
              </a:ext>
            </a:extLst>
          </p:cNvPr>
          <p:cNvSpPr/>
          <p:nvPr/>
        </p:nvSpPr>
        <p:spPr>
          <a:xfrm>
            <a:off x="4543311" y="1631649"/>
            <a:ext cx="2430243" cy="343900"/>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tx1">
                    <a:lumMod val="50000"/>
                    <a:lumOff val="50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たとえば・・・　　　</a:t>
            </a:r>
          </a:p>
        </p:txBody>
      </p:sp>
      <p:pic>
        <p:nvPicPr>
          <p:cNvPr id="15" name="図 14" descr="抽象, 挿絵 が含まれている画像&#10;&#10;自動的に生成された説明">
            <a:extLst>
              <a:ext uri="{FF2B5EF4-FFF2-40B4-BE49-F238E27FC236}">
                <a16:creationId xmlns:a16="http://schemas.microsoft.com/office/drawing/2014/main" id="{6ECDE741-D475-6D32-3161-2A820D400E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2638" y="2568323"/>
            <a:ext cx="1493840" cy="466825"/>
          </a:xfrm>
          <a:prstGeom prst="rect">
            <a:avLst/>
          </a:prstGeom>
        </p:spPr>
      </p:pic>
      <p:sp>
        <p:nvSpPr>
          <p:cNvPr id="16" name="タイトル 1">
            <a:extLst>
              <a:ext uri="{FF2B5EF4-FFF2-40B4-BE49-F238E27FC236}">
                <a16:creationId xmlns:a16="http://schemas.microsoft.com/office/drawing/2014/main" id="{F25133F5-EB71-5D24-2615-6413EDBC7405}"/>
              </a:ext>
            </a:extLst>
          </p:cNvPr>
          <p:cNvSpPr>
            <a:spLocks noGrp="1"/>
          </p:cNvSpPr>
          <p:nvPr>
            <p:ph type="title"/>
          </p:nvPr>
        </p:nvSpPr>
        <p:spPr>
          <a:xfrm>
            <a:off x="368945" y="619975"/>
            <a:ext cx="11251990" cy="1034443"/>
          </a:xfrm>
        </p:spPr>
        <p:txBody>
          <a:bodyPr>
            <a:normAutofit fontScale="90000"/>
          </a:bodyPr>
          <a:lstStyle/>
          <a:p>
            <a:r>
              <a:rPr lang="ja-JP" altLang="en-US" sz="1800" dirty="0">
                <a:solidFill>
                  <a:schemeClr val="tx1"/>
                </a:solidFill>
                <a:latin typeface="游ゴシック" panose="020B0400000000000000" pitchFamily="50" charset="-128"/>
                <a:ea typeface="游ゴシック" panose="020B0400000000000000" pitchFamily="50" charset="-128"/>
              </a:rPr>
              <a:t>サイト閲覧データによる</a:t>
            </a:r>
            <a:r>
              <a:rPr lang="ja-JP" altLang="en-US" sz="1800" dirty="0">
                <a:latin typeface="游ゴシック" panose="020B0400000000000000" pitchFamily="50" charset="-128"/>
                <a:ea typeface="游ゴシック" panose="020B0400000000000000" pitchFamily="50" charset="-128"/>
              </a:rPr>
              <a:t>旅行エリアや旅行テーマの興味関心、旅行商品検討データ</a:t>
            </a:r>
            <a:r>
              <a:rPr lang="ja-JP" altLang="en-US" sz="1800" dirty="0">
                <a:solidFill>
                  <a:schemeClr val="tx1"/>
                </a:solidFill>
                <a:latin typeface="游ゴシック" panose="020B0400000000000000" pitchFamily="50" charset="-128"/>
                <a:ea typeface="游ゴシック" panose="020B0400000000000000" pitchFamily="50" charset="-128"/>
              </a:rPr>
              <a:t>や、配信先の</a:t>
            </a:r>
            <a:r>
              <a:rPr lang="ja-JP" altLang="en-US" sz="1800" dirty="0">
                <a:latin typeface="游ゴシック" panose="020B0400000000000000" pitchFamily="50" charset="-128"/>
                <a:ea typeface="游ゴシック" panose="020B0400000000000000" pitchFamily="50" charset="-128"/>
              </a:rPr>
              <a:t>デモグラフィックデータ（年齢</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性別</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居住地など）などを基にしたターゲット設定</a:t>
            </a:r>
            <a:r>
              <a:rPr lang="ja-JP" altLang="en-US" sz="1800" dirty="0">
                <a:solidFill>
                  <a:schemeClr val="tx1"/>
                </a:solidFill>
                <a:latin typeface="游ゴシック" panose="020B0400000000000000" pitchFamily="50" charset="-128"/>
                <a:ea typeface="游ゴシック" panose="020B0400000000000000" pitchFamily="50" charset="-128"/>
              </a:rPr>
              <a:t>が可能。また、</a:t>
            </a:r>
            <a:r>
              <a:rPr lang="ja-JP" altLang="en-US" sz="1800" dirty="0">
                <a:latin typeface="游ゴシック" panose="020B0400000000000000" pitchFamily="50" charset="-128"/>
                <a:ea typeface="游ゴシック" panose="020B0400000000000000" pitchFamily="50" charset="-128"/>
              </a:rPr>
              <a:t>グループメディア</a:t>
            </a:r>
            <a:r>
              <a:rPr lang="ja-JP" altLang="en-US" sz="1800" dirty="0">
                <a:solidFill>
                  <a:schemeClr val="tx1"/>
                </a:solidFill>
                <a:latin typeface="游ゴシック" panose="020B0400000000000000" pitchFamily="50" charset="-128"/>
                <a:ea typeface="游ゴシック" panose="020B0400000000000000" pitchFamily="50" charset="-128"/>
              </a:rPr>
              <a:t>のデータ（</a:t>
            </a:r>
            <a:r>
              <a:rPr lang="ja-JP" altLang="en-US" sz="1800" dirty="0">
                <a:latin typeface="游ゴシック" panose="020B0400000000000000" pitchFamily="50" charset="-128"/>
                <a:ea typeface="游ゴシック" panose="020B0400000000000000" pitchFamily="50" charset="-128"/>
              </a:rPr>
              <a:t>興味関心、サービスや商品購入検討</a:t>
            </a:r>
            <a:r>
              <a:rPr lang="ja-JP" altLang="en-US" sz="1800" dirty="0">
                <a:solidFill>
                  <a:schemeClr val="tx1"/>
                </a:solidFill>
                <a:latin typeface="游ゴシック" panose="020B0400000000000000" pitchFamily="50" charset="-128"/>
                <a:ea typeface="游ゴシック" panose="020B0400000000000000" pitchFamily="50" charset="-128"/>
              </a:rPr>
              <a:t>など）と掛け合わせて、よりご商材に合った効果的な狙い方をご提案させていただきます。</a:t>
            </a:r>
          </a:p>
        </p:txBody>
      </p:sp>
      <p:sp>
        <p:nvSpPr>
          <p:cNvPr id="21" name="正方形/長方形 20">
            <a:extLst>
              <a:ext uri="{FF2B5EF4-FFF2-40B4-BE49-F238E27FC236}">
                <a16:creationId xmlns:a16="http://schemas.microsoft.com/office/drawing/2014/main" id="{22B0076C-A5D4-2D27-B66A-C04711906407}"/>
              </a:ext>
            </a:extLst>
          </p:cNvPr>
          <p:cNvSpPr/>
          <p:nvPr/>
        </p:nvSpPr>
        <p:spPr>
          <a:xfrm>
            <a:off x="1386843" y="1928814"/>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首都圏の</a:t>
            </a:r>
            <a:r>
              <a:rPr lang="en-US" altLang="ja-JP"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30</a:t>
            </a: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40</a:t>
            </a: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代ユーザー</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に</a:t>
            </a:r>
            <a:endParaRPr lang="en-US" altLang="ja-JP" sz="1600" b="1" dirty="0">
              <a:latin typeface="游ゴシック" panose="020B0400000000000000" pitchFamily="50" charset="-128"/>
              <a:ea typeface="游ゴシック" panose="020B0400000000000000" pitchFamily="50" charset="-128"/>
              <a:cs typeface="Microsoft GothicNeo" panose="020B0503020000020004" pitchFamily="34" charset="-127"/>
            </a:endParaRPr>
          </a:p>
          <a:p>
            <a:pPr algn="ct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沖縄旅行促進プラン</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を訴求したい</a:t>
            </a:r>
          </a:p>
        </p:txBody>
      </p:sp>
      <p:pic>
        <p:nvPicPr>
          <p:cNvPr id="22" name="グラフィックス 21">
            <a:extLst>
              <a:ext uri="{FF2B5EF4-FFF2-40B4-BE49-F238E27FC236}">
                <a16:creationId xmlns:a16="http://schemas.microsoft.com/office/drawing/2014/main" id="{A37C17EF-3620-5FB8-D10A-1065051C05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4433" y="3786177"/>
            <a:ext cx="1443350" cy="1443350"/>
          </a:xfrm>
          <a:prstGeom prst="rect">
            <a:avLst/>
          </a:prstGeom>
        </p:spPr>
      </p:pic>
      <p:pic>
        <p:nvPicPr>
          <p:cNvPr id="23" name="図 22">
            <a:extLst>
              <a:ext uri="{FF2B5EF4-FFF2-40B4-BE49-F238E27FC236}">
                <a16:creationId xmlns:a16="http://schemas.microsoft.com/office/drawing/2014/main" id="{E576A2A0-FAC4-7062-203B-743C25FF8C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7193" y="3919880"/>
            <a:ext cx="1799602" cy="2001391"/>
          </a:xfrm>
          <a:prstGeom prst="rect">
            <a:avLst/>
          </a:prstGeom>
          <a:effectLst/>
        </p:spPr>
      </p:pic>
      <p:cxnSp>
        <p:nvCxnSpPr>
          <p:cNvPr id="24" name="直線コネクタ 23">
            <a:extLst>
              <a:ext uri="{FF2B5EF4-FFF2-40B4-BE49-F238E27FC236}">
                <a16:creationId xmlns:a16="http://schemas.microsoft.com/office/drawing/2014/main" id="{CC5FEB59-968A-690F-1C21-05A42C1AB6BD}"/>
              </a:ext>
            </a:extLst>
          </p:cNvPr>
          <p:cNvCxnSpPr>
            <a:cxnSpLocks/>
          </p:cNvCxnSpPr>
          <p:nvPr/>
        </p:nvCxnSpPr>
        <p:spPr>
          <a:xfrm>
            <a:off x="3309844" y="3808005"/>
            <a:ext cx="0" cy="2196000"/>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DA6E33A0-D827-C0BD-6578-F725374740B3}"/>
              </a:ext>
            </a:extLst>
          </p:cNvPr>
          <p:cNvSpPr/>
          <p:nvPr/>
        </p:nvSpPr>
        <p:spPr>
          <a:xfrm>
            <a:off x="3084326" y="4400891"/>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加算記号 25">
            <a:extLst>
              <a:ext uri="{FF2B5EF4-FFF2-40B4-BE49-F238E27FC236}">
                <a16:creationId xmlns:a16="http://schemas.microsoft.com/office/drawing/2014/main" id="{3B42AC2D-4BB4-D3DF-84F8-616D46D4EE9D}"/>
              </a:ext>
            </a:extLst>
          </p:cNvPr>
          <p:cNvSpPr/>
          <p:nvPr/>
        </p:nvSpPr>
        <p:spPr>
          <a:xfrm>
            <a:off x="3100668" y="4504705"/>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7" name="グラフィックス 26">
            <a:extLst>
              <a:ext uri="{FF2B5EF4-FFF2-40B4-BE49-F238E27FC236}">
                <a16:creationId xmlns:a16="http://schemas.microsoft.com/office/drawing/2014/main" id="{22091072-69D4-80FB-E144-8BFC8C3D6E7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96602" y="4789402"/>
            <a:ext cx="1107004" cy="1100854"/>
          </a:xfrm>
          <a:prstGeom prst="rect">
            <a:avLst/>
          </a:prstGeom>
        </p:spPr>
      </p:pic>
      <p:pic>
        <p:nvPicPr>
          <p:cNvPr id="28" name="グラフィックス 27" descr="マーカー 単色塗りつぶし">
            <a:extLst>
              <a:ext uri="{FF2B5EF4-FFF2-40B4-BE49-F238E27FC236}">
                <a16:creationId xmlns:a16="http://schemas.microsoft.com/office/drawing/2014/main" id="{3D239DCA-1BD0-9069-E91F-BA8F8FFDF41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065391" y="4474092"/>
            <a:ext cx="457100" cy="457100"/>
          </a:xfrm>
          <a:prstGeom prst="rect">
            <a:avLst/>
          </a:prstGeom>
        </p:spPr>
      </p:pic>
      <p:sp>
        <p:nvSpPr>
          <p:cNvPr id="31" name="四角形: 角を丸くする 30">
            <a:extLst>
              <a:ext uri="{FF2B5EF4-FFF2-40B4-BE49-F238E27FC236}">
                <a16:creationId xmlns:a16="http://schemas.microsoft.com/office/drawing/2014/main" id="{40372CB1-4342-A24F-7FE7-86AF593E9167}"/>
              </a:ext>
            </a:extLst>
          </p:cNvPr>
          <p:cNvSpPr/>
          <p:nvPr/>
        </p:nvSpPr>
        <p:spPr>
          <a:xfrm>
            <a:off x="6362216" y="2147606"/>
            <a:ext cx="4894737"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325A654B-88CB-AAB9-2105-4B7FA5332FAA}"/>
              </a:ext>
            </a:extLst>
          </p:cNvPr>
          <p:cNvSpPr/>
          <p:nvPr/>
        </p:nvSpPr>
        <p:spPr>
          <a:xfrm>
            <a:off x="6652206" y="3061211"/>
            <a:ext cx="2208213"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遠出の</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旅行</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希少な体験記事</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を</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今まさに見ている</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ユーザー</a:t>
            </a:r>
          </a:p>
        </p:txBody>
      </p:sp>
      <p:sp>
        <p:nvSpPr>
          <p:cNvPr id="33" name="正方形/長方形 32">
            <a:extLst>
              <a:ext uri="{FF2B5EF4-FFF2-40B4-BE49-F238E27FC236}">
                <a16:creationId xmlns:a16="http://schemas.microsoft.com/office/drawing/2014/main" id="{DFFF277E-33F9-49B5-F703-8043F87EED3D}"/>
              </a:ext>
            </a:extLst>
          </p:cNvPr>
          <p:cNvSpPr/>
          <p:nvPr/>
        </p:nvSpPr>
        <p:spPr>
          <a:xfrm>
            <a:off x="8946337" y="3061211"/>
            <a:ext cx="2040178"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カメラの商品</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ページを見ているユーザー</a:t>
            </a:r>
          </a:p>
        </p:txBody>
      </p:sp>
      <p:cxnSp>
        <p:nvCxnSpPr>
          <p:cNvPr id="34" name="直線コネクタ 33">
            <a:extLst>
              <a:ext uri="{FF2B5EF4-FFF2-40B4-BE49-F238E27FC236}">
                <a16:creationId xmlns:a16="http://schemas.microsoft.com/office/drawing/2014/main" id="{E4461C22-D4C2-C0FA-37EC-826051D33C14}"/>
              </a:ext>
            </a:extLst>
          </p:cNvPr>
          <p:cNvCxnSpPr>
            <a:cxnSpLocks/>
          </p:cNvCxnSpPr>
          <p:nvPr/>
        </p:nvCxnSpPr>
        <p:spPr>
          <a:xfrm>
            <a:off x="8843094" y="2770057"/>
            <a:ext cx="0" cy="3298261"/>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54444F51-99BE-6895-E08F-A646EDC0D152}"/>
              </a:ext>
            </a:extLst>
          </p:cNvPr>
          <p:cNvSpPr/>
          <p:nvPr/>
        </p:nvSpPr>
        <p:spPr>
          <a:xfrm>
            <a:off x="8617576" y="4072939"/>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6" name="加算記号 35">
            <a:extLst>
              <a:ext uri="{FF2B5EF4-FFF2-40B4-BE49-F238E27FC236}">
                <a16:creationId xmlns:a16="http://schemas.microsoft.com/office/drawing/2014/main" id="{42E37B84-470F-F961-BF6F-BC29360A95E9}"/>
              </a:ext>
            </a:extLst>
          </p:cNvPr>
          <p:cNvSpPr/>
          <p:nvPr/>
        </p:nvSpPr>
        <p:spPr>
          <a:xfrm>
            <a:off x="8627094" y="4204042"/>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7" name="図 36" descr="アイコン&#10;&#10;低い精度で自動的に生成された説明">
            <a:extLst>
              <a:ext uri="{FF2B5EF4-FFF2-40B4-BE49-F238E27FC236}">
                <a16:creationId xmlns:a16="http://schemas.microsoft.com/office/drawing/2014/main" id="{FC79BAF9-37B0-EF50-6967-9AE38367F1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08288" y="2646975"/>
            <a:ext cx="1440000" cy="254400"/>
          </a:xfrm>
          <a:prstGeom prst="rect">
            <a:avLst/>
          </a:prstGeom>
        </p:spPr>
      </p:pic>
      <p:pic>
        <p:nvPicPr>
          <p:cNvPr id="38" name="図 37" descr="抽象, 挿絵 が含まれている画像&#10;&#10;自動的に生成された説明">
            <a:extLst>
              <a:ext uri="{FF2B5EF4-FFF2-40B4-BE49-F238E27FC236}">
                <a16:creationId xmlns:a16="http://schemas.microsoft.com/office/drawing/2014/main" id="{80059111-4187-B1C5-63B3-A9E6D0A52B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5977" y="2540763"/>
            <a:ext cx="1493840" cy="466825"/>
          </a:xfrm>
          <a:prstGeom prst="rect">
            <a:avLst/>
          </a:prstGeom>
        </p:spPr>
      </p:pic>
      <p:sp>
        <p:nvSpPr>
          <p:cNvPr id="39" name="正方形/長方形 38">
            <a:extLst>
              <a:ext uri="{FF2B5EF4-FFF2-40B4-BE49-F238E27FC236}">
                <a16:creationId xmlns:a16="http://schemas.microsoft.com/office/drawing/2014/main" id="{534D9A16-48C9-20A2-A9E6-616C13F3A151}"/>
              </a:ext>
            </a:extLst>
          </p:cNvPr>
          <p:cNvSpPr/>
          <p:nvPr/>
        </p:nvSpPr>
        <p:spPr>
          <a:xfrm>
            <a:off x="7017262" y="1866083"/>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旅行用</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に</a:t>
            </a:r>
          </a:p>
          <a:p>
            <a:pPr algn="ctr"/>
            <a:r>
              <a:rPr lang="ja-JP" altLang="en-US" sz="1600" b="1"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カメラ</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を買ってほしい</a:t>
            </a:r>
          </a:p>
        </p:txBody>
      </p:sp>
      <p:pic>
        <p:nvPicPr>
          <p:cNvPr id="40" name="図 39">
            <a:extLst>
              <a:ext uri="{FF2B5EF4-FFF2-40B4-BE49-F238E27FC236}">
                <a16:creationId xmlns:a16="http://schemas.microsoft.com/office/drawing/2014/main" id="{E53F2E74-F4EE-FF22-19FF-5DA2488E6EA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215460" y="3672497"/>
            <a:ext cx="1589655" cy="2389232"/>
          </a:xfrm>
          <a:prstGeom prst="rect">
            <a:avLst/>
          </a:prstGeom>
          <a:effectLst/>
        </p:spPr>
      </p:pic>
      <p:pic>
        <p:nvPicPr>
          <p:cNvPr id="41" name="図 40">
            <a:extLst>
              <a:ext uri="{FF2B5EF4-FFF2-40B4-BE49-F238E27FC236}">
                <a16:creationId xmlns:a16="http://schemas.microsoft.com/office/drawing/2014/main" id="{C3367FDE-87E2-70E7-DC25-63A73FE0224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68552" y="3697288"/>
            <a:ext cx="1305480" cy="1527412"/>
          </a:xfrm>
          <a:prstGeom prst="rect">
            <a:avLst/>
          </a:prstGeom>
          <a:effectLst/>
        </p:spPr>
      </p:pic>
      <p:pic>
        <p:nvPicPr>
          <p:cNvPr id="42" name="図 41">
            <a:extLst>
              <a:ext uri="{FF2B5EF4-FFF2-40B4-BE49-F238E27FC236}">
                <a16:creationId xmlns:a16="http://schemas.microsoft.com/office/drawing/2014/main" id="{4859620A-3A70-8687-5A4A-F35B270E6A7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49847" y="4511782"/>
            <a:ext cx="1298204" cy="1543810"/>
          </a:xfrm>
          <a:prstGeom prst="rect">
            <a:avLst/>
          </a:prstGeom>
          <a:effectLst/>
        </p:spPr>
      </p:pic>
    </p:spTree>
    <p:extLst>
      <p:ext uri="{BB962C8B-B14F-4D97-AF65-F5344CB8AC3E}">
        <p14:creationId xmlns:p14="http://schemas.microsoft.com/office/powerpoint/2010/main" val="3629766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29</a:t>
            </a:fld>
            <a:endParaRPr kumimoji="1" lang="ja-JP" altLang="en-US" sz="1050" dirty="0"/>
          </a:p>
        </p:txBody>
      </p:sp>
      <p:sp>
        <p:nvSpPr>
          <p:cNvPr id="2" name="テキスト プレースホルダー 8">
            <a:extLst>
              <a:ext uri="{FF2B5EF4-FFF2-40B4-BE49-F238E27FC236}">
                <a16:creationId xmlns:a16="http://schemas.microsoft.com/office/drawing/2014/main" id="{E2FEA2E5-8EC8-3041-D86A-B1300EA400AF}"/>
              </a:ext>
            </a:extLst>
          </p:cNvPr>
          <p:cNvSpPr txBox="1">
            <a:spLocks/>
          </p:cNvSpPr>
          <p:nvPr/>
        </p:nvSpPr>
        <p:spPr>
          <a:xfrm>
            <a:off x="226763" y="201318"/>
            <a:ext cx="435414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配信先</a:t>
            </a:r>
          </a:p>
        </p:txBody>
      </p:sp>
      <p:sp>
        <p:nvSpPr>
          <p:cNvPr id="3" name="タイトル 1">
            <a:extLst>
              <a:ext uri="{FF2B5EF4-FFF2-40B4-BE49-F238E27FC236}">
                <a16:creationId xmlns:a16="http://schemas.microsoft.com/office/drawing/2014/main" id="{AFFB1DDE-8946-D21A-E080-783D9366881B}"/>
              </a:ext>
            </a:extLst>
          </p:cNvPr>
          <p:cNvSpPr>
            <a:spLocks noGrp="1"/>
          </p:cNvSpPr>
          <p:nvPr>
            <p:ph type="title"/>
          </p:nvPr>
        </p:nvSpPr>
        <p:spPr>
          <a:xfrm>
            <a:off x="377935" y="602765"/>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ユーザーと広告のタッチポイントも選べます</a:t>
            </a:r>
          </a:p>
        </p:txBody>
      </p:sp>
      <p:sp>
        <p:nvSpPr>
          <p:cNvPr id="6" name="四角形: 角を丸くする 5">
            <a:extLst>
              <a:ext uri="{FF2B5EF4-FFF2-40B4-BE49-F238E27FC236}">
                <a16:creationId xmlns:a16="http://schemas.microsoft.com/office/drawing/2014/main" id="{BFB7AAE3-ECDA-7273-C0D4-03744DCBE42D}"/>
              </a:ext>
            </a:extLst>
          </p:cNvPr>
          <p:cNvSpPr/>
          <p:nvPr/>
        </p:nvSpPr>
        <p:spPr>
          <a:xfrm>
            <a:off x="1124123" y="1750470"/>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sp>
        <p:nvSpPr>
          <p:cNvPr id="7" name="四角形: 角を丸くする 6">
            <a:extLst>
              <a:ext uri="{FF2B5EF4-FFF2-40B4-BE49-F238E27FC236}">
                <a16:creationId xmlns:a16="http://schemas.microsoft.com/office/drawing/2014/main" id="{9AA0964F-537E-00ED-7A86-517C202230CD}"/>
              </a:ext>
            </a:extLst>
          </p:cNvPr>
          <p:cNvSpPr/>
          <p:nvPr/>
        </p:nvSpPr>
        <p:spPr>
          <a:xfrm>
            <a:off x="6267450" y="1750470"/>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四角形: 角を丸くする 7">
            <a:extLst>
              <a:ext uri="{FF2B5EF4-FFF2-40B4-BE49-F238E27FC236}">
                <a16:creationId xmlns:a16="http://schemas.microsoft.com/office/drawing/2014/main" id="{8B8B25CB-3F7C-A2A3-193F-3F11E8D5E3DA}"/>
              </a:ext>
            </a:extLst>
          </p:cNvPr>
          <p:cNvSpPr/>
          <p:nvPr/>
        </p:nvSpPr>
        <p:spPr>
          <a:xfrm>
            <a:off x="1122350" y="4357431"/>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9" name="四角形: 角を丸くする 8">
            <a:extLst>
              <a:ext uri="{FF2B5EF4-FFF2-40B4-BE49-F238E27FC236}">
                <a16:creationId xmlns:a16="http://schemas.microsoft.com/office/drawing/2014/main" id="{1777FA5F-8CAD-8ABB-AE30-0CE555ADCCF3}"/>
              </a:ext>
            </a:extLst>
          </p:cNvPr>
          <p:cNvSpPr/>
          <p:nvPr/>
        </p:nvSpPr>
        <p:spPr>
          <a:xfrm>
            <a:off x="6265677" y="4357431"/>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18D4D217-B8E9-7643-CC7D-6AD5D6D475DF}"/>
              </a:ext>
            </a:extLst>
          </p:cNvPr>
          <p:cNvSpPr txBox="1"/>
          <p:nvPr/>
        </p:nvSpPr>
        <p:spPr>
          <a:xfrm>
            <a:off x="868939" y="1412354"/>
            <a:ext cx="4737422"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en-US" altLang="ja-JP" sz="1300" b="1">
                <a:solidFill>
                  <a:schemeClr val="accent1"/>
                </a:solidFill>
                <a:latin typeface="游ゴシック" panose="020B0400000000000000" pitchFamily="50" charset="-128"/>
                <a:ea typeface="游ゴシック" panose="020B0400000000000000" pitchFamily="50" charset="-128"/>
              </a:rPr>
              <a:t>Google</a:t>
            </a:r>
            <a:r>
              <a:rPr kumimoji="1" lang="ja-JP" altLang="en-US" sz="1300" b="1">
                <a:solidFill>
                  <a:schemeClr val="accent1"/>
                </a:solidFill>
                <a:latin typeface="游ゴシック" panose="020B0400000000000000" pitchFamily="50" charset="-128"/>
                <a:ea typeface="游ゴシック" panose="020B0400000000000000" pitchFamily="50" charset="-128"/>
              </a:rPr>
              <a:t>など大手サービス内</a:t>
            </a:r>
            <a:r>
              <a:rPr kumimoji="1" lang="ja-JP" altLang="en-US" sz="1300" b="1">
                <a:latin typeface="游ゴシック" panose="020B0400000000000000" pitchFamily="50" charset="-128"/>
                <a:ea typeface="游ゴシック" panose="020B0400000000000000" pitchFamily="50" charset="-128"/>
              </a:rPr>
              <a:t>の広告枠で接触させたい</a:t>
            </a:r>
            <a:r>
              <a:rPr kumimoji="1" lang="ja-JP" altLang="en-US" sz="1300">
                <a:latin typeface="游ゴシック" panose="020B0400000000000000" pitchFamily="50" charset="-128"/>
                <a:ea typeface="游ゴシック" panose="020B0400000000000000" pitchFamily="50" charset="-128"/>
              </a:rPr>
              <a:t>／</a:t>
            </a:r>
          </a:p>
        </p:txBody>
      </p:sp>
      <p:sp>
        <p:nvSpPr>
          <p:cNvPr id="11" name="正方形/長方形 10">
            <a:extLst>
              <a:ext uri="{FF2B5EF4-FFF2-40B4-BE49-F238E27FC236}">
                <a16:creationId xmlns:a16="http://schemas.microsoft.com/office/drawing/2014/main" id="{9B83BBCD-9DA1-B50C-4A2B-7CD94921678E}"/>
              </a:ext>
            </a:extLst>
          </p:cNvPr>
          <p:cNvSpPr/>
          <p:nvPr/>
        </p:nvSpPr>
        <p:spPr>
          <a:xfrm>
            <a:off x="1177287" y="1869170"/>
            <a:ext cx="4069086" cy="646331"/>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例えば</a:t>
            </a:r>
            <a:r>
              <a:rPr lang="en-US" altLang="ja-JP" b="0" err="1">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Goolgle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マップ、</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Gmail</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YouTube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など</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Google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の各種サービスを中心とした広告ネットワークに配信できます。</a:t>
            </a:r>
          </a:p>
        </p:txBody>
      </p:sp>
      <p:sp>
        <p:nvSpPr>
          <p:cNvPr id="12" name="正方形/長方形 11">
            <a:extLst>
              <a:ext uri="{FF2B5EF4-FFF2-40B4-BE49-F238E27FC236}">
                <a16:creationId xmlns:a16="http://schemas.microsoft.com/office/drawing/2014/main" id="{2C8BD42F-03E8-64FE-FAAE-176EA132F2F3}"/>
              </a:ext>
            </a:extLst>
          </p:cNvPr>
          <p:cNvSpPr/>
          <p:nvPr/>
        </p:nvSpPr>
        <p:spPr>
          <a:xfrm>
            <a:off x="1226875" y="2576874"/>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Ad Network</a:t>
            </a:r>
          </a:p>
        </p:txBody>
      </p:sp>
      <p:pic>
        <p:nvPicPr>
          <p:cNvPr id="13" name="図 12">
            <a:extLst>
              <a:ext uri="{FF2B5EF4-FFF2-40B4-BE49-F238E27FC236}">
                <a16:creationId xmlns:a16="http://schemas.microsoft.com/office/drawing/2014/main" id="{360CC913-4735-DF11-B84F-0E7BCC76CD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7835" y="3134221"/>
            <a:ext cx="1332000" cy="231356"/>
          </a:xfrm>
          <a:prstGeom prst="rect">
            <a:avLst/>
          </a:prstGeom>
        </p:spPr>
      </p:pic>
      <p:pic>
        <p:nvPicPr>
          <p:cNvPr id="14" name="図 13">
            <a:extLst>
              <a:ext uri="{FF2B5EF4-FFF2-40B4-BE49-F238E27FC236}">
                <a16:creationId xmlns:a16="http://schemas.microsoft.com/office/drawing/2014/main" id="{409938C5-4646-D28F-19E7-04B5E30EDB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9806" y="3128345"/>
            <a:ext cx="1083564" cy="293465"/>
          </a:xfrm>
          <a:prstGeom prst="rect">
            <a:avLst/>
          </a:prstGeom>
        </p:spPr>
      </p:pic>
      <p:sp>
        <p:nvSpPr>
          <p:cNvPr id="15" name="テキスト ボックス 14">
            <a:extLst>
              <a:ext uri="{FF2B5EF4-FFF2-40B4-BE49-F238E27FC236}">
                <a16:creationId xmlns:a16="http://schemas.microsoft.com/office/drawing/2014/main" id="{15545307-B334-69C0-55F1-2DC21B80C67F}"/>
              </a:ext>
            </a:extLst>
          </p:cNvPr>
          <p:cNvSpPr txBox="1"/>
          <p:nvPr/>
        </p:nvSpPr>
        <p:spPr>
          <a:xfrm>
            <a:off x="6265677" y="1410582"/>
            <a:ext cx="4228833"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en-US" altLang="ja-JP" sz="1300" b="1">
                <a:solidFill>
                  <a:schemeClr val="accent1"/>
                </a:solidFill>
                <a:latin typeface="游ゴシック" panose="020B0400000000000000" pitchFamily="50" charset="-128"/>
                <a:ea typeface="游ゴシック" panose="020B0400000000000000" pitchFamily="50" charset="-128"/>
              </a:rPr>
              <a:t>SNS</a:t>
            </a:r>
            <a:r>
              <a:rPr kumimoji="1" lang="ja-JP" altLang="en-US" sz="1300" b="1">
                <a:solidFill>
                  <a:schemeClr val="accent1"/>
                </a:solidFill>
                <a:latin typeface="游ゴシック" panose="020B0400000000000000" pitchFamily="50" charset="-128"/>
                <a:ea typeface="游ゴシック" panose="020B0400000000000000" pitchFamily="50" charset="-128"/>
              </a:rPr>
              <a:t>上での拡散</a:t>
            </a:r>
            <a:r>
              <a:rPr kumimoji="1" lang="ja-JP" altLang="en-US" sz="1300" b="1">
                <a:latin typeface="游ゴシック" panose="020B0400000000000000" pitchFamily="50" charset="-128"/>
                <a:ea typeface="游ゴシック" panose="020B0400000000000000" pitchFamily="50" charset="-128"/>
              </a:rPr>
              <a:t>も狙いたい</a:t>
            </a:r>
            <a:r>
              <a:rPr kumimoji="1" lang="ja-JP" altLang="en-US" sz="1300">
                <a:latin typeface="游ゴシック" panose="020B0400000000000000" pitchFamily="50" charset="-128"/>
                <a:ea typeface="游ゴシック" panose="020B0400000000000000" pitchFamily="50" charset="-128"/>
              </a:rPr>
              <a:t>／</a:t>
            </a:r>
          </a:p>
        </p:txBody>
      </p:sp>
      <p:sp>
        <p:nvSpPr>
          <p:cNvPr id="16" name="正方形/長方形 15">
            <a:extLst>
              <a:ext uri="{FF2B5EF4-FFF2-40B4-BE49-F238E27FC236}">
                <a16:creationId xmlns:a16="http://schemas.microsoft.com/office/drawing/2014/main" id="{9B009943-527F-4D20-FD4D-94D3CDCEE683}"/>
              </a:ext>
            </a:extLst>
          </p:cNvPr>
          <p:cNvSpPr/>
          <p:nvPr/>
        </p:nvSpPr>
        <p:spPr>
          <a:xfrm>
            <a:off x="6346027" y="1867398"/>
            <a:ext cx="404430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SNS</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内に広告を表示・配信できます。</a:t>
            </a:r>
          </a:p>
        </p:txBody>
      </p:sp>
      <p:sp>
        <p:nvSpPr>
          <p:cNvPr id="17" name="正方形/長方形 16">
            <a:extLst>
              <a:ext uri="{FF2B5EF4-FFF2-40B4-BE49-F238E27FC236}">
                <a16:creationId xmlns:a16="http://schemas.microsoft.com/office/drawing/2014/main" id="{73A019AB-2640-72C8-2ED4-3F9516CC3E46}"/>
              </a:ext>
            </a:extLst>
          </p:cNvPr>
          <p:cNvSpPr/>
          <p:nvPr/>
        </p:nvSpPr>
        <p:spPr>
          <a:xfrm>
            <a:off x="6370835" y="2575102"/>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Social Media</a:t>
            </a:r>
          </a:p>
        </p:txBody>
      </p:sp>
      <p:pic>
        <p:nvPicPr>
          <p:cNvPr id="18" name="Picture 4" descr="「facebook ロゴ」の画像検索結果">
            <a:extLst>
              <a:ext uri="{FF2B5EF4-FFF2-40B4-BE49-F238E27FC236}">
                <a16:creationId xmlns:a16="http://schemas.microsoft.com/office/drawing/2014/main" id="{8713433A-B3F7-2740-35C2-EAC021E1B6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9917" y="3100110"/>
            <a:ext cx="972577" cy="231667"/>
          </a:xfrm>
          <a:prstGeom prst="rect">
            <a:avLst/>
          </a:prstGeom>
          <a:noFill/>
        </p:spPr>
      </p:pic>
      <p:pic>
        <p:nvPicPr>
          <p:cNvPr id="19" name="Picture 10">
            <a:extLst>
              <a:ext uri="{FF2B5EF4-FFF2-40B4-BE49-F238E27FC236}">
                <a16:creationId xmlns:a16="http://schemas.microsoft.com/office/drawing/2014/main" id="{9CD4FF3D-AAD5-5644-87A5-752B198F09D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022120" y="3053485"/>
            <a:ext cx="972578" cy="324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図 19" descr="挿絵 が含まれている画像&#10;&#10;自動的に生成された説明">
            <a:extLst>
              <a:ext uri="{FF2B5EF4-FFF2-40B4-BE49-F238E27FC236}">
                <a16:creationId xmlns:a16="http://schemas.microsoft.com/office/drawing/2014/main" id="{1A80D076-5852-40F6-DED0-E919D7EACD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27164" y="3062273"/>
            <a:ext cx="324918" cy="324918"/>
          </a:xfrm>
          <a:prstGeom prst="rect">
            <a:avLst/>
          </a:prstGeom>
        </p:spPr>
      </p:pic>
      <p:sp>
        <p:nvSpPr>
          <p:cNvPr id="21" name="テキスト ボックス 20">
            <a:extLst>
              <a:ext uri="{FF2B5EF4-FFF2-40B4-BE49-F238E27FC236}">
                <a16:creationId xmlns:a16="http://schemas.microsoft.com/office/drawing/2014/main" id="{7C0170EE-9B95-FED3-AC20-0D9210C7E85E}"/>
              </a:ext>
            </a:extLst>
          </p:cNvPr>
          <p:cNvSpPr txBox="1"/>
          <p:nvPr/>
        </p:nvSpPr>
        <p:spPr>
          <a:xfrm>
            <a:off x="746666" y="4029947"/>
            <a:ext cx="4981357"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ja-JP" altLang="en-US" sz="1300" b="1">
                <a:latin typeface="游ゴシック" panose="020B0400000000000000" pitchFamily="50" charset="-128"/>
                <a:ea typeface="游ゴシック" panose="020B0400000000000000" pitchFamily="50" charset="-128"/>
              </a:rPr>
              <a:t>ユーザー属性や嗜好で絞って、</a:t>
            </a:r>
            <a:r>
              <a:rPr kumimoji="1" lang="ja-JP" altLang="en-US" sz="1300" b="1">
                <a:solidFill>
                  <a:schemeClr val="accent1"/>
                </a:solidFill>
                <a:latin typeface="游ゴシック" panose="020B0400000000000000" pitchFamily="50" charset="-128"/>
                <a:ea typeface="游ゴシック" panose="020B0400000000000000" pitchFamily="50" charset="-128"/>
              </a:rPr>
              <a:t>様々なメディアに出したい</a:t>
            </a:r>
            <a:r>
              <a:rPr kumimoji="1" lang="ja-JP" altLang="en-US" sz="1300">
                <a:latin typeface="游ゴシック" panose="020B0400000000000000" pitchFamily="50" charset="-128"/>
                <a:ea typeface="游ゴシック" panose="020B0400000000000000" pitchFamily="50" charset="-128"/>
              </a:rPr>
              <a:t>／</a:t>
            </a:r>
          </a:p>
        </p:txBody>
      </p:sp>
      <p:sp>
        <p:nvSpPr>
          <p:cNvPr id="22" name="正方形/長方形 21">
            <a:extLst>
              <a:ext uri="{FF2B5EF4-FFF2-40B4-BE49-F238E27FC236}">
                <a16:creationId xmlns:a16="http://schemas.microsoft.com/office/drawing/2014/main" id="{AE89CC1F-E733-ABDB-5EAD-84559A9857AD}"/>
              </a:ext>
            </a:extLst>
          </p:cNvPr>
          <p:cNvSpPr/>
          <p:nvPr/>
        </p:nvSpPr>
        <p:spPr>
          <a:xfrm>
            <a:off x="1186146" y="4523975"/>
            <a:ext cx="4069086"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ユーザーの属性や嗜好を</a:t>
            </a:r>
          </a:p>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細かく絞り、各社の連携する広告枠に配信できます。</a:t>
            </a:r>
          </a:p>
        </p:txBody>
      </p:sp>
      <p:sp>
        <p:nvSpPr>
          <p:cNvPr id="23" name="正方形/長方形 22">
            <a:extLst>
              <a:ext uri="{FF2B5EF4-FFF2-40B4-BE49-F238E27FC236}">
                <a16:creationId xmlns:a16="http://schemas.microsoft.com/office/drawing/2014/main" id="{D8DD594F-1373-4DF8-704C-936A88F064F7}"/>
              </a:ext>
            </a:extLst>
          </p:cNvPr>
          <p:cNvSpPr/>
          <p:nvPr/>
        </p:nvSpPr>
        <p:spPr>
          <a:xfrm>
            <a:off x="1235734" y="5093458"/>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DSP</a:t>
            </a:r>
          </a:p>
        </p:txBody>
      </p:sp>
      <p:pic>
        <p:nvPicPr>
          <p:cNvPr id="24" name="図 23">
            <a:extLst>
              <a:ext uri="{FF2B5EF4-FFF2-40B4-BE49-F238E27FC236}">
                <a16:creationId xmlns:a16="http://schemas.microsoft.com/office/drawing/2014/main" id="{4D0B8DD6-22CC-DD0C-9132-935C2E3E9A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61414" y="5603136"/>
            <a:ext cx="1918550" cy="225712"/>
          </a:xfrm>
          <a:prstGeom prst="rect">
            <a:avLst/>
          </a:prstGeom>
        </p:spPr>
      </p:pic>
      <p:sp>
        <p:nvSpPr>
          <p:cNvPr id="26" name="テキスト ボックス 25">
            <a:extLst>
              <a:ext uri="{FF2B5EF4-FFF2-40B4-BE49-F238E27FC236}">
                <a16:creationId xmlns:a16="http://schemas.microsoft.com/office/drawing/2014/main" id="{A4946381-9BAB-B95A-DDD9-98D4E5F3F65C}"/>
              </a:ext>
            </a:extLst>
          </p:cNvPr>
          <p:cNvSpPr txBox="1"/>
          <p:nvPr/>
        </p:nvSpPr>
        <p:spPr>
          <a:xfrm>
            <a:off x="6290485" y="4044122"/>
            <a:ext cx="4228833"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ja-JP" altLang="en-US" sz="1300" b="1">
                <a:solidFill>
                  <a:schemeClr val="accent1"/>
                </a:solidFill>
                <a:latin typeface="游ゴシック" panose="020B0400000000000000" pitchFamily="50" charset="-128"/>
                <a:ea typeface="游ゴシック" panose="020B0400000000000000" pitchFamily="50" charset="-128"/>
              </a:rPr>
              <a:t>新情報やトレンド</a:t>
            </a:r>
            <a:r>
              <a:rPr kumimoji="1" lang="ja-JP" altLang="en-US" sz="1300" b="1">
                <a:latin typeface="游ゴシック" panose="020B0400000000000000" pitchFamily="50" charset="-128"/>
                <a:ea typeface="游ゴシック" panose="020B0400000000000000" pitchFamily="50" charset="-128"/>
              </a:rPr>
              <a:t>に興味のある人を狙いたい</a:t>
            </a:r>
            <a:r>
              <a:rPr kumimoji="1" lang="ja-JP" altLang="en-US" sz="1300">
                <a:latin typeface="游ゴシック" panose="020B0400000000000000" pitchFamily="50" charset="-128"/>
                <a:ea typeface="游ゴシック" panose="020B0400000000000000" pitchFamily="50" charset="-128"/>
              </a:rPr>
              <a:t>／</a:t>
            </a:r>
          </a:p>
        </p:txBody>
      </p:sp>
      <p:sp>
        <p:nvSpPr>
          <p:cNvPr id="27" name="正方形/長方形 26">
            <a:extLst>
              <a:ext uri="{FF2B5EF4-FFF2-40B4-BE49-F238E27FC236}">
                <a16:creationId xmlns:a16="http://schemas.microsoft.com/office/drawing/2014/main" id="{C75E51B2-1C58-0245-A993-77EF50A34DA8}"/>
              </a:ext>
            </a:extLst>
          </p:cNvPr>
          <p:cNvSpPr/>
          <p:nvPr/>
        </p:nvSpPr>
        <p:spPr>
          <a:xfrm>
            <a:off x="6346027" y="4500938"/>
            <a:ext cx="4069114"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情報感度の高いユーザーが集まる、ニュースアプリに配信できます。</a:t>
            </a:r>
          </a:p>
        </p:txBody>
      </p:sp>
      <p:sp>
        <p:nvSpPr>
          <p:cNvPr id="28" name="正方形/長方形 27">
            <a:extLst>
              <a:ext uri="{FF2B5EF4-FFF2-40B4-BE49-F238E27FC236}">
                <a16:creationId xmlns:a16="http://schemas.microsoft.com/office/drawing/2014/main" id="{37DE9F45-A08E-257D-567A-27EB0924F504}"/>
              </a:ext>
            </a:extLst>
          </p:cNvPr>
          <p:cNvSpPr/>
          <p:nvPr/>
        </p:nvSpPr>
        <p:spPr>
          <a:xfrm>
            <a:off x="6395643" y="5093458"/>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App</a:t>
            </a:r>
          </a:p>
        </p:txBody>
      </p:sp>
      <p:pic>
        <p:nvPicPr>
          <p:cNvPr id="29" name="Picture 4" descr="SmartNewsでの配信が始まりました | お知らせ | 高尾山マガジン">
            <a:extLst>
              <a:ext uri="{FF2B5EF4-FFF2-40B4-BE49-F238E27FC236}">
                <a16:creationId xmlns:a16="http://schemas.microsoft.com/office/drawing/2014/main" id="{7E02C10F-6049-9E52-EB90-C4F4EEB07AE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78615" y="5493150"/>
            <a:ext cx="655366" cy="648216"/>
          </a:xfrm>
          <a:prstGeom prst="rect">
            <a:avLst/>
          </a:prstGeom>
          <a:noFill/>
          <a:extLst>
            <a:ext uri="{909E8E84-426E-40DD-AFC4-6F175D3DCCD1}">
              <a14:hiddenFill xmlns:a14="http://schemas.microsoft.com/office/drawing/2010/main">
                <a:solidFill>
                  <a:srgbClr val="FFFFFF"/>
                </a:solidFill>
              </a14:hiddenFill>
            </a:ext>
          </a:extLst>
        </p:spPr>
      </p:pic>
      <p:pic>
        <p:nvPicPr>
          <p:cNvPr id="30" name="図 29">
            <a:extLst>
              <a:ext uri="{FF2B5EF4-FFF2-40B4-BE49-F238E27FC236}">
                <a16:creationId xmlns:a16="http://schemas.microsoft.com/office/drawing/2014/main" id="{0396E918-BBAD-B1C2-72FE-6BABF7FAA43B}"/>
              </a:ext>
            </a:extLst>
          </p:cNvPr>
          <p:cNvPicPr>
            <a:picLocks noChangeAspect="1"/>
          </p:cNvPicPr>
          <p:nvPr/>
        </p:nvPicPr>
        <p:blipFill>
          <a:blip r:embed="rId9"/>
          <a:stretch>
            <a:fillRect/>
          </a:stretch>
        </p:blipFill>
        <p:spPr>
          <a:xfrm>
            <a:off x="4073342" y="3087041"/>
            <a:ext cx="1015137" cy="330587"/>
          </a:xfrm>
          <a:prstGeom prst="rect">
            <a:avLst/>
          </a:prstGeom>
        </p:spPr>
      </p:pic>
    </p:spTree>
    <p:extLst>
      <p:ext uri="{BB962C8B-B14F-4D97-AF65-F5344CB8AC3E}">
        <p14:creationId xmlns:p14="http://schemas.microsoft.com/office/powerpoint/2010/main" val="2965700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a:t>
            </a:fld>
            <a:endParaRPr kumimoji="1" lang="ja-JP" altLang="en-US" sz="1050" dirty="0"/>
          </a:p>
        </p:txBody>
      </p:sp>
      <p:sp>
        <p:nvSpPr>
          <p:cNvPr id="2" name="タイトル 1">
            <a:extLst>
              <a:ext uri="{FF2B5EF4-FFF2-40B4-BE49-F238E27FC236}">
                <a16:creationId xmlns:a16="http://schemas.microsoft.com/office/drawing/2014/main" id="{D9DF59E4-5897-80F6-170C-F137339F81E9}"/>
              </a:ext>
            </a:extLst>
          </p:cNvPr>
          <p:cNvSpPr>
            <a:spLocks noGrp="1"/>
          </p:cNvSpPr>
          <p:nvPr>
            <p:ph type="title"/>
          </p:nvPr>
        </p:nvSpPr>
        <p:spPr>
          <a:xfrm>
            <a:off x="1659771" y="3158894"/>
            <a:ext cx="8772528" cy="540211"/>
          </a:xfrm>
        </p:spPr>
        <p:txBody>
          <a:bodyPr/>
          <a:lstStyle/>
          <a:p>
            <a:pPr algn="ctr"/>
            <a:r>
              <a:rPr lang="ja-JP" altLang="en-US" sz="2800" dirty="0">
                <a:latin typeface="游ゴシック" panose="020B0400000000000000" pitchFamily="50" charset="-128"/>
                <a:ea typeface="游ゴシック" panose="020B0400000000000000" pitchFamily="50" charset="-128"/>
              </a:rPr>
              <a:t>フォートラベル 媒体概要</a:t>
            </a:r>
          </a:p>
        </p:txBody>
      </p:sp>
    </p:spTree>
    <p:extLst>
      <p:ext uri="{BB962C8B-B14F-4D97-AF65-F5344CB8AC3E}">
        <p14:creationId xmlns:p14="http://schemas.microsoft.com/office/powerpoint/2010/main" val="624705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30</a:t>
            </a:fld>
            <a:endParaRPr kumimoji="1" lang="ja-JP" altLang="en-US" sz="1050" dirty="0"/>
          </a:p>
        </p:txBody>
      </p:sp>
      <p:sp>
        <p:nvSpPr>
          <p:cNvPr id="2" name="タイトル 1">
            <a:extLst>
              <a:ext uri="{FF2B5EF4-FFF2-40B4-BE49-F238E27FC236}">
                <a16:creationId xmlns:a16="http://schemas.microsoft.com/office/drawing/2014/main" id="{889533EE-5CF3-25A4-8C87-981CC904B4E7}"/>
              </a:ext>
            </a:extLst>
          </p:cNvPr>
          <p:cNvSpPr>
            <a:spLocks noGrp="1"/>
          </p:cNvSpPr>
          <p:nvPr>
            <p:ph type="title"/>
          </p:nvPr>
        </p:nvSpPr>
        <p:spPr>
          <a:xfrm>
            <a:off x="1709736" y="1714422"/>
            <a:ext cx="8772528" cy="540211"/>
          </a:xfrm>
        </p:spPr>
        <p:txBody>
          <a:bodyPr>
            <a:noAutofit/>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a:t>
            </a:r>
            <a:br>
              <a:rPr kumimoji="1" lang="en-US" altLang="ja-JP" sz="2800" dirty="0">
                <a:latin typeface="游ゴシック" panose="020B0400000000000000" pitchFamily="50" charset="-128"/>
                <a:ea typeface="游ゴシック" panose="020B0400000000000000" pitchFamily="50" charset="-128"/>
              </a:rPr>
            </a:br>
            <a:r>
              <a:rPr kumimoji="1" lang="en-US" altLang="ja-JP" sz="2800" dirty="0">
                <a:latin typeface="游ゴシック" panose="020B0400000000000000" pitchFamily="50" charset="-128"/>
                <a:ea typeface="游ゴシック" panose="020B0400000000000000" pitchFamily="50" charset="-128"/>
              </a:rPr>
              <a:t>PC </a:t>
            </a:r>
            <a:r>
              <a:rPr kumimoji="1" lang="ja-JP" altLang="en-US" sz="2800" dirty="0">
                <a:latin typeface="游ゴシック" panose="020B0400000000000000" pitchFamily="50" charset="-128"/>
                <a:ea typeface="游ゴシック" panose="020B0400000000000000" pitchFamily="50" charset="-128"/>
              </a:rPr>
              <a:t>バナー広告</a:t>
            </a:r>
          </a:p>
        </p:txBody>
      </p:sp>
      <p:sp>
        <p:nvSpPr>
          <p:cNvPr id="3" name="コンテンツ プレースホルダー 2">
            <a:extLst>
              <a:ext uri="{FF2B5EF4-FFF2-40B4-BE49-F238E27FC236}">
                <a16:creationId xmlns:a16="http://schemas.microsoft.com/office/drawing/2014/main" id="{1F7627DD-CB28-C972-78C6-23AFE2BD3258}"/>
              </a:ext>
            </a:extLst>
          </p:cNvPr>
          <p:cNvSpPr txBox="1">
            <a:spLocks/>
          </p:cNvSpPr>
          <p:nvPr/>
        </p:nvSpPr>
        <p:spPr>
          <a:xfrm>
            <a:off x="3458526" y="2708931"/>
            <a:ext cx="5351701" cy="2199237"/>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フォートラベルトップ</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インパクト広告</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フォートラベルトップ</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プレミアムレクタングル</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ビルボード</a:t>
            </a:r>
            <a:endParaRPr lang="en-US" altLang="ja-JP"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10459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31</a:t>
            </a:fld>
            <a:endParaRPr kumimoji="1" lang="ja-JP" altLang="en-US" sz="1050" dirty="0"/>
          </a:p>
        </p:txBody>
      </p:sp>
      <p:sp>
        <p:nvSpPr>
          <p:cNvPr id="2" name="テキスト プレースホルダー 8">
            <a:extLst>
              <a:ext uri="{FF2B5EF4-FFF2-40B4-BE49-F238E27FC236}">
                <a16:creationId xmlns:a16="http://schemas.microsoft.com/office/drawing/2014/main" id="{EFC79A75-2E8E-551F-2463-2133037C52B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フォートラベルトップ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インパクト広告</a:t>
            </a:r>
          </a:p>
        </p:txBody>
      </p:sp>
      <p:sp>
        <p:nvSpPr>
          <p:cNvPr id="3" name="テキスト ボックス 2">
            <a:extLst>
              <a:ext uri="{FF2B5EF4-FFF2-40B4-BE49-F238E27FC236}">
                <a16:creationId xmlns:a16="http://schemas.microsoft.com/office/drawing/2014/main" id="{3DDA5488-8BE1-FD74-5C55-C68980E747FF}"/>
              </a:ext>
            </a:extLst>
          </p:cNvPr>
          <p:cNvSpPr txBox="1"/>
          <p:nvPr/>
        </p:nvSpPr>
        <p:spPr>
          <a:xfrm>
            <a:off x="319987" y="694654"/>
            <a:ext cx="10014638"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旅行トレンドに敏感</a:t>
            </a:r>
            <a:r>
              <a:rPr kumimoji="1" lang="ja-JP" altLang="en-US" sz="1600" b="1" dirty="0">
                <a:latin typeface="游ゴシック" panose="020B0400000000000000" pitchFamily="50" charset="-128"/>
                <a:ea typeface="游ゴシック" panose="020B0400000000000000" pitchFamily="50" charset="-128"/>
              </a:rPr>
              <a:t>で、インターネットを駆使して</a:t>
            </a:r>
            <a:r>
              <a:rPr kumimoji="1" lang="ja-JP" altLang="en-US" sz="1600" b="1" dirty="0">
                <a:solidFill>
                  <a:schemeClr val="accent1"/>
                </a:solidFill>
                <a:latin typeface="游ゴシック" panose="020B0400000000000000" pitchFamily="50" charset="-128"/>
                <a:ea typeface="游ゴシック" panose="020B0400000000000000" pitchFamily="50" charset="-128"/>
              </a:rPr>
              <a:t>能動的に情報収集を行う知的消費者層</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2E72742-20D3-C275-3BD3-8A16F6A27B7D}"/>
              </a:ext>
            </a:extLst>
          </p:cNvPr>
          <p:cNvSpPr txBox="1"/>
          <p:nvPr/>
        </p:nvSpPr>
        <p:spPr>
          <a:xfrm>
            <a:off x="319986" y="1137679"/>
            <a:ext cx="10356571"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a:t>
            </a:r>
            <a:endParaRPr kumimoji="1" lang="en-US" altLang="ja-JP" sz="1200" dirty="0">
              <a:latin typeface="游ゴシック" panose="020B0400000000000000" pitchFamily="50" charset="-128"/>
              <a:ea typeface="游ゴシック" panose="020B0400000000000000" pitchFamily="50" charset="-128"/>
            </a:endParaRPr>
          </a:p>
          <a:p>
            <a:r>
              <a:rPr kumimoji="1" lang="en-US" altLang="ja-JP" sz="1200" dirty="0">
                <a:latin typeface="游ゴシック" panose="020B0400000000000000" pitchFamily="50" charset="-128"/>
                <a:ea typeface="游ゴシック" panose="020B0400000000000000" pitchFamily="50" charset="-128"/>
              </a:rPr>
              <a:t>PC</a:t>
            </a:r>
            <a:r>
              <a:rPr kumimoji="1" lang="ja-JP" altLang="en-US" sz="1200" dirty="0">
                <a:latin typeface="游ゴシック" panose="020B0400000000000000" pitchFamily="50" charset="-128"/>
                <a:ea typeface="游ゴシック" panose="020B0400000000000000" pitchFamily="50" charset="-128"/>
              </a:rPr>
              <a:t>トップページすべてのディスプレイ広告でジャックするメニューで、ブランディングに最適です。</a:t>
            </a:r>
            <a:r>
              <a:rPr kumimoji="1" lang="ja-JP" altLang="en-US" sz="1200" b="1" dirty="0">
                <a:latin typeface="游ゴシック" panose="020B0400000000000000" pitchFamily="50" charset="-128"/>
                <a:ea typeface="游ゴシック" panose="020B0400000000000000" pitchFamily="50" charset="-128"/>
              </a:rPr>
              <a:t>ユーザーへ高い認知向上効果が期待</a:t>
            </a:r>
            <a:r>
              <a:rPr kumimoji="1" lang="ja-JP" altLang="en-US" sz="1200" dirty="0">
                <a:latin typeface="游ゴシック" panose="020B0400000000000000" pitchFamily="50" charset="-128"/>
                <a:ea typeface="游ゴシック" panose="020B0400000000000000" pitchFamily="50" charset="-128"/>
              </a:rPr>
              <a:t>できます。</a:t>
            </a:r>
            <a:endParaRPr kumimoji="1" lang="en-US" altLang="ja-JP" sz="1200"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2254F4A5-AA1B-6A8A-2533-84A38D46C12B}"/>
              </a:ext>
            </a:extLst>
          </p:cNvPr>
          <p:cNvSpPr txBox="1"/>
          <p:nvPr/>
        </p:nvSpPr>
        <p:spPr>
          <a:xfrm>
            <a:off x="531725" y="5473696"/>
            <a:ext cx="10818712" cy="923330"/>
          </a:xfrm>
          <a:prstGeom prst="rect">
            <a:avLst/>
          </a:prstGeom>
          <a:solidFill>
            <a:schemeClr val="bg1">
              <a:lumMod val="95000"/>
            </a:schemeClr>
          </a:solidFill>
        </p:spPr>
        <p:txBody>
          <a:bodyPr wrap="square" rtlCol="0">
            <a:spAutoFit/>
          </a:bodyPr>
          <a:lstStyle/>
          <a:p>
            <a:r>
              <a:rPr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サイドパネル単体での実施はできません。 </a:t>
            </a:r>
          </a:p>
          <a:p>
            <a:r>
              <a:rPr kumimoji="1"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広告主様の可否及び入稿クリエイティブ可否は、通常広告メニューのご出稿の場合と異なる場合がありますので事前に営業担当にご確認下さい。</a:t>
            </a:r>
          </a:p>
          <a:p>
            <a:r>
              <a:rPr kumimoji="1"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端末によりすべての広告が正しく表示されない場合があります。</a:t>
            </a:r>
            <a:endParaRPr kumimoji="1" lang="en-US" altLang="ja-JP" sz="900" dirty="0">
              <a:latin typeface="游ゴシック" panose="020B0400000000000000" pitchFamily="50" charset="-128"/>
              <a:ea typeface="游ゴシック" panose="020B0400000000000000" pitchFamily="50" charset="-128"/>
            </a:endParaRPr>
          </a:p>
          <a:p>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ブラウザーや</a:t>
            </a:r>
            <a:r>
              <a:rPr lang="en-US"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のアップデートによる仕様変更やユーザーの環境設定によっては、左右サイドパネル が表示されない、もしくは一部が欠けて表示される場合があります。</a:t>
            </a:r>
          </a:p>
          <a:p>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デバイスが</a:t>
            </a:r>
            <a:r>
              <a:rPr lang="en-US" altLang="ja-JP" sz="900" dirty="0">
                <a:latin typeface="游ゴシック" panose="020B0400000000000000" pitchFamily="50" charset="-128"/>
                <a:ea typeface="游ゴシック" panose="020B0400000000000000" pitchFamily="50" charset="-128"/>
              </a:rPr>
              <a:t>PC</a:t>
            </a:r>
            <a:r>
              <a:rPr lang="ja-JP" altLang="en-US" sz="900" dirty="0">
                <a:latin typeface="游ゴシック" panose="020B0400000000000000" pitchFamily="50" charset="-128"/>
                <a:ea typeface="游ゴシック" panose="020B0400000000000000" pitchFamily="50" charset="-128"/>
              </a:rPr>
              <a:t>指定商品の場合でも、対象の</a:t>
            </a:r>
            <a:r>
              <a:rPr lang="en-US"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やデバイスなどによって</a:t>
            </a:r>
            <a:r>
              <a:rPr lang="en-US" altLang="ja-JP" sz="900" dirty="0">
                <a:latin typeface="游ゴシック" panose="020B0400000000000000" pitchFamily="50" charset="-128"/>
                <a:ea typeface="游ゴシック" panose="020B0400000000000000" pitchFamily="50" charset="-128"/>
              </a:rPr>
              <a:t>PC</a:t>
            </a:r>
            <a:r>
              <a:rPr lang="ja-JP" altLang="en-US" sz="900" dirty="0">
                <a:latin typeface="游ゴシック" panose="020B0400000000000000" pitchFamily="50" charset="-128"/>
                <a:ea typeface="游ゴシック" panose="020B0400000000000000" pitchFamily="50" charset="-128"/>
              </a:rPr>
              <a:t>以外にも配信される可能性がありますが、その際、左右サイドパネル が表示されない、もしくは一部が欠けて表示されます。その他の画像は縮小表示される場合があります。</a:t>
            </a:r>
            <a:endParaRPr kumimoji="1" lang="en-US" altLang="ja-JP" sz="900" dirty="0">
              <a:latin typeface="游ゴシック" panose="020B0400000000000000" pitchFamily="50" charset="-128"/>
              <a:ea typeface="游ゴシック" panose="020B0400000000000000" pitchFamily="50" charset="-128"/>
            </a:endParaRPr>
          </a:p>
        </p:txBody>
      </p:sp>
      <p:graphicFrame>
        <p:nvGraphicFramePr>
          <p:cNvPr id="18" name="表 17">
            <a:extLst>
              <a:ext uri="{FF2B5EF4-FFF2-40B4-BE49-F238E27FC236}">
                <a16:creationId xmlns:a16="http://schemas.microsoft.com/office/drawing/2014/main" id="{86D9F7C5-FF69-16DF-61CA-7EA528DB0A1B}"/>
              </a:ext>
            </a:extLst>
          </p:cNvPr>
          <p:cNvGraphicFramePr>
            <a:graphicFrameLocks noGrp="1"/>
          </p:cNvGraphicFramePr>
          <p:nvPr>
            <p:extLst>
              <p:ext uri="{D42A27DB-BD31-4B8C-83A1-F6EECF244321}">
                <p14:modId xmlns:p14="http://schemas.microsoft.com/office/powerpoint/2010/main" val="183001009"/>
              </p:ext>
            </p:extLst>
          </p:nvPr>
        </p:nvGraphicFramePr>
        <p:xfrm>
          <a:off x="5491406" y="1926105"/>
          <a:ext cx="5185151" cy="2689860"/>
        </p:xfrm>
        <a:graphic>
          <a:graphicData uri="http://schemas.openxmlformats.org/drawingml/2006/table">
            <a:tbl>
              <a:tblPr/>
              <a:tblGrid>
                <a:gridCol w="1099894">
                  <a:extLst>
                    <a:ext uri="{9D8B030D-6E8A-4147-A177-3AD203B41FA5}">
                      <a16:colId xmlns:a16="http://schemas.microsoft.com/office/drawing/2014/main" val="3331926344"/>
                    </a:ext>
                  </a:extLst>
                </a:gridCol>
                <a:gridCol w="4085257">
                  <a:extLst>
                    <a:ext uri="{9D8B030D-6E8A-4147-A177-3AD203B41FA5}">
                      <a16:colId xmlns:a16="http://schemas.microsoft.com/office/drawing/2014/main" val="165127477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インパクト広告</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97008211"/>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2306817"/>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配信数はバナー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枠につき</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インプレッションでカウント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96101233"/>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サイドパネル（左・右）：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140x830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1033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D</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2960007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869359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2185437"/>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9508006"/>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60351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6328990"/>
                  </a:ext>
                </a:extLst>
              </a:tr>
            </a:tbl>
          </a:graphicData>
        </a:graphic>
      </p:graphicFrame>
      <p:sp>
        <p:nvSpPr>
          <p:cNvPr id="19" name="Text Box 9">
            <a:extLst>
              <a:ext uri="{FF2B5EF4-FFF2-40B4-BE49-F238E27FC236}">
                <a16:creationId xmlns:a16="http://schemas.microsoft.com/office/drawing/2014/main" id="{2ABCA2E4-B0A3-9480-E37A-96364B220FF9}"/>
              </a:ext>
            </a:extLst>
          </p:cNvPr>
          <p:cNvSpPr txBox="1">
            <a:spLocks noChangeArrowheads="1"/>
          </p:cNvSpPr>
          <p:nvPr/>
        </p:nvSpPr>
        <p:spPr bwMode="auto">
          <a:xfrm>
            <a:off x="5429054" y="4707505"/>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P.51</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07BEEC0D-7755-3B16-E5F0-B8C5E1BB23C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1" name="グラフィックス 20">
            <a:extLst>
              <a:ext uri="{FF2B5EF4-FFF2-40B4-BE49-F238E27FC236}">
                <a16:creationId xmlns:a16="http://schemas.microsoft.com/office/drawing/2014/main" id="{A35EC0AD-F638-3826-6A12-8593C028DE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grpSp>
        <p:nvGrpSpPr>
          <p:cNvPr id="22" name="グループ化 21">
            <a:extLst>
              <a:ext uri="{FF2B5EF4-FFF2-40B4-BE49-F238E27FC236}">
                <a16:creationId xmlns:a16="http://schemas.microsoft.com/office/drawing/2014/main" id="{20A0F422-465D-357E-6474-3C3822489CFB}"/>
              </a:ext>
            </a:extLst>
          </p:cNvPr>
          <p:cNvGrpSpPr/>
          <p:nvPr/>
        </p:nvGrpSpPr>
        <p:grpSpPr>
          <a:xfrm>
            <a:off x="531725" y="1755902"/>
            <a:ext cx="4441931" cy="3576267"/>
            <a:chOff x="531725" y="1755902"/>
            <a:chExt cx="4441931" cy="3576267"/>
          </a:xfrm>
        </p:grpSpPr>
        <p:sp>
          <p:nvSpPr>
            <p:cNvPr id="9" name="コンテンツ プレースホルダー 6">
              <a:extLst>
                <a:ext uri="{FF2B5EF4-FFF2-40B4-BE49-F238E27FC236}">
                  <a16:creationId xmlns:a16="http://schemas.microsoft.com/office/drawing/2014/main" id="{3B8329C9-9115-E6A4-310E-E162CDA690BF}"/>
                </a:ext>
              </a:extLst>
            </p:cNvPr>
            <p:cNvSpPr txBox="1">
              <a:spLocks/>
            </p:cNvSpPr>
            <p:nvPr/>
          </p:nvSpPr>
          <p:spPr>
            <a:xfrm>
              <a:off x="531725" y="1755902"/>
              <a:ext cx="4407427" cy="357626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0E5E75EC-2A5A-6AA7-0CA8-FF1A254D0D9B}"/>
                </a:ext>
              </a:extLst>
            </p:cNvPr>
            <p:cNvSpPr/>
            <p:nvPr/>
          </p:nvSpPr>
          <p:spPr>
            <a:xfrm>
              <a:off x="614860" y="5103885"/>
              <a:ext cx="419091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テキスト ボックス 11">
              <a:extLst>
                <a:ext uri="{FF2B5EF4-FFF2-40B4-BE49-F238E27FC236}">
                  <a16:creationId xmlns:a16="http://schemas.microsoft.com/office/drawing/2014/main" id="{0BCDDABC-4083-390A-9CC0-F02EA6A0A10B}"/>
                </a:ext>
              </a:extLst>
            </p:cNvPr>
            <p:cNvSpPr txBox="1">
              <a:spLocks noChangeArrowheads="1"/>
            </p:cNvSpPr>
            <p:nvPr/>
          </p:nvSpPr>
          <p:spPr bwMode="auto">
            <a:xfrm>
              <a:off x="4673446" y="2107505"/>
              <a:ext cx="300210" cy="310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スクロール時は上部固定フローティング（サイドパネル</a:t>
              </a:r>
              <a:r>
                <a:rPr lang="en-US" altLang="ja-JP"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ヶ所とも）</a:t>
              </a:r>
            </a:p>
          </p:txBody>
        </p:sp>
        <p:pic>
          <p:nvPicPr>
            <p:cNvPr id="8" name="図 7">
              <a:extLst>
                <a:ext uri="{FF2B5EF4-FFF2-40B4-BE49-F238E27FC236}">
                  <a16:creationId xmlns:a16="http://schemas.microsoft.com/office/drawing/2014/main" id="{9EC630C4-DE92-F12C-75B6-428718E2EAB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00" r="-1" b="18781"/>
            <a:stretch/>
          </p:blipFill>
          <p:spPr bwMode="auto">
            <a:xfrm>
              <a:off x="658858" y="1893394"/>
              <a:ext cx="4000067" cy="321049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62B54F8B-D820-C8EB-FF0D-557C760D2A90}"/>
                </a:ext>
              </a:extLst>
            </p:cNvPr>
            <p:cNvSpPr/>
            <p:nvPr/>
          </p:nvSpPr>
          <p:spPr bwMode="auto">
            <a:xfrm>
              <a:off x="3186328" y="2115475"/>
              <a:ext cx="900360" cy="753233"/>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正方形/長方形 11">
              <a:extLst>
                <a:ext uri="{FF2B5EF4-FFF2-40B4-BE49-F238E27FC236}">
                  <a16:creationId xmlns:a16="http://schemas.microsoft.com/office/drawing/2014/main" id="{FE91F46B-4EBD-1CE4-298E-9EF05DED3D16}"/>
                </a:ext>
              </a:extLst>
            </p:cNvPr>
            <p:cNvSpPr/>
            <p:nvPr/>
          </p:nvSpPr>
          <p:spPr bwMode="auto">
            <a:xfrm>
              <a:off x="4155416" y="2115475"/>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 name="正方形/長方形 12">
              <a:extLst>
                <a:ext uri="{FF2B5EF4-FFF2-40B4-BE49-F238E27FC236}">
                  <a16:creationId xmlns:a16="http://schemas.microsoft.com/office/drawing/2014/main" id="{FE9C9CA3-4933-6E26-B36D-CA85B0086086}"/>
                </a:ext>
              </a:extLst>
            </p:cNvPr>
            <p:cNvSpPr/>
            <p:nvPr/>
          </p:nvSpPr>
          <p:spPr bwMode="auto">
            <a:xfrm>
              <a:off x="739672" y="2113548"/>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17" name="直線矢印コネクタ 16">
              <a:extLst>
                <a:ext uri="{FF2B5EF4-FFF2-40B4-BE49-F238E27FC236}">
                  <a16:creationId xmlns:a16="http://schemas.microsoft.com/office/drawing/2014/main" id="{090811DD-36CF-8B35-3D95-2DB147C8F969}"/>
                </a:ext>
              </a:extLst>
            </p:cNvPr>
            <p:cNvCxnSpPr>
              <a:cxnSpLocks/>
            </p:cNvCxnSpPr>
            <p:nvPr/>
          </p:nvCxnSpPr>
          <p:spPr>
            <a:xfrm>
              <a:off x="4710145" y="2116133"/>
              <a:ext cx="0" cy="2822189"/>
            </a:xfrm>
            <a:prstGeom prst="straightConnector1">
              <a:avLst/>
            </a:prstGeom>
            <a:ln w="25400">
              <a:solidFill>
                <a:schemeClr val="accent2">
                  <a:lumMod val="60000"/>
                  <a:lumOff val="4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6699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32</a:t>
            </a:fld>
            <a:endParaRPr kumimoji="1" lang="ja-JP" altLang="en-US" sz="1050" dirty="0"/>
          </a:p>
        </p:txBody>
      </p:sp>
      <p:sp>
        <p:nvSpPr>
          <p:cNvPr id="2" name="テキスト プレースホルダー 8">
            <a:extLst>
              <a:ext uri="{FF2B5EF4-FFF2-40B4-BE49-F238E27FC236}">
                <a16:creationId xmlns:a16="http://schemas.microsoft.com/office/drawing/2014/main" id="{A14AB418-705F-5194-A74D-CFB111238745}"/>
              </a:ext>
            </a:extLst>
          </p:cNvPr>
          <p:cNvSpPr txBox="1">
            <a:spLocks/>
          </p:cNvSpPr>
          <p:nvPr/>
        </p:nvSpPr>
        <p:spPr>
          <a:xfrm>
            <a:off x="156893" y="183604"/>
            <a:ext cx="847275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フォートラベルトップ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p>
        </p:txBody>
      </p:sp>
      <p:sp>
        <p:nvSpPr>
          <p:cNvPr id="3" name="テキスト ボックス 2">
            <a:extLst>
              <a:ext uri="{FF2B5EF4-FFF2-40B4-BE49-F238E27FC236}">
                <a16:creationId xmlns:a16="http://schemas.microsoft.com/office/drawing/2014/main" id="{7A5B914D-60EA-FB4E-CAFC-8A2E28AF57F6}"/>
              </a:ext>
            </a:extLst>
          </p:cNvPr>
          <p:cNvSpPr txBox="1"/>
          <p:nvPr/>
        </p:nvSpPr>
        <p:spPr>
          <a:xfrm>
            <a:off x="427722" y="747216"/>
            <a:ext cx="10081313"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旅行トレンドに敏感</a:t>
            </a:r>
            <a:r>
              <a:rPr kumimoji="1" lang="ja-JP" altLang="en-US" sz="1600" b="1" dirty="0">
                <a:latin typeface="游ゴシック" panose="020B0400000000000000" pitchFamily="50" charset="-128"/>
                <a:ea typeface="游ゴシック" panose="020B0400000000000000" pitchFamily="50" charset="-128"/>
              </a:rPr>
              <a:t>で、インターネットを駆使して</a:t>
            </a:r>
            <a:r>
              <a:rPr kumimoji="1" lang="ja-JP" altLang="en-US" sz="1600" b="1" dirty="0">
                <a:solidFill>
                  <a:schemeClr val="accent1"/>
                </a:solidFill>
                <a:latin typeface="游ゴシック" panose="020B0400000000000000" pitchFamily="50" charset="-128"/>
                <a:ea typeface="游ゴシック" panose="020B0400000000000000" pitchFamily="50" charset="-128"/>
              </a:rPr>
              <a:t>能動的に情報収集を行う知的消費者層</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solidFill>
                <a:schemeClr val="accent1"/>
              </a:solidFill>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3E13C66-A030-925D-BDB2-789A21889A02}"/>
              </a:ext>
            </a:extLst>
          </p:cNvPr>
          <p:cNvSpPr txBox="1"/>
          <p:nvPr/>
        </p:nvSpPr>
        <p:spPr>
          <a:xfrm>
            <a:off x="4512236" y="1407033"/>
            <a:ext cx="6554799" cy="646331"/>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アクティブでトレンドに敏感な旅行のオピニオンリーダー層に向けて広告プロモーション展開が可能です。</a:t>
            </a:r>
          </a:p>
        </p:txBody>
      </p:sp>
      <p:sp>
        <p:nvSpPr>
          <p:cNvPr id="9" name="コンテンツ プレースホルダー 6">
            <a:extLst>
              <a:ext uri="{FF2B5EF4-FFF2-40B4-BE49-F238E27FC236}">
                <a16:creationId xmlns:a16="http://schemas.microsoft.com/office/drawing/2014/main" id="{FBCDFB27-048E-8621-43A1-E39230163FF7}"/>
              </a:ext>
            </a:extLst>
          </p:cNvPr>
          <p:cNvSpPr txBox="1">
            <a:spLocks/>
          </p:cNvSpPr>
          <p:nvPr/>
        </p:nvSpPr>
        <p:spPr>
          <a:xfrm>
            <a:off x="1124965" y="1407033"/>
            <a:ext cx="3108618" cy="4291806"/>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0" name="Text Box 3">
            <a:extLst>
              <a:ext uri="{FF2B5EF4-FFF2-40B4-BE49-F238E27FC236}">
                <a16:creationId xmlns:a16="http://schemas.microsoft.com/office/drawing/2014/main" id="{67A7D4D2-5254-FBD2-0DA3-55D2AE938620}"/>
              </a:ext>
            </a:extLst>
          </p:cNvPr>
          <p:cNvSpPr txBox="1">
            <a:spLocks noChangeArrowheads="1"/>
          </p:cNvSpPr>
          <p:nvPr/>
        </p:nvSpPr>
        <p:spPr bwMode="auto">
          <a:xfrm>
            <a:off x="1259644" y="1418949"/>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フォートラベル トップページ</a:t>
            </a:r>
          </a:p>
        </p:txBody>
      </p:sp>
      <p:sp>
        <p:nvSpPr>
          <p:cNvPr id="14" name="Text Box 9">
            <a:extLst>
              <a:ext uri="{FF2B5EF4-FFF2-40B4-BE49-F238E27FC236}">
                <a16:creationId xmlns:a16="http://schemas.microsoft.com/office/drawing/2014/main" id="{DD56ABCD-B856-85F8-6A1F-7677B679C1F0}"/>
              </a:ext>
            </a:extLst>
          </p:cNvPr>
          <p:cNvSpPr txBox="1">
            <a:spLocks noChangeArrowheads="1"/>
          </p:cNvSpPr>
          <p:nvPr/>
        </p:nvSpPr>
        <p:spPr bwMode="auto">
          <a:xfrm>
            <a:off x="4884083" y="5076650"/>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P.51</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5" name="表 14">
            <a:extLst>
              <a:ext uri="{FF2B5EF4-FFF2-40B4-BE49-F238E27FC236}">
                <a16:creationId xmlns:a16="http://schemas.microsoft.com/office/drawing/2014/main" id="{5565439B-C6B1-DE32-284A-2AB2018B85DA}"/>
              </a:ext>
            </a:extLst>
          </p:cNvPr>
          <p:cNvGraphicFramePr>
            <a:graphicFrameLocks noGrp="1"/>
          </p:cNvGraphicFramePr>
          <p:nvPr>
            <p:extLst>
              <p:ext uri="{D42A27DB-BD31-4B8C-83A1-F6EECF244321}">
                <p14:modId xmlns:p14="http://schemas.microsoft.com/office/powerpoint/2010/main" val="3410666811"/>
              </p:ext>
            </p:extLst>
          </p:nvPr>
        </p:nvGraphicFramePr>
        <p:xfrm>
          <a:off x="4884083" y="2369924"/>
          <a:ext cx="5498167" cy="2552700"/>
        </p:xfrm>
        <a:graphic>
          <a:graphicData uri="http://schemas.openxmlformats.org/drawingml/2006/table">
            <a:tbl>
              <a:tblPr/>
              <a:tblGrid>
                <a:gridCol w="1234282">
                  <a:extLst>
                    <a:ext uri="{9D8B030D-6E8A-4147-A177-3AD203B41FA5}">
                      <a16:colId xmlns:a16="http://schemas.microsoft.com/office/drawing/2014/main" val="658019425"/>
                    </a:ext>
                  </a:extLst>
                </a:gridCol>
                <a:gridCol w="4263885">
                  <a:extLst>
                    <a:ext uri="{9D8B030D-6E8A-4147-A177-3AD203B41FA5}">
                      <a16:colId xmlns:a16="http://schemas.microsoft.com/office/drawing/2014/main" val="275083680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プレミアムレクタングル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2890983"/>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@0.8</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8773214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158565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3089495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021987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4002987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9577454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31218552"/>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105191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9017630"/>
                  </a:ext>
                </a:extLst>
              </a:tr>
            </a:tbl>
          </a:graphicData>
        </a:graphic>
      </p:graphicFrame>
      <p:sp>
        <p:nvSpPr>
          <p:cNvPr id="16" name="テキスト ボックス 15">
            <a:extLst>
              <a:ext uri="{FF2B5EF4-FFF2-40B4-BE49-F238E27FC236}">
                <a16:creationId xmlns:a16="http://schemas.microsoft.com/office/drawing/2014/main" id="{D88783C0-F461-5CBD-16EB-7FB657D1882E}"/>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17" name="グラフィックス 16">
            <a:extLst>
              <a:ext uri="{FF2B5EF4-FFF2-40B4-BE49-F238E27FC236}">
                <a16:creationId xmlns:a16="http://schemas.microsoft.com/office/drawing/2014/main" id="{86D1DDB7-7EF3-B2E5-779E-82AEAE193C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13" name="フリーフォーム: 図形 12">
            <a:extLst>
              <a:ext uri="{FF2B5EF4-FFF2-40B4-BE49-F238E27FC236}">
                <a16:creationId xmlns:a16="http://schemas.microsoft.com/office/drawing/2014/main" id="{0AF738C1-7DD6-6240-BE63-533817F86CDF}"/>
              </a:ext>
            </a:extLst>
          </p:cNvPr>
          <p:cNvSpPr/>
          <p:nvPr/>
        </p:nvSpPr>
        <p:spPr>
          <a:xfrm>
            <a:off x="1252413" y="5482378"/>
            <a:ext cx="2850759" cy="6955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18" name="グループ化 17">
            <a:extLst>
              <a:ext uri="{FF2B5EF4-FFF2-40B4-BE49-F238E27FC236}">
                <a16:creationId xmlns:a16="http://schemas.microsoft.com/office/drawing/2014/main" id="{12E17D5A-4102-DF94-D36C-47F717770079}"/>
              </a:ext>
            </a:extLst>
          </p:cNvPr>
          <p:cNvGrpSpPr/>
          <p:nvPr/>
        </p:nvGrpSpPr>
        <p:grpSpPr>
          <a:xfrm>
            <a:off x="1252413" y="1633937"/>
            <a:ext cx="2800351" cy="3924300"/>
            <a:chOff x="1252413" y="1633937"/>
            <a:chExt cx="2800351" cy="3924300"/>
          </a:xfrm>
        </p:grpSpPr>
        <p:pic>
          <p:nvPicPr>
            <p:cNvPr id="8" name="図 7">
              <a:extLst>
                <a:ext uri="{FF2B5EF4-FFF2-40B4-BE49-F238E27FC236}">
                  <a16:creationId xmlns:a16="http://schemas.microsoft.com/office/drawing/2014/main" id="{FD0D86C5-9853-DA5F-EBA3-EF02F73721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83" r="8141" b="21009"/>
            <a:stretch/>
          </p:blipFill>
          <p:spPr bwMode="auto">
            <a:xfrm>
              <a:off x="1252413" y="1633937"/>
              <a:ext cx="2800351" cy="3924300"/>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7CAEE379-BA6E-BBAD-503D-C5A23C9DB5FA}"/>
                </a:ext>
              </a:extLst>
            </p:cNvPr>
            <p:cNvSpPr/>
            <p:nvPr/>
          </p:nvSpPr>
          <p:spPr bwMode="auto">
            <a:xfrm>
              <a:off x="3114136" y="1835569"/>
              <a:ext cx="814569" cy="67556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525923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33</a:t>
            </a:fld>
            <a:endParaRPr kumimoji="1" lang="ja-JP" altLang="en-US" sz="1050" dirty="0"/>
          </a:p>
        </p:txBody>
      </p:sp>
      <p:sp>
        <p:nvSpPr>
          <p:cNvPr id="2" name="テキスト プレースホルダー 8">
            <a:extLst>
              <a:ext uri="{FF2B5EF4-FFF2-40B4-BE49-F238E27FC236}">
                <a16:creationId xmlns:a16="http://schemas.microsoft.com/office/drawing/2014/main" id="{4D1ED9D3-0D80-771F-8DE6-E4CECE32177A}"/>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0D1E10A1-38A8-D7B3-2197-73E47767D618}"/>
              </a:ext>
            </a:extLst>
          </p:cNvPr>
          <p:cNvSpPr txBox="1">
            <a:spLocks/>
          </p:cNvSpPr>
          <p:nvPr/>
        </p:nvSpPr>
        <p:spPr>
          <a:xfrm>
            <a:off x="777615" y="1690625"/>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F18D8FF3-0D18-92A2-3291-1EFB11A7E3BF}"/>
              </a:ext>
            </a:extLst>
          </p:cNvPr>
          <p:cNvSpPr txBox="1"/>
          <p:nvPr/>
        </p:nvSpPr>
        <p:spPr>
          <a:xfrm>
            <a:off x="367612" y="759656"/>
            <a:ext cx="10203615"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をターゲット。フローティングバナーで、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266DF770-B7C2-F888-224A-5B0FDCC4731B}"/>
              </a:ext>
            </a:extLst>
          </p:cNvPr>
          <p:cNvSpPr txBox="1"/>
          <p:nvPr/>
        </p:nvSpPr>
        <p:spPr>
          <a:xfrm>
            <a:off x="4116381" y="1424587"/>
            <a:ext cx="6694501"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p>
        </p:txBody>
      </p:sp>
      <p:sp>
        <p:nvSpPr>
          <p:cNvPr id="9" name="Text Box 3">
            <a:extLst>
              <a:ext uri="{FF2B5EF4-FFF2-40B4-BE49-F238E27FC236}">
                <a16:creationId xmlns:a16="http://schemas.microsoft.com/office/drawing/2014/main" id="{E56B938E-D8D5-49DC-472C-3BC81774C3C4}"/>
              </a:ext>
            </a:extLst>
          </p:cNvPr>
          <p:cNvSpPr txBox="1">
            <a:spLocks noChangeArrowheads="1"/>
          </p:cNvSpPr>
          <p:nvPr/>
        </p:nvSpPr>
        <p:spPr bwMode="auto">
          <a:xfrm>
            <a:off x="1149643" y="1721533"/>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11" name="図 10">
            <a:extLst>
              <a:ext uri="{FF2B5EF4-FFF2-40B4-BE49-F238E27FC236}">
                <a16:creationId xmlns:a16="http://schemas.microsoft.com/office/drawing/2014/main" id="{FC5DB407-B065-492B-349D-0199E5266B02}"/>
              </a:ext>
            </a:extLst>
          </p:cNvPr>
          <p:cNvPicPr>
            <a:picLocks noChangeAspect="1"/>
          </p:cNvPicPr>
          <p:nvPr/>
        </p:nvPicPr>
        <p:blipFill rotWithShape="1">
          <a:blip r:embed="rId2"/>
          <a:srcRect b="77060"/>
          <a:stretch/>
        </p:blipFill>
        <p:spPr>
          <a:xfrm>
            <a:off x="1023775" y="1948663"/>
            <a:ext cx="2400300" cy="2035475"/>
          </a:xfrm>
          <a:prstGeom prst="rect">
            <a:avLst/>
          </a:prstGeom>
        </p:spPr>
      </p:pic>
      <p:pic>
        <p:nvPicPr>
          <p:cNvPr id="12" name="図 11">
            <a:extLst>
              <a:ext uri="{FF2B5EF4-FFF2-40B4-BE49-F238E27FC236}">
                <a16:creationId xmlns:a16="http://schemas.microsoft.com/office/drawing/2014/main" id="{983926C7-7ED4-F261-5931-E4F7C96E12E8}"/>
              </a:ext>
            </a:extLst>
          </p:cNvPr>
          <p:cNvPicPr>
            <a:picLocks noChangeAspect="1"/>
          </p:cNvPicPr>
          <p:nvPr/>
        </p:nvPicPr>
        <p:blipFill rotWithShape="1">
          <a:blip r:embed="rId2"/>
          <a:srcRect t="57720" b="21025"/>
          <a:stretch/>
        </p:blipFill>
        <p:spPr>
          <a:xfrm>
            <a:off x="1023775" y="4093442"/>
            <a:ext cx="2400300" cy="1885950"/>
          </a:xfrm>
          <a:prstGeom prst="rect">
            <a:avLst/>
          </a:prstGeom>
        </p:spPr>
      </p:pic>
      <p:sp>
        <p:nvSpPr>
          <p:cNvPr id="13" name="フリーフォーム: 図形 12">
            <a:extLst>
              <a:ext uri="{FF2B5EF4-FFF2-40B4-BE49-F238E27FC236}">
                <a16:creationId xmlns:a16="http://schemas.microsoft.com/office/drawing/2014/main" id="{A7C8D5FD-C2E5-2962-6704-C07DCF7BBB95}"/>
              </a:ext>
            </a:extLst>
          </p:cNvPr>
          <p:cNvSpPr/>
          <p:nvPr/>
        </p:nvSpPr>
        <p:spPr>
          <a:xfrm>
            <a:off x="891804" y="3987895"/>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50A20E42-B575-CF34-2A3A-84AA46ECFF2C}"/>
              </a:ext>
            </a:extLst>
          </p:cNvPr>
          <p:cNvSpPr/>
          <p:nvPr/>
        </p:nvSpPr>
        <p:spPr>
          <a:xfrm>
            <a:off x="777614" y="5915052"/>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C6A540F2-1B93-BF2E-37BA-2D70EC07D578}"/>
              </a:ext>
            </a:extLst>
          </p:cNvPr>
          <p:cNvSpPr/>
          <p:nvPr/>
        </p:nvSpPr>
        <p:spPr bwMode="auto">
          <a:xfrm>
            <a:off x="2630768" y="4882696"/>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ja-JP" altLang="en-US"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②</a:t>
            </a: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テキスト ボックス 11">
            <a:extLst>
              <a:ext uri="{FF2B5EF4-FFF2-40B4-BE49-F238E27FC236}">
                <a16:creationId xmlns:a16="http://schemas.microsoft.com/office/drawing/2014/main" id="{BA848F5E-88FA-C5AF-329E-0A691C505267}"/>
              </a:ext>
            </a:extLst>
          </p:cNvPr>
          <p:cNvSpPr txBox="1">
            <a:spLocks noChangeArrowheads="1"/>
          </p:cNvSpPr>
          <p:nvPr/>
        </p:nvSpPr>
        <p:spPr bwMode="auto">
          <a:xfrm>
            <a:off x="3232169" y="4880628"/>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18" name="直線矢印コネクタ 17">
            <a:extLst>
              <a:ext uri="{FF2B5EF4-FFF2-40B4-BE49-F238E27FC236}">
                <a16:creationId xmlns:a16="http://schemas.microsoft.com/office/drawing/2014/main" id="{928DCCA4-EB62-4796-6776-65926DD54FD9}"/>
              </a:ext>
            </a:extLst>
          </p:cNvPr>
          <p:cNvCxnSpPr>
            <a:cxnSpLocks/>
          </p:cNvCxnSpPr>
          <p:nvPr/>
        </p:nvCxnSpPr>
        <p:spPr>
          <a:xfrm>
            <a:off x="3502596" y="4878166"/>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 Box 3">
            <a:extLst>
              <a:ext uri="{FF2B5EF4-FFF2-40B4-BE49-F238E27FC236}">
                <a16:creationId xmlns:a16="http://schemas.microsoft.com/office/drawing/2014/main" id="{96E360BC-716F-F404-00E4-0A5F092195A2}"/>
              </a:ext>
            </a:extLst>
          </p:cNvPr>
          <p:cNvSpPr txBox="1">
            <a:spLocks noChangeArrowheads="1"/>
          </p:cNvSpPr>
          <p:nvPr/>
        </p:nvSpPr>
        <p:spPr bwMode="auto">
          <a:xfrm>
            <a:off x="872912" y="6039677"/>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graphicFrame>
        <p:nvGraphicFramePr>
          <p:cNvPr id="20" name="表 19">
            <a:extLst>
              <a:ext uri="{FF2B5EF4-FFF2-40B4-BE49-F238E27FC236}">
                <a16:creationId xmlns:a16="http://schemas.microsoft.com/office/drawing/2014/main" id="{68FD9099-DEB5-C21E-E242-32688E453CF9}"/>
              </a:ext>
            </a:extLst>
          </p:cNvPr>
          <p:cNvGraphicFramePr>
            <a:graphicFrameLocks noGrp="1"/>
          </p:cNvGraphicFramePr>
          <p:nvPr>
            <p:extLst>
              <p:ext uri="{D42A27DB-BD31-4B8C-83A1-F6EECF244321}">
                <p14:modId xmlns:p14="http://schemas.microsoft.com/office/powerpoint/2010/main" val="2797147447"/>
              </p:ext>
            </p:extLst>
          </p:nvPr>
        </p:nvGraphicFramePr>
        <p:xfrm>
          <a:off x="4222931" y="1936913"/>
          <a:ext cx="6978637" cy="2905125"/>
        </p:xfrm>
        <a:graphic>
          <a:graphicData uri="http://schemas.openxmlformats.org/drawingml/2006/table">
            <a:tbl>
              <a:tblPr/>
              <a:tblGrid>
                <a:gridCol w="1052243">
                  <a:extLst>
                    <a:ext uri="{9D8B030D-6E8A-4147-A177-3AD203B41FA5}">
                      <a16:colId xmlns:a16="http://schemas.microsoft.com/office/drawing/2014/main" val="3540415695"/>
                    </a:ext>
                  </a:extLst>
                </a:gridCol>
                <a:gridCol w="5926394">
                  <a:extLst>
                    <a:ext uri="{9D8B030D-6E8A-4147-A177-3AD203B41FA5}">
                      <a16:colId xmlns:a16="http://schemas.microsoft.com/office/drawing/2014/main" val="55598667"/>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レクタングル</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26668771"/>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82372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30062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配信数はバナー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枠につき</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インプレッションでカウント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057594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341821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B</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①と②にランダムに配信されるため、各掲載場所の原稿指定はお受けできかねます</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600567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686821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31905803"/>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13917178"/>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182814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56703766"/>
                  </a:ext>
                </a:extLst>
              </a:tr>
            </a:tbl>
          </a:graphicData>
        </a:graphic>
      </p:graphicFrame>
      <p:sp>
        <p:nvSpPr>
          <p:cNvPr id="22" name="テキスト ボックス 21">
            <a:extLst>
              <a:ext uri="{FF2B5EF4-FFF2-40B4-BE49-F238E27FC236}">
                <a16:creationId xmlns:a16="http://schemas.microsoft.com/office/drawing/2014/main" id="{A6C85E5C-F56F-8515-2BE0-B074FA9E2DC6}"/>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3" name="グラフィックス 22">
            <a:extLst>
              <a:ext uri="{FF2B5EF4-FFF2-40B4-BE49-F238E27FC236}">
                <a16:creationId xmlns:a16="http://schemas.microsoft.com/office/drawing/2014/main" id="{6A448724-BAFF-EB79-3F94-D8E491348F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6611" y="789535"/>
            <a:ext cx="438150" cy="285750"/>
          </a:xfrm>
          <a:prstGeom prst="rect">
            <a:avLst/>
          </a:prstGeom>
        </p:spPr>
      </p:pic>
      <p:sp>
        <p:nvSpPr>
          <p:cNvPr id="24" name="Text Box 9">
            <a:extLst>
              <a:ext uri="{FF2B5EF4-FFF2-40B4-BE49-F238E27FC236}">
                <a16:creationId xmlns:a16="http://schemas.microsoft.com/office/drawing/2014/main" id="{8AE5BD99-6A1B-DE79-75D5-BE7E35168EEA}"/>
              </a:ext>
            </a:extLst>
          </p:cNvPr>
          <p:cNvSpPr txBox="1">
            <a:spLocks noChangeArrowheads="1"/>
          </p:cNvSpPr>
          <p:nvPr/>
        </p:nvSpPr>
        <p:spPr bwMode="auto">
          <a:xfrm>
            <a:off x="4150539" y="4830187"/>
            <a:ext cx="4539405" cy="6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P.51</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5" name="表 24">
            <a:extLst>
              <a:ext uri="{FF2B5EF4-FFF2-40B4-BE49-F238E27FC236}">
                <a16:creationId xmlns:a16="http://schemas.microsoft.com/office/drawing/2014/main" id="{75AF8D51-EF54-E761-B16C-2390A6E0D2CA}"/>
              </a:ext>
            </a:extLst>
          </p:cNvPr>
          <p:cNvGraphicFramePr>
            <a:graphicFrameLocks noGrp="1"/>
          </p:cNvGraphicFramePr>
          <p:nvPr>
            <p:extLst>
              <p:ext uri="{D42A27DB-BD31-4B8C-83A1-F6EECF244321}">
                <p14:modId xmlns:p14="http://schemas.microsoft.com/office/powerpoint/2010/main" val="10471911"/>
              </p:ext>
            </p:extLst>
          </p:nvPr>
        </p:nvGraphicFramePr>
        <p:xfrm>
          <a:off x="4222932" y="5460060"/>
          <a:ext cx="6978637" cy="918460"/>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296344">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
        <p:nvSpPr>
          <p:cNvPr id="21" name="正方形/長方形 20">
            <a:extLst>
              <a:ext uri="{FF2B5EF4-FFF2-40B4-BE49-F238E27FC236}">
                <a16:creationId xmlns:a16="http://schemas.microsoft.com/office/drawing/2014/main" id="{1F0798D7-A20C-A317-9AF3-690114FC90A5}"/>
              </a:ext>
            </a:extLst>
          </p:cNvPr>
          <p:cNvSpPr/>
          <p:nvPr/>
        </p:nvSpPr>
        <p:spPr bwMode="auto">
          <a:xfrm>
            <a:off x="2630767" y="2436994"/>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ja-JP" altLang="en-US"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①</a:t>
            </a: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 name="Text Box 3">
            <a:extLst>
              <a:ext uri="{FF2B5EF4-FFF2-40B4-BE49-F238E27FC236}">
                <a16:creationId xmlns:a16="http://schemas.microsoft.com/office/drawing/2014/main" id="{FBEED852-04AA-2444-D8E2-36F2EC5B8441}"/>
              </a:ext>
            </a:extLst>
          </p:cNvPr>
          <p:cNvSpPr txBox="1">
            <a:spLocks noChangeArrowheads="1"/>
          </p:cNvSpPr>
          <p:nvPr/>
        </p:nvSpPr>
        <p:spPr bwMode="auto">
          <a:xfrm>
            <a:off x="1149642" y="5853543"/>
            <a:ext cx="214856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①と②にランダムに配信されます。</a:t>
            </a:r>
            <a:endParaRPr lang="en-US" altLang="ja-JP"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896160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34</a:t>
            </a:fld>
            <a:endParaRPr kumimoji="1" lang="ja-JP" altLang="en-US" sz="1050" dirty="0"/>
          </a:p>
        </p:txBody>
      </p:sp>
      <p:sp>
        <p:nvSpPr>
          <p:cNvPr id="2" name="テキスト プレースホルダー 8">
            <a:extLst>
              <a:ext uri="{FF2B5EF4-FFF2-40B4-BE49-F238E27FC236}">
                <a16:creationId xmlns:a16="http://schemas.microsoft.com/office/drawing/2014/main" id="{09280ECA-29C0-AEF6-D26E-7CE67FB39FF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テキスト ボックス 2">
            <a:extLst>
              <a:ext uri="{FF2B5EF4-FFF2-40B4-BE49-F238E27FC236}">
                <a16:creationId xmlns:a16="http://schemas.microsoft.com/office/drawing/2014/main" id="{088E698D-27CB-1059-833F-88F8FA793459}"/>
              </a:ext>
            </a:extLst>
          </p:cNvPr>
          <p:cNvSpPr txBox="1"/>
          <p:nvPr/>
        </p:nvSpPr>
        <p:spPr>
          <a:xfrm>
            <a:off x="396187" y="739962"/>
            <a:ext cx="1003368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の各地域の観光やグルメ、ショッピングなどの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をターゲット。フローティングバナーで、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41B2CA06-2BF3-AF83-BDAD-7EF65A5B3217}"/>
              </a:ext>
            </a:extLst>
          </p:cNvPr>
          <p:cNvSpPr txBox="1"/>
          <p:nvPr/>
        </p:nvSpPr>
        <p:spPr>
          <a:xfrm>
            <a:off x="4124830" y="1502170"/>
            <a:ext cx="668604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各エリアに関する旅行記（ブログ）・クチコミ情報・ジェネラルインフォメーションなどが、都道府県などエリア別に閲覧出来るコンテンツページです。　</a:t>
            </a:r>
          </a:p>
        </p:txBody>
      </p:sp>
      <p:sp>
        <p:nvSpPr>
          <p:cNvPr id="9" name="コンテンツ プレースホルダー 6">
            <a:extLst>
              <a:ext uri="{FF2B5EF4-FFF2-40B4-BE49-F238E27FC236}">
                <a16:creationId xmlns:a16="http://schemas.microsoft.com/office/drawing/2014/main" id="{28C70404-2260-5F6F-417E-B448A83C612B}"/>
              </a:ext>
            </a:extLst>
          </p:cNvPr>
          <p:cNvSpPr txBox="1">
            <a:spLocks/>
          </p:cNvSpPr>
          <p:nvPr/>
        </p:nvSpPr>
        <p:spPr>
          <a:xfrm>
            <a:off x="696653" y="1548159"/>
            <a:ext cx="2919153" cy="4728816"/>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0" name="Text Box 3">
            <a:extLst>
              <a:ext uri="{FF2B5EF4-FFF2-40B4-BE49-F238E27FC236}">
                <a16:creationId xmlns:a16="http://schemas.microsoft.com/office/drawing/2014/main" id="{50634025-0A7C-5292-7C92-5339CB92652C}"/>
              </a:ext>
            </a:extLst>
          </p:cNvPr>
          <p:cNvSpPr txBox="1">
            <a:spLocks noChangeArrowheads="1"/>
          </p:cNvSpPr>
          <p:nvPr/>
        </p:nvSpPr>
        <p:spPr bwMode="auto">
          <a:xfrm>
            <a:off x="1068681" y="1579067"/>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12" name="Text Box 3">
            <a:extLst>
              <a:ext uri="{FF2B5EF4-FFF2-40B4-BE49-F238E27FC236}">
                <a16:creationId xmlns:a16="http://schemas.microsoft.com/office/drawing/2014/main" id="{FF98040D-7DB3-1A56-E5BE-8EFC77A4BDA2}"/>
              </a:ext>
            </a:extLst>
          </p:cNvPr>
          <p:cNvSpPr txBox="1">
            <a:spLocks noChangeArrowheads="1"/>
          </p:cNvSpPr>
          <p:nvPr/>
        </p:nvSpPr>
        <p:spPr bwMode="auto">
          <a:xfrm>
            <a:off x="810842" y="6027354"/>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13" name="図 12">
            <a:extLst>
              <a:ext uri="{FF2B5EF4-FFF2-40B4-BE49-F238E27FC236}">
                <a16:creationId xmlns:a16="http://schemas.microsoft.com/office/drawing/2014/main" id="{88CD69B5-AB2A-0843-C999-37F26FC027B4}"/>
              </a:ext>
            </a:extLst>
          </p:cNvPr>
          <p:cNvPicPr>
            <a:picLocks noChangeAspect="1"/>
          </p:cNvPicPr>
          <p:nvPr/>
        </p:nvPicPr>
        <p:blipFill rotWithShape="1">
          <a:blip r:embed="rId2"/>
          <a:srcRect t="1" b="78669"/>
          <a:stretch/>
        </p:blipFill>
        <p:spPr>
          <a:xfrm>
            <a:off x="951691" y="1915867"/>
            <a:ext cx="2390514" cy="2019300"/>
          </a:xfrm>
          <a:prstGeom prst="rect">
            <a:avLst/>
          </a:prstGeom>
        </p:spPr>
      </p:pic>
      <p:pic>
        <p:nvPicPr>
          <p:cNvPr id="15" name="図 14">
            <a:extLst>
              <a:ext uri="{FF2B5EF4-FFF2-40B4-BE49-F238E27FC236}">
                <a16:creationId xmlns:a16="http://schemas.microsoft.com/office/drawing/2014/main" id="{A9ADFACF-918B-DDA3-B596-63509DBB6B82}"/>
              </a:ext>
            </a:extLst>
          </p:cNvPr>
          <p:cNvPicPr>
            <a:picLocks noChangeAspect="1"/>
          </p:cNvPicPr>
          <p:nvPr/>
        </p:nvPicPr>
        <p:blipFill rotWithShape="1">
          <a:blip r:embed="rId2"/>
          <a:srcRect t="72546" b="6828"/>
          <a:stretch/>
        </p:blipFill>
        <p:spPr>
          <a:xfrm>
            <a:off x="952094" y="3899535"/>
            <a:ext cx="2390514" cy="1952625"/>
          </a:xfrm>
          <a:prstGeom prst="rect">
            <a:avLst/>
          </a:prstGeom>
        </p:spPr>
      </p:pic>
      <p:sp>
        <p:nvSpPr>
          <p:cNvPr id="16" name="正方形/長方形 15">
            <a:extLst>
              <a:ext uri="{FF2B5EF4-FFF2-40B4-BE49-F238E27FC236}">
                <a16:creationId xmlns:a16="http://schemas.microsoft.com/office/drawing/2014/main" id="{CEAB318B-1473-D4FA-9843-F8A36CCDB45B}"/>
              </a:ext>
            </a:extLst>
          </p:cNvPr>
          <p:cNvSpPr/>
          <p:nvPr/>
        </p:nvSpPr>
        <p:spPr bwMode="auto">
          <a:xfrm>
            <a:off x="2540928" y="4713596"/>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ja-JP" altLang="en-US"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②</a:t>
            </a: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テキスト ボックス 11">
            <a:extLst>
              <a:ext uri="{FF2B5EF4-FFF2-40B4-BE49-F238E27FC236}">
                <a16:creationId xmlns:a16="http://schemas.microsoft.com/office/drawing/2014/main" id="{89E1202E-A149-5562-4834-17B90540C16F}"/>
              </a:ext>
            </a:extLst>
          </p:cNvPr>
          <p:cNvSpPr txBox="1">
            <a:spLocks noChangeArrowheads="1"/>
          </p:cNvSpPr>
          <p:nvPr/>
        </p:nvSpPr>
        <p:spPr bwMode="auto">
          <a:xfrm>
            <a:off x="3151207" y="4693772"/>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18" name="直線矢印コネクタ 17">
            <a:extLst>
              <a:ext uri="{FF2B5EF4-FFF2-40B4-BE49-F238E27FC236}">
                <a16:creationId xmlns:a16="http://schemas.microsoft.com/office/drawing/2014/main" id="{996617BD-C901-D412-383E-537B01BB0386}"/>
              </a:ext>
            </a:extLst>
          </p:cNvPr>
          <p:cNvCxnSpPr>
            <a:cxnSpLocks/>
          </p:cNvCxnSpPr>
          <p:nvPr/>
        </p:nvCxnSpPr>
        <p:spPr>
          <a:xfrm>
            <a:off x="3421634" y="4709066"/>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フリーフォーム: 図形 18">
            <a:extLst>
              <a:ext uri="{FF2B5EF4-FFF2-40B4-BE49-F238E27FC236}">
                <a16:creationId xmlns:a16="http://schemas.microsoft.com/office/drawing/2014/main" id="{77BB06D8-BB03-ABF9-56EA-FD6AECF4DBB5}"/>
              </a:ext>
            </a:extLst>
          </p:cNvPr>
          <p:cNvSpPr/>
          <p:nvPr/>
        </p:nvSpPr>
        <p:spPr>
          <a:xfrm>
            <a:off x="810842" y="3845429"/>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20" name="表 19">
            <a:extLst>
              <a:ext uri="{FF2B5EF4-FFF2-40B4-BE49-F238E27FC236}">
                <a16:creationId xmlns:a16="http://schemas.microsoft.com/office/drawing/2014/main" id="{B0AB25BD-4EC9-F333-1E0F-56839CC9E3F4}"/>
              </a:ext>
            </a:extLst>
          </p:cNvPr>
          <p:cNvGraphicFramePr>
            <a:graphicFrameLocks noGrp="1"/>
          </p:cNvGraphicFramePr>
          <p:nvPr>
            <p:extLst>
              <p:ext uri="{D42A27DB-BD31-4B8C-83A1-F6EECF244321}">
                <p14:modId xmlns:p14="http://schemas.microsoft.com/office/powerpoint/2010/main" val="3442501864"/>
              </p:ext>
            </p:extLst>
          </p:nvPr>
        </p:nvGraphicFramePr>
        <p:xfrm>
          <a:off x="4296087" y="2141269"/>
          <a:ext cx="6901080" cy="2905125"/>
        </p:xfrm>
        <a:graphic>
          <a:graphicData uri="http://schemas.openxmlformats.org/drawingml/2006/table">
            <a:tbl>
              <a:tblPr/>
              <a:tblGrid>
                <a:gridCol w="1326436">
                  <a:extLst>
                    <a:ext uri="{9D8B030D-6E8A-4147-A177-3AD203B41FA5}">
                      <a16:colId xmlns:a16="http://schemas.microsoft.com/office/drawing/2014/main" val="2149147893"/>
                    </a:ext>
                  </a:extLst>
                </a:gridCol>
                <a:gridCol w="5574644">
                  <a:extLst>
                    <a:ext uri="{9D8B030D-6E8A-4147-A177-3AD203B41FA5}">
                      <a16:colId xmlns:a16="http://schemas.microsoft.com/office/drawing/2014/main" val="2837830151"/>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レクタングル</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80794014"/>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073443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@0.4</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8043414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配信数はバナー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枠につき</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インプレッションでカウント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506489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187387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B</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※①</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と②にランダムに配信されるため、各掲載場所の原稿指定はお受けできかねます</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392534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53464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8037549"/>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1524249"/>
                  </a:ext>
                </a:extLst>
              </a:tr>
              <a:tr h="255270">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607973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191632"/>
                  </a:ext>
                </a:extLst>
              </a:tr>
            </a:tbl>
          </a:graphicData>
        </a:graphic>
      </p:graphicFrame>
      <p:sp>
        <p:nvSpPr>
          <p:cNvPr id="21" name="Text Box 9">
            <a:extLst>
              <a:ext uri="{FF2B5EF4-FFF2-40B4-BE49-F238E27FC236}">
                <a16:creationId xmlns:a16="http://schemas.microsoft.com/office/drawing/2014/main" id="{6F107BBF-2A9E-13C8-D2DB-C75F130EAA2A}"/>
              </a:ext>
            </a:extLst>
          </p:cNvPr>
          <p:cNvSpPr txBox="1">
            <a:spLocks noChangeArrowheads="1"/>
          </p:cNvSpPr>
          <p:nvPr/>
        </p:nvSpPr>
        <p:spPr bwMode="auto">
          <a:xfrm>
            <a:off x="4226085" y="5125212"/>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P.51</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93D26890-48A3-F79B-E10D-3D5FB3CBA207}"/>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3" name="グラフィックス 22">
            <a:extLst>
              <a:ext uri="{FF2B5EF4-FFF2-40B4-BE49-F238E27FC236}">
                <a16:creationId xmlns:a16="http://schemas.microsoft.com/office/drawing/2014/main" id="{0E55CCF3-DAC3-E001-11B8-2E2DDF37AA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6611" y="789535"/>
            <a:ext cx="438150" cy="285750"/>
          </a:xfrm>
          <a:prstGeom prst="rect">
            <a:avLst/>
          </a:prstGeom>
        </p:spPr>
      </p:pic>
      <p:sp>
        <p:nvSpPr>
          <p:cNvPr id="24" name="正方形/長方形 23">
            <a:extLst>
              <a:ext uri="{FF2B5EF4-FFF2-40B4-BE49-F238E27FC236}">
                <a16:creationId xmlns:a16="http://schemas.microsoft.com/office/drawing/2014/main" id="{A421B49D-88E0-1E59-11DD-DCC0D9E4D3B2}"/>
              </a:ext>
            </a:extLst>
          </p:cNvPr>
          <p:cNvSpPr/>
          <p:nvPr/>
        </p:nvSpPr>
        <p:spPr bwMode="auto">
          <a:xfrm>
            <a:off x="2522183" y="2306280"/>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ja-JP" altLang="en-US"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①</a:t>
            </a: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 name="フリーフォーム: 図形 10">
            <a:extLst>
              <a:ext uri="{FF2B5EF4-FFF2-40B4-BE49-F238E27FC236}">
                <a16:creationId xmlns:a16="http://schemas.microsoft.com/office/drawing/2014/main" id="{4DFB48E9-322C-CD24-BD17-0EA41B94A1F8}"/>
              </a:ext>
            </a:extLst>
          </p:cNvPr>
          <p:cNvSpPr/>
          <p:nvPr/>
        </p:nvSpPr>
        <p:spPr>
          <a:xfrm>
            <a:off x="696653" y="5771079"/>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7" name="Text Box 3">
            <a:extLst>
              <a:ext uri="{FF2B5EF4-FFF2-40B4-BE49-F238E27FC236}">
                <a16:creationId xmlns:a16="http://schemas.microsoft.com/office/drawing/2014/main" id="{5DA9DAC4-FFFA-F3C4-B0B7-7B14540D85D7}"/>
              </a:ext>
            </a:extLst>
          </p:cNvPr>
          <p:cNvSpPr txBox="1">
            <a:spLocks noChangeArrowheads="1"/>
          </p:cNvSpPr>
          <p:nvPr/>
        </p:nvSpPr>
        <p:spPr bwMode="auto">
          <a:xfrm>
            <a:off x="1143044" y="5759705"/>
            <a:ext cx="214856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①と②にランダムに配信されます。</a:t>
            </a:r>
            <a:endParaRPr lang="en-US" altLang="ja-JP"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31298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35</a:t>
            </a:fld>
            <a:endParaRPr kumimoji="1" lang="ja-JP" altLang="en-US" sz="1050" dirty="0"/>
          </a:p>
        </p:txBody>
      </p:sp>
      <p:sp>
        <p:nvSpPr>
          <p:cNvPr id="2" name="テキスト プレースホルダー 8">
            <a:extLst>
              <a:ext uri="{FF2B5EF4-FFF2-40B4-BE49-F238E27FC236}">
                <a16:creationId xmlns:a16="http://schemas.microsoft.com/office/drawing/2014/main" id="{C4BE072B-6B82-5A7B-86F8-52DE03D01F3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ビルボード</a:t>
            </a:r>
          </a:p>
        </p:txBody>
      </p:sp>
      <p:sp>
        <p:nvSpPr>
          <p:cNvPr id="3" name="コンテンツ プレースホルダー 6">
            <a:extLst>
              <a:ext uri="{FF2B5EF4-FFF2-40B4-BE49-F238E27FC236}">
                <a16:creationId xmlns:a16="http://schemas.microsoft.com/office/drawing/2014/main" id="{F77FB449-3492-7B02-F648-772C4FD6312D}"/>
              </a:ext>
            </a:extLst>
          </p:cNvPr>
          <p:cNvSpPr txBox="1">
            <a:spLocks/>
          </p:cNvSpPr>
          <p:nvPr/>
        </p:nvSpPr>
        <p:spPr>
          <a:xfrm>
            <a:off x="681538" y="1587648"/>
            <a:ext cx="2843529" cy="392892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B51779E9-085C-3692-BFA1-F3204571E93C}"/>
              </a:ext>
            </a:extLst>
          </p:cNvPr>
          <p:cNvSpPr/>
          <p:nvPr/>
        </p:nvSpPr>
        <p:spPr bwMode="auto">
          <a:xfrm>
            <a:off x="841771" y="2328975"/>
            <a:ext cx="2537873" cy="2461517"/>
          </a:xfrm>
          <a:prstGeom prst="rect">
            <a:avLst/>
          </a:prstGeom>
          <a:solidFill>
            <a:schemeClr val="bg1"/>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B005B552-3E08-0196-ACB7-64A4CA8C3F8D}"/>
              </a:ext>
            </a:extLst>
          </p:cNvPr>
          <p:cNvSpPr txBox="1"/>
          <p:nvPr/>
        </p:nvSpPr>
        <p:spPr>
          <a:xfrm>
            <a:off x="564518" y="847817"/>
            <a:ext cx="9809568"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各エリア</a:t>
            </a:r>
            <a:r>
              <a:rPr kumimoji="1" lang="ja-JP" altLang="en-US" sz="1600" b="1" dirty="0">
                <a:latin typeface="游ゴシック" panose="020B0400000000000000" pitchFamily="50" charset="-128"/>
                <a:ea typeface="游ゴシック" panose="020B0400000000000000" pitchFamily="50" charset="-128"/>
              </a:rPr>
              <a:t>の観光やグルメなどの情報、</a:t>
            </a:r>
            <a:r>
              <a:rPr kumimoji="1" lang="ja-JP" altLang="en-US" sz="1600" b="1" dirty="0">
                <a:solidFill>
                  <a:schemeClr val="accent1"/>
                </a:solidFill>
                <a:latin typeface="游ゴシック" panose="020B0400000000000000" pitchFamily="50" charset="-128"/>
                <a:ea typeface="游ゴシック" panose="020B0400000000000000" pitchFamily="50" charset="-128"/>
              </a:rPr>
              <a:t>トラベラープロフィール</a:t>
            </a:r>
            <a:r>
              <a:rPr kumimoji="1" lang="ja-JP" altLang="en-US" sz="1600" b="1" dirty="0">
                <a:latin typeface="游ゴシック" panose="020B0400000000000000" pitchFamily="50" charset="-128"/>
                <a:ea typeface="游ゴシック" panose="020B0400000000000000" pitchFamily="50" charset="-128"/>
              </a:rPr>
              <a:t>に興味があるユーザー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B8328ACC-E8DA-DAED-7E68-D306C5B89B7B}"/>
              </a:ext>
            </a:extLst>
          </p:cNvPr>
          <p:cNvSpPr txBox="1"/>
          <p:nvPr/>
        </p:nvSpPr>
        <p:spPr>
          <a:xfrm>
            <a:off x="4003088" y="1496204"/>
            <a:ext cx="6994629"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国内・海外旅行を問わず、ユーザーの 目に触れやすく、リーチやブランディングを目的としたプロモーションに最適なメニューです。旅行情報ページやトラベラーの情報ページなどに表示されます。　</a:t>
            </a:r>
          </a:p>
        </p:txBody>
      </p:sp>
      <p:sp>
        <p:nvSpPr>
          <p:cNvPr id="9" name="Text Box 3">
            <a:extLst>
              <a:ext uri="{FF2B5EF4-FFF2-40B4-BE49-F238E27FC236}">
                <a16:creationId xmlns:a16="http://schemas.microsoft.com/office/drawing/2014/main" id="{49BF8755-700C-8319-33C3-63137752348B}"/>
              </a:ext>
            </a:extLst>
          </p:cNvPr>
          <p:cNvSpPr txBox="1">
            <a:spLocks noChangeArrowheads="1"/>
          </p:cNvSpPr>
          <p:nvPr/>
        </p:nvSpPr>
        <p:spPr bwMode="auto">
          <a:xfrm>
            <a:off x="681534" y="1674513"/>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海外・国内エリアページ、トラベラーページ</a:t>
            </a:r>
          </a:p>
        </p:txBody>
      </p:sp>
      <p:sp>
        <p:nvSpPr>
          <p:cNvPr id="10" name="正方形/長方形 9">
            <a:extLst>
              <a:ext uri="{FF2B5EF4-FFF2-40B4-BE49-F238E27FC236}">
                <a16:creationId xmlns:a16="http://schemas.microsoft.com/office/drawing/2014/main" id="{6A54B452-E886-7DD5-B8EC-C449314BF054}"/>
              </a:ext>
            </a:extLst>
          </p:cNvPr>
          <p:cNvSpPr/>
          <p:nvPr/>
        </p:nvSpPr>
        <p:spPr bwMode="auto">
          <a:xfrm>
            <a:off x="979346" y="2470282"/>
            <a:ext cx="2245658" cy="63881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970x250</a:t>
            </a:r>
            <a:endParaRPr kumimoji="1" lang="ja-JP" altLang="en-US" sz="1200" b="1" i="0" u="none" strike="noStrike" cap="none" normalizeH="0" baseline="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1" name="図 10">
            <a:extLst>
              <a:ext uri="{FF2B5EF4-FFF2-40B4-BE49-F238E27FC236}">
                <a16:creationId xmlns:a16="http://schemas.microsoft.com/office/drawing/2014/main" id="{8B9FC26E-0CD6-6738-CE99-15420C6693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1771" y="1955752"/>
            <a:ext cx="2537874" cy="465456"/>
          </a:xfrm>
          <a:prstGeom prst="rect">
            <a:avLst/>
          </a:prstGeom>
          <a:ln>
            <a:noFill/>
          </a:ln>
        </p:spPr>
      </p:pic>
      <p:pic>
        <p:nvPicPr>
          <p:cNvPr id="12" name="図 11">
            <a:extLst>
              <a:ext uri="{FF2B5EF4-FFF2-40B4-BE49-F238E27FC236}">
                <a16:creationId xmlns:a16="http://schemas.microsoft.com/office/drawing/2014/main" id="{5C2ED9CD-ABF3-468D-D579-E5044AE13F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1772" y="3168830"/>
            <a:ext cx="2537874" cy="2252083"/>
          </a:xfrm>
          <a:prstGeom prst="rect">
            <a:avLst/>
          </a:prstGeom>
          <a:ln>
            <a:noFill/>
          </a:ln>
        </p:spPr>
      </p:pic>
      <p:sp>
        <p:nvSpPr>
          <p:cNvPr id="13" name="Rectangle 55">
            <a:extLst>
              <a:ext uri="{FF2B5EF4-FFF2-40B4-BE49-F238E27FC236}">
                <a16:creationId xmlns:a16="http://schemas.microsoft.com/office/drawing/2014/main" id="{31BF7D7C-75DC-C98C-12CB-A064A329E57D}"/>
              </a:ext>
            </a:extLst>
          </p:cNvPr>
          <p:cNvSpPr>
            <a:spLocks noChangeArrowheads="1"/>
          </p:cNvSpPr>
          <p:nvPr/>
        </p:nvSpPr>
        <p:spPr bwMode="auto">
          <a:xfrm>
            <a:off x="2512014" y="3261064"/>
            <a:ext cx="719714" cy="601544"/>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フリーフォーム: 図形 13">
            <a:extLst>
              <a:ext uri="{FF2B5EF4-FFF2-40B4-BE49-F238E27FC236}">
                <a16:creationId xmlns:a16="http://schemas.microsoft.com/office/drawing/2014/main" id="{39E677E1-86E4-2160-5927-B1FB058AB187}"/>
              </a:ext>
            </a:extLst>
          </p:cNvPr>
          <p:cNvSpPr/>
          <p:nvPr/>
        </p:nvSpPr>
        <p:spPr>
          <a:xfrm>
            <a:off x="841771" y="5352802"/>
            <a:ext cx="2664903" cy="8449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Text Box 9">
            <a:extLst>
              <a:ext uri="{FF2B5EF4-FFF2-40B4-BE49-F238E27FC236}">
                <a16:creationId xmlns:a16="http://schemas.microsoft.com/office/drawing/2014/main" id="{4DCE1A84-DC30-4B25-CE69-ACDEAA1BADCA}"/>
              </a:ext>
            </a:extLst>
          </p:cNvPr>
          <p:cNvSpPr txBox="1">
            <a:spLocks noChangeArrowheads="1"/>
          </p:cNvSpPr>
          <p:nvPr/>
        </p:nvSpPr>
        <p:spPr bwMode="auto">
          <a:xfrm>
            <a:off x="4127530" y="4926881"/>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P.51</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8" name="表 17">
            <a:extLst>
              <a:ext uri="{FF2B5EF4-FFF2-40B4-BE49-F238E27FC236}">
                <a16:creationId xmlns:a16="http://schemas.microsoft.com/office/drawing/2014/main" id="{22E0080D-029B-34E4-282C-DDD25E1365BC}"/>
              </a:ext>
            </a:extLst>
          </p:cNvPr>
          <p:cNvGraphicFramePr>
            <a:graphicFrameLocks noGrp="1"/>
          </p:cNvGraphicFramePr>
          <p:nvPr>
            <p:extLst>
              <p:ext uri="{D42A27DB-BD31-4B8C-83A1-F6EECF244321}">
                <p14:modId xmlns:p14="http://schemas.microsoft.com/office/powerpoint/2010/main" val="2859972237"/>
              </p:ext>
            </p:extLst>
          </p:nvPr>
        </p:nvGraphicFramePr>
        <p:xfrm>
          <a:off x="4235551" y="2085975"/>
          <a:ext cx="5613299" cy="2723163"/>
        </p:xfrm>
        <a:graphic>
          <a:graphicData uri="http://schemas.openxmlformats.org/drawingml/2006/table">
            <a:tbl>
              <a:tblPr/>
              <a:tblGrid>
                <a:gridCol w="1088924">
                  <a:extLst>
                    <a:ext uri="{9D8B030D-6E8A-4147-A177-3AD203B41FA5}">
                      <a16:colId xmlns:a16="http://schemas.microsoft.com/office/drawing/2014/main" val="3750677162"/>
                    </a:ext>
                  </a:extLst>
                </a:gridCol>
                <a:gridCol w="4524375">
                  <a:extLst>
                    <a:ext uri="{9D8B030D-6E8A-4147-A177-3AD203B41FA5}">
                      <a16:colId xmlns:a16="http://schemas.microsoft.com/office/drawing/2014/main" val="2761842976"/>
                    </a:ext>
                  </a:extLst>
                </a:gridCol>
              </a:tblGrid>
              <a:tr h="30480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ビルボード</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31914805"/>
                  </a:ext>
                </a:extLst>
              </a:tr>
              <a:tr h="268707">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12739652"/>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80915844"/>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970x250（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40842422"/>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C</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49421769"/>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90447224"/>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22305273"/>
                  </a:ext>
                </a:extLst>
              </a:tr>
              <a:tr h="268707">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24394331"/>
                  </a:ext>
                </a:extLst>
              </a:tr>
              <a:tr h="268707">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7451530"/>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75836792"/>
                  </a:ext>
                </a:extLst>
              </a:tr>
            </a:tbl>
          </a:graphicData>
        </a:graphic>
      </p:graphicFrame>
      <p:sp>
        <p:nvSpPr>
          <p:cNvPr id="19" name="テキスト ボックス 18">
            <a:extLst>
              <a:ext uri="{FF2B5EF4-FFF2-40B4-BE49-F238E27FC236}">
                <a16:creationId xmlns:a16="http://schemas.microsoft.com/office/drawing/2014/main" id="{34B3A454-6AAF-78C9-4E6D-CFDA2639056A}"/>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0" name="グラフィックス 19">
            <a:extLst>
              <a:ext uri="{FF2B5EF4-FFF2-40B4-BE49-F238E27FC236}">
                <a16:creationId xmlns:a16="http://schemas.microsoft.com/office/drawing/2014/main" id="{AEF1B8CB-B3CF-CD69-9C77-B0EA7F91BD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spTree>
    <p:extLst>
      <p:ext uri="{BB962C8B-B14F-4D97-AF65-F5344CB8AC3E}">
        <p14:creationId xmlns:p14="http://schemas.microsoft.com/office/powerpoint/2010/main" val="781356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36</a:t>
            </a:fld>
            <a:endParaRPr kumimoji="1" lang="ja-JP" altLang="en-US" sz="1050" dirty="0"/>
          </a:p>
        </p:txBody>
      </p:sp>
      <p:sp>
        <p:nvSpPr>
          <p:cNvPr id="2" name="タイトル 1">
            <a:extLst>
              <a:ext uri="{FF2B5EF4-FFF2-40B4-BE49-F238E27FC236}">
                <a16:creationId xmlns:a16="http://schemas.microsoft.com/office/drawing/2014/main" id="{D2DDA50F-1488-B7F3-91AD-78D477F57373}"/>
              </a:ext>
            </a:extLst>
          </p:cNvPr>
          <p:cNvSpPr>
            <a:spLocks noGrp="1"/>
          </p:cNvSpPr>
          <p:nvPr>
            <p:ph type="title"/>
          </p:nvPr>
        </p:nvSpPr>
        <p:spPr>
          <a:xfrm>
            <a:off x="1638299" y="1819197"/>
            <a:ext cx="8772528" cy="540211"/>
          </a:xfrm>
        </p:spPr>
        <p:txBody>
          <a:bodyPr>
            <a:noAutofit/>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a:t>
            </a:r>
            <a:br>
              <a:rPr kumimoji="1" lang="en-US" altLang="ja-JP" sz="2800" dirty="0">
                <a:latin typeface="游ゴシック" panose="020B0400000000000000" pitchFamily="50" charset="-128"/>
                <a:ea typeface="游ゴシック" panose="020B0400000000000000" pitchFamily="50" charset="-128"/>
              </a:rPr>
            </a:br>
            <a:r>
              <a:rPr kumimoji="1" lang="en-US" altLang="ja-JP" sz="2800" dirty="0">
                <a:latin typeface="游ゴシック" panose="020B0400000000000000" pitchFamily="50" charset="-128"/>
                <a:ea typeface="游ゴシック" panose="020B0400000000000000" pitchFamily="50" charset="-128"/>
              </a:rPr>
              <a:t>SP </a:t>
            </a:r>
            <a:r>
              <a:rPr kumimoji="1" lang="ja-JP" altLang="en-US" sz="2800" dirty="0">
                <a:latin typeface="游ゴシック" panose="020B0400000000000000" pitchFamily="50" charset="-128"/>
                <a:ea typeface="游ゴシック" panose="020B0400000000000000" pitchFamily="50" charset="-128"/>
              </a:rPr>
              <a:t>バナー広告</a:t>
            </a:r>
          </a:p>
        </p:txBody>
      </p:sp>
      <p:sp>
        <p:nvSpPr>
          <p:cNvPr id="3" name="コンテンツ プレースホルダー 2">
            <a:extLst>
              <a:ext uri="{FF2B5EF4-FFF2-40B4-BE49-F238E27FC236}">
                <a16:creationId xmlns:a16="http://schemas.microsoft.com/office/drawing/2014/main" id="{D6766D32-3592-8931-D064-A318B7929950}"/>
              </a:ext>
            </a:extLst>
          </p:cNvPr>
          <p:cNvSpPr txBox="1">
            <a:spLocks/>
          </p:cNvSpPr>
          <p:nvPr/>
        </p:nvSpPr>
        <p:spPr>
          <a:xfrm>
            <a:off x="3291668" y="2805114"/>
            <a:ext cx="5976943" cy="1693479"/>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スマートビルボード スティッキー</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スマートフォントップ　スマートレクタングル</a:t>
            </a:r>
            <a:endParaRPr lang="en-US" altLang="ja-JP"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10461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183380" y="6455841"/>
            <a:ext cx="2743200" cy="365125"/>
          </a:xfrm>
        </p:spPr>
        <p:txBody>
          <a:bodyPr/>
          <a:lstStyle/>
          <a:p>
            <a:fld id="{D8B91448-09D1-4BE7-A07D-AABAAA73F2EB}" type="slidenum">
              <a:rPr kumimoji="1" lang="ja-JP" altLang="en-US" sz="1050" smtClean="0"/>
              <a:t>37</a:t>
            </a:fld>
            <a:endParaRPr kumimoji="1" lang="ja-JP" altLang="en-US" sz="1050" dirty="0"/>
          </a:p>
        </p:txBody>
      </p:sp>
      <p:sp>
        <p:nvSpPr>
          <p:cNvPr id="2" name="テキスト プレースホルダー 8">
            <a:extLst>
              <a:ext uri="{FF2B5EF4-FFF2-40B4-BE49-F238E27FC236}">
                <a16:creationId xmlns:a16="http://schemas.microsoft.com/office/drawing/2014/main" id="{0A68782D-DCF8-EFCF-961B-E2BD329E6F2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BE0F2D35-B531-891D-0D13-D3967B65DB12}"/>
              </a:ext>
            </a:extLst>
          </p:cNvPr>
          <p:cNvSpPr txBox="1">
            <a:spLocks/>
          </p:cNvSpPr>
          <p:nvPr/>
        </p:nvSpPr>
        <p:spPr>
          <a:xfrm>
            <a:off x="477885" y="1857259"/>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27854F75-957F-B669-DC8B-4951B541142D}"/>
              </a:ext>
            </a:extLst>
          </p:cNvPr>
          <p:cNvSpPr txBox="1"/>
          <p:nvPr/>
        </p:nvSpPr>
        <p:spPr>
          <a:xfrm>
            <a:off x="329206" y="1189443"/>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7018736E-20E8-5543-FCD9-9F3CBF646AD0}"/>
              </a:ext>
            </a:extLst>
          </p:cNvPr>
          <p:cNvSpPr txBox="1">
            <a:spLocks noChangeArrowheads="1"/>
          </p:cNvSpPr>
          <p:nvPr/>
        </p:nvSpPr>
        <p:spPr bwMode="auto">
          <a:xfrm>
            <a:off x="1881081" y="1927499"/>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sp>
        <p:nvSpPr>
          <p:cNvPr id="8" name="正方形/長方形 48">
            <a:extLst>
              <a:ext uri="{FF2B5EF4-FFF2-40B4-BE49-F238E27FC236}">
                <a16:creationId xmlns:a16="http://schemas.microsoft.com/office/drawing/2014/main" id="{B77D4A13-DB68-BA46-A70B-7B4EBD90B82F}"/>
              </a:ext>
            </a:extLst>
          </p:cNvPr>
          <p:cNvSpPr>
            <a:spLocks noChangeArrowheads="1"/>
          </p:cNvSpPr>
          <p:nvPr/>
        </p:nvSpPr>
        <p:spPr bwMode="auto">
          <a:xfrm>
            <a:off x="521030" y="5571106"/>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E9B65FFA-A6EC-FE41-492A-A33CE37992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5011" y="2670766"/>
            <a:ext cx="1430977" cy="409883"/>
          </a:xfrm>
          <a:prstGeom prst="rect">
            <a:avLst/>
          </a:prstGeom>
          <a:ln>
            <a:solidFill>
              <a:schemeClr val="accent2"/>
            </a:solidFill>
          </a:ln>
        </p:spPr>
      </p:pic>
      <p:sp>
        <p:nvSpPr>
          <p:cNvPr id="10" name="テキスト ボックス 9">
            <a:extLst>
              <a:ext uri="{FF2B5EF4-FFF2-40B4-BE49-F238E27FC236}">
                <a16:creationId xmlns:a16="http://schemas.microsoft.com/office/drawing/2014/main" id="{A1222E30-CAAD-F1E7-D517-9FC073F8D206}"/>
              </a:ext>
            </a:extLst>
          </p:cNvPr>
          <p:cNvSpPr txBox="1"/>
          <p:nvPr/>
        </p:nvSpPr>
        <p:spPr>
          <a:xfrm>
            <a:off x="326399" y="685880"/>
            <a:ext cx="9922501" cy="584775"/>
          </a:xfrm>
          <a:prstGeom prst="rect">
            <a:avLst/>
          </a:prstGeom>
          <a:noFill/>
        </p:spPr>
        <p:txBody>
          <a:bodyPr wrap="square" lIns="91440" tIns="45720" rIns="91440" bIns="45720" rtlCol="0" anchor="t">
            <a:spAutoFit/>
          </a:bodyPr>
          <a:lstStyle/>
          <a:p>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ユーザーをターゲット</a:t>
            </a:r>
            <a:endParaRPr lang="ja-JP" altLang="en-US" sz="1600" b="1" dirty="0">
              <a:ea typeface="游ゴシック"/>
            </a:endParaRPr>
          </a:p>
        </p:txBody>
      </p:sp>
      <p:grpSp>
        <p:nvGrpSpPr>
          <p:cNvPr id="11" name="グループ化 10">
            <a:extLst>
              <a:ext uri="{FF2B5EF4-FFF2-40B4-BE49-F238E27FC236}">
                <a16:creationId xmlns:a16="http://schemas.microsoft.com/office/drawing/2014/main" id="{58CD748F-BF53-16F0-D344-6975306F766A}"/>
              </a:ext>
            </a:extLst>
          </p:cNvPr>
          <p:cNvGrpSpPr/>
          <p:nvPr/>
        </p:nvGrpSpPr>
        <p:grpSpPr>
          <a:xfrm>
            <a:off x="530919" y="2183823"/>
            <a:ext cx="1748584" cy="3289049"/>
            <a:chOff x="320002" y="2064019"/>
            <a:chExt cx="1748584" cy="3289049"/>
          </a:xfrm>
        </p:grpSpPr>
        <p:pic>
          <p:nvPicPr>
            <p:cNvPr id="12" name="図 11">
              <a:extLst>
                <a:ext uri="{FF2B5EF4-FFF2-40B4-BE49-F238E27FC236}">
                  <a16:creationId xmlns:a16="http://schemas.microsoft.com/office/drawing/2014/main" id="{EA5D46F2-31D5-7C48-7B2A-3CDD3605D767}"/>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13" name="図 12">
              <a:extLst>
                <a:ext uri="{FF2B5EF4-FFF2-40B4-BE49-F238E27FC236}">
                  <a16:creationId xmlns:a16="http://schemas.microsoft.com/office/drawing/2014/main" id="{D8B21B59-5165-A8C6-1E79-E38997FCB5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14" name="Picture 1" descr="C:\Users\sakamoto_yuichi\Desktop\9d5ce011fb2d8b3ee93b3306d0c9429d.png">
              <a:extLst>
                <a:ext uri="{FF2B5EF4-FFF2-40B4-BE49-F238E27FC236}">
                  <a16:creationId xmlns:a16="http://schemas.microsoft.com/office/drawing/2014/main" id="{4991C43B-ED39-5001-A2B3-66B0A4E4AA3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106E81FB-5EFF-DAE3-45D0-76A095A349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16" name="正方形/長方形 15">
              <a:extLst>
                <a:ext uri="{FF2B5EF4-FFF2-40B4-BE49-F238E27FC236}">
                  <a16:creationId xmlns:a16="http://schemas.microsoft.com/office/drawing/2014/main" id="{5E3336D7-C2F1-8F56-6335-5D1718ACE7F8}"/>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7" name="正方形/長方形 16">
              <a:extLst>
                <a:ext uri="{FF2B5EF4-FFF2-40B4-BE49-F238E27FC236}">
                  <a16:creationId xmlns:a16="http://schemas.microsoft.com/office/drawing/2014/main" id="{7568B86F-03F7-57B2-A462-AE9DEB3DDBDD}"/>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34E4DED1-15C1-001A-0714-453A00B66B7A}"/>
                </a:ext>
              </a:extLst>
            </p:cNvPr>
            <p:cNvSpPr txBox="1"/>
            <p:nvPr/>
          </p:nvSpPr>
          <p:spPr>
            <a:xfrm>
              <a:off x="1704122" y="2478984"/>
              <a:ext cx="276900" cy="169277"/>
            </a:xfrm>
            <a:prstGeom prst="rect">
              <a:avLst/>
            </a:prstGeom>
            <a:noFill/>
          </p:spPr>
          <p:txBody>
            <a:bodyPr wrap="square" rtlCol="0">
              <a:spAutoFit/>
            </a:bodyPr>
            <a:lstStyle/>
            <a:p>
              <a:r>
                <a:rPr kumimoji="1" lang="en-US" altLang="ja-JP" sz="500">
                  <a:latin typeface="游ゴシック" panose="020B0400000000000000" pitchFamily="50" charset="-128"/>
                  <a:ea typeface="游ゴシック" panose="020B0400000000000000" pitchFamily="50" charset="-128"/>
                </a:rPr>
                <a:t>PR</a:t>
              </a:r>
              <a:endParaRPr kumimoji="1" lang="ja-JP" altLang="en-US" sz="500">
                <a:latin typeface="游ゴシック" panose="020B0400000000000000" pitchFamily="50" charset="-128"/>
                <a:ea typeface="游ゴシック" panose="020B0400000000000000" pitchFamily="50" charset="-128"/>
              </a:endParaRPr>
            </a:p>
          </p:txBody>
        </p:sp>
      </p:grpSp>
      <p:pic>
        <p:nvPicPr>
          <p:cNvPr id="20" name="グラフィックス 19">
            <a:extLst>
              <a:ext uri="{FF2B5EF4-FFF2-40B4-BE49-F238E27FC236}">
                <a16:creationId xmlns:a16="http://schemas.microsoft.com/office/drawing/2014/main" id="{9A2365B7-5569-3AE5-65E6-05ED764DF0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1386" y="721230"/>
            <a:ext cx="228600" cy="390525"/>
          </a:xfrm>
          <a:prstGeom prst="rect">
            <a:avLst/>
          </a:prstGeom>
        </p:spPr>
      </p:pic>
      <p:pic>
        <p:nvPicPr>
          <p:cNvPr id="21" name="図 20">
            <a:extLst>
              <a:ext uri="{FF2B5EF4-FFF2-40B4-BE49-F238E27FC236}">
                <a16:creationId xmlns:a16="http://schemas.microsoft.com/office/drawing/2014/main" id="{489A8CCA-18DB-0D55-95F2-EACC92131A3B}"/>
              </a:ext>
            </a:extLst>
          </p:cNvPr>
          <p:cNvPicPr>
            <a:picLocks noChangeAspect="1"/>
          </p:cNvPicPr>
          <p:nvPr/>
        </p:nvPicPr>
        <p:blipFill rotWithShape="1">
          <a:blip r:embed="rId3"/>
          <a:srcRect t="35264" b="1"/>
          <a:stretch/>
        </p:blipFill>
        <p:spPr>
          <a:xfrm>
            <a:off x="2886781" y="3098882"/>
            <a:ext cx="1442936" cy="2016287"/>
          </a:xfrm>
          <a:prstGeom prst="rect">
            <a:avLst/>
          </a:prstGeom>
        </p:spPr>
      </p:pic>
      <p:pic>
        <p:nvPicPr>
          <p:cNvPr id="22" name="Picture 1" descr="C:\Users\sakamoto_yuichi\Desktop\9d5ce011fb2d8b3ee93b3306d0c9429d.png">
            <a:extLst>
              <a:ext uri="{FF2B5EF4-FFF2-40B4-BE49-F238E27FC236}">
                <a16:creationId xmlns:a16="http://schemas.microsoft.com/office/drawing/2014/main" id="{DB4CBFA5-4A09-7C25-FF4C-15FD0BC9AC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5877" y="2183823"/>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22">
            <a:extLst>
              <a:ext uri="{FF2B5EF4-FFF2-40B4-BE49-F238E27FC236}">
                <a16:creationId xmlns:a16="http://schemas.microsoft.com/office/drawing/2014/main" id="{A8A5BA33-A3C3-DC19-BC56-BF4BFB3688FC}"/>
              </a:ext>
            </a:extLst>
          </p:cNvPr>
          <p:cNvSpPr/>
          <p:nvPr/>
        </p:nvSpPr>
        <p:spPr>
          <a:xfrm>
            <a:off x="2877255" y="266990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24" name="テキスト ボックス 23">
            <a:extLst>
              <a:ext uri="{FF2B5EF4-FFF2-40B4-BE49-F238E27FC236}">
                <a16:creationId xmlns:a16="http://schemas.microsoft.com/office/drawing/2014/main" id="{8BB0A113-70F0-E76C-D7D9-7D202C102E2A}"/>
              </a:ext>
            </a:extLst>
          </p:cNvPr>
          <p:cNvSpPr txBox="1"/>
          <p:nvPr/>
        </p:nvSpPr>
        <p:spPr>
          <a:xfrm>
            <a:off x="639995" y="4661097"/>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cxnSp>
        <p:nvCxnSpPr>
          <p:cNvPr id="25" name="直線コネクタ 24">
            <a:extLst>
              <a:ext uri="{FF2B5EF4-FFF2-40B4-BE49-F238E27FC236}">
                <a16:creationId xmlns:a16="http://schemas.microsoft.com/office/drawing/2014/main" id="{FBEE1459-9153-F75C-6A8E-EA69BF60318E}"/>
              </a:ext>
            </a:extLst>
          </p:cNvPr>
          <p:cNvCxnSpPr>
            <a:cxnSpLocks/>
          </p:cNvCxnSpPr>
          <p:nvPr/>
        </p:nvCxnSpPr>
        <p:spPr>
          <a:xfrm>
            <a:off x="2118652" y="2641203"/>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5C17723-93F8-7201-D58C-C2A54A166FE5}"/>
              </a:ext>
            </a:extLst>
          </p:cNvPr>
          <p:cNvCxnSpPr>
            <a:cxnSpLocks/>
          </p:cNvCxnSpPr>
          <p:nvPr/>
        </p:nvCxnSpPr>
        <p:spPr>
          <a:xfrm flipV="1">
            <a:off x="2150411" y="3058459"/>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C9F08949-E298-DFE9-651C-3ECF05880C72}"/>
              </a:ext>
            </a:extLst>
          </p:cNvPr>
          <p:cNvSpPr txBox="1"/>
          <p:nvPr/>
        </p:nvSpPr>
        <p:spPr>
          <a:xfrm>
            <a:off x="2138180" y="2761255"/>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8" name="下矢印 49">
            <a:extLst>
              <a:ext uri="{FF2B5EF4-FFF2-40B4-BE49-F238E27FC236}">
                <a16:creationId xmlns:a16="http://schemas.microsoft.com/office/drawing/2014/main" id="{8F9CEA9D-792E-ECC2-8CFB-BA4AC02519A4}"/>
              </a:ext>
            </a:extLst>
          </p:cNvPr>
          <p:cNvSpPr/>
          <p:nvPr/>
        </p:nvSpPr>
        <p:spPr>
          <a:xfrm>
            <a:off x="3127421" y="3209971"/>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77BE93C1-FB94-5E9D-6EE5-A081C7C10D5F}"/>
              </a:ext>
            </a:extLst>
          </p:cNvPr>
          <p:cNvSpPr txBox="1"/>
          <p:nvPr/>
        </p:nvSpPr>
        <p:spPr>
          <a:xfrm>
            <a:off x="3172654" y="3281889"/>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graphicFrame>
        <p:nvGraphicFramePr>
          <p:cNvPr id="30" name="表 29">
            <a:extLst>
              <a:ext uri="{FF2B5EF4-FFF2-40B4-BE49-F238E27FC236}">
                <a16:creationId xmlns:a16="http://schemas.microsoft.com/office/drawing/2014/main" id="{E288B536-CDF3-81AB-F04B-D75311410EFB}"/>
              </a:ext>
            </a:extLst>
          </p:cNvPr>
          <p:cNvGraphicFramePr>
            <a:graphicFrameLocks noGrp="1"/>
          </p:cNvGraphicFramePr>
          <p:nvPr>
            <p:extLst>
              <p:ext uri="{D42A27DB-BD31-4B8C-83A1-F6EECF244321}">
                <p14:modId xmlns:p14="http://schemas.microsoft.com/office/powerpoint/2010/main" val="2652505571"/>
              </p:ext>
            </p:extLst>
          </p:nvPr>
        </p:nvGraphicFramePr>
        <p:xfrm>
          <a:off x="4900834" y="1680097"/>
          <a:ext cx="6959152" cy="3373755"/>
        </p:xfrm>
        <a:graphic>
          <a:graphicData uri="http://schemas.openxmlformats.org/drawingml/2006/table">
            <a:tbl>
              <a:tblPr/>
              <a:tblGrid>
                <a:gridCol w="1098915">
                  <a:extLst>
                    <a:ext uri="{9D8B030D-6E8A-4147-A177-3AD203B41FA5}">
                      <a16:colId xmlns:a16="http://schemas.microsoft.com/office/drawing/2014/main" val="1729040162"/>
                    </a:ext>
                  </a:extLst>
                </a:gridCol>
                <a:gridCol w="5860237">
                  <a:extLst>
                    <a:ext uri="{9D8B030D-6E8A-4147-A177-3AD203B41FA5}">
                      <a16:colId xmlns:a16="http://schemas.microsoft.com/office/drawing/2014/main" val="17271954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3835015"/>
                  </a:ext>
                </a:extLst>
              </a:tr>
              <a:tr h="4000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816276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4402697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9617035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320x180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5563341"/>
                  </a:ext>
                </a:extLst>
              </a:tr>
              <a:tr h="394481">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E</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倍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640x360</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a:t>
                      </a:r>
                      <a:endPar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7656395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0218185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平日任意</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7897650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1299752"/>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711277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0736138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00395980"/>
                  </a:ext>
                </a:extLst>
              </a:tr>
            </a:tbl>
          </a:graphicData>
        </a:graphic>
      </p:graphicFrame>
      <p:sp>
        <p:nvSpPr>
          <p:cNvPr id="31" name="Text Box 9">
            <a:extLst>
              <a:ext uri="{FF2B5EF4-FFF2-40B4-BE49-F238E27FC236}">
                <a16:creationId xmlns:a16="http://schemas.microsoft.com/office/drawing/2014/main" id="{4387FF9A-BB3A-DCE7-3234-B04AFF94D8BA}"/>
              </a:ext>
            </a:extLst>
          </p:cNvPr>
          <p:cNvSpPr txBox="1">
            <a:spLocks noChangeArrowheads="1"/>
          </p:cNvSpPr>
          <p:nvPr/>
        </p:nvSpPr>
        <p:spPr bwMode="auto">
          <a:xfrm>
            <a:off x="4819897" y="5042017"/>
            <a:ext cx="70690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P.51</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3" name="テキスト ボックス 32">
            <a:extLst>
              <a:ext uri="{FF2B5EF4-FFF2-40B4-BE49-F238E27FC236}">
                <a16:creationId xmlns:a16="http://schemas.microsoft.com/office/drawing/2014/main" id="{43B34069-DAA4-0DF9-C75F-AF980EF32C1D}"/>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graphicFrame>
        <p:nvGraphicFramePr>
          <p:cNvPr id="35" name="表 34">
            <a:extLst>
              <a:ext uri="{FF2B5EF4-FFF2-40B4-BE49-F238E27FC236}">
                <a16:creationId xmlns:a16="http://schemas.microsoft.com/office/drawing/2014/main" id="{A7370465-2294-4061-0A20-7CDCF8849A97}"/>
              </a:ext>
            </a:extLst>
          </p:cNvPr>
          <p:cNvGraphicFramePr>
            <a:graphicFrameLocks noGrp="1"/>
          </p:cNvGraphicFramePr>
          <p:nvPr>
            <p:extLst>
              <p:ext uri="{D42A27DB-BD31-4B8C-83A1-F6EECF244321}">
                <p14:modId xmlns:p14="http://schemas.microsoft.com/office/powerpoint/2010/main" val="602084514"/>
              </p:ext>
            </p:extLst>
          </p:nvPr>
        </p:nvGraphicFramePr>
        <p:xfrm>
          <a:off x="4910359" y="5597879"/>
          <a:ext cx="6978637" cy="933174"/>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1522945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38</a:t>
            </a:fld>
            <a:endParaRPr kumimoji="1" lang="ja-JP" altLang="en-US" sz="1050" dirty="0"/>
          </a:p>
        </p:txBody>
      </p:sp>
      <p:sp>
        <p:nvSpPr>
          <p:cNvPr id="2" name="テキスト プレースホルダー 8">
            <a:extLst>
              <a:ext uri="{FF2B5EF4-FFF2-40B4-BE49-F238E27FC236}">
                <a16:creationId xmlns:a16="http://schemas.microsoft.com/office/drawing/2014/main" id="{AC73B546-C4EE-48BC-98FA-C5C142BF6FB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国内</a:t>
            </a:r>
          </a:p>
        </p:txBody>
      </p:sp>
      <p:sp>
        <p:nvSpPr>
          <p:cNvPr id="3" name="コンテンツ プレースホルダー 6">
            <a:extLst>
              <a:ext uri="{FF2B5EF4-FFF2-40B4-BE49-F238E27FC236}">
                <a16:creationId xmlns:a16="http://schemas.microsoft.com/office/drawing/2014/main" id="{C660F3BF-EC47-151F-232A-8B8AC0A19929}"/>
              </a:ext>
            </a:extLst>
          </p:cNvPr>
          <p:cNvSpPr txBox="1">
            <a:spLocks/>
          </p:cNvSpPr>
          <p:nvPr/>
        </p:nvSpPr>
        <p:spPr>
          <a:xfrm>
            <a:off x="506460" y="1739731"/>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A5A6F344-3D30-E4ED-DBCC-21C99C9B9C6C}"/>
              </a:ext>
            </a:extLst>
          </p:cNvPr>
          <p:cNvSpPr txBox="1"/>
          <p:nvPr/>
        </p:nvSpPr>
        <p:spPr>
          <a:xfrm>
            <a:off x="326398" y="1122686"/>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C174DAAF-2660-8181-2F5D-AB9E62AA35F0}"/>
              </a:ext>
            </a:extLst>
          </p:cNvPr>
          <p:cNvSpPr txBox="1">
            <a:spLocks noChangeArrowheads="1"/>
          </p:cNvSpPr>
          <p:nvPr/>
        </p:nvSpPr>
        <p:spPr bwMode="auto">
          <a:xfrm>
            <a:off x="1942862" y="1799057"/>
            <a:ext cx="1486138" cy="2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pic>
        <p:nvPicPr>
          <p:cNvPr id="8" name="図 7">
            <a:extLst>
              <a:ext uri="{FF2B5EF4-FFF2-40B4-BE49-F238E27FC236}">
                <a16:creationId xmlns:a16="http://schemas.microsoft.com/office/drawing/2014/main" id="{8FCC13A1-6997-E7F3-F586-095B570FC1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9362" y="2970539"/>
            <a:ext cx="1451645" cy="1851661"/>
          </a:xfrm>
          <a:prstGeom prst="rect">
            <a:avLst/>
          </a:prstGeom>
        </p:spPr>
      </p:pic>
      <p:pic>
        <p:nvPicPr>
          <p:cNvPr id="9" name="図 8">
            <a:extLst>
              <a:ext uri="{FF2B5EF4-FFF2-40B4-BE49-F238E27FC236}">
                <a16:creationId xmlns:a16="http://schemas.microsoft.com/office/drawing/2014/main" id="{F0872965-E213-6701-4B9C-90338179A6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495" y="3500002"/>
            <a:ext cx="1424939" cy="1604160"/>
          </a:xfrm>
          <a:prstGeom prst="rect">
            <a:avLst/>
          </a:prstGeom>
        </p:spPr>
      </p:pic>
      <p:sp>
        <p:nvSpPr>
          <p:cNvPr id="10" name="正方形/長方形 48">
            <a:extLst>
              <a:ext uri="{FF2B5EF4-FFF2-40B4-BE49-F238E27FC236}">
                <a16:creationId xmlns:a16="http://schemas.microsoft.com/office/drawing/2014/main" id="{3B9F6269-3800-046B-B677-CA80A9073E22}"/>
              </a:ext>
            </a:extLst>
          </p:cNvPr>
          <p:cNvSpPr>
            <a:spLocks noChangeArrowheads="1"/>
          </p:cNvSpPr>
          <p:nvPr/>
        </p:nvSpPr>
        <p:spPr bwMode="auto">
          <a:xfrm>
            <a:off x="557000" y="5490164"/>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1" name="図 10">
            <a:extLst>
              <a:ext uri="{FF2B5EF4-FFF2-40B4-BE49-F238E27FC236}">
                <a16:creationId xmlns:a16="http://schemas.microsoft.com/office/drawing/2014/main" id="{463122AC-8453-54A8-F5D8-B5C3804C56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829" y="3341690"/>
            <a:ext cx="1428318" cy="158000"/>
          </a:xfrm>
          <a:prstGeom prst="rect">
            <a:avLst/>
          </a:prstGeom>
        </p:spPr>
      </p:pic>
      <p:pic>
        <p:nvPicPr>
          <p:cNvPr id="12" name="Picture 1" descr="C:\Users\sakamoto_yuichi\Desktop\9d5ce011fb2d8b3ee93b3306d0c9429d.png">
            <a:extLst>
              <a:ext uri="{FF2B5EF4-FFF2-40B4-BE49-F238E27FC236}">
                <a16:creationId xmlns:a16="http://schemas.microsoft.com/office/drawing/2014/main" id="{DADFCC45-20B9-1CFC-A99B-6258C73E96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605" y="2062906"/>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C:\Users\sakamoto_yuichi\Desktop\9d5ce011fb2d8b3ee93b3306d0c9429d.png">
            <a:extLst>
              <a:ext uri="{FF2B5EF4-FFF2-40B4-BE49-F238E27FC236}">
                <a16:creationId xmlns:a16="http://schemas.microsoft.com/office/drawing/2014/main" id="{07A21158-1DCD-5311-ADA8-1B324EF091D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1297" y="2066295"/>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77348BDF-A9F0-4810-121F-32F2A06F4A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0566" y="2517726"/>
            <a:ext cx="1446661" cy="800100"/>
          </a:xfrm>
          <a:prstGeom prst="rect">
            <a:avLst/>
          </a:prstGeom>
        </p:spPr>
      </p:pic>
      <p:sp>
        <p:nvSpPr>
          <p:cNvPr id="15" name="正方形/長方形 14">
            <a:extLst>
              <a:ext uri="{FF2B5EF4-FFF2-40B4-BE49-F238E27FC236}">
                <a16:creationId xmlns:a16="http://schemas.microsoft.com/office/drawing/2014/main" id="{DB71C2C9-B9AB-75EA-4B8B-9082CC87F815}"/>
              </a:ext>
            </a:extLst>
          </p:cNvPr>
          <p:cNvSpPr/>
          <p:nvPr/>
        </p:nvSpPr>
        <p:spPr>
          <a:xfrm>
            <a:off x="703955" y="2528561"/>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pic>
        <p:nvPicPr>
          <p:cNvPr id="16" name="図 15">
            <a:extLst>
              <a:ext uri="{FF2B5EF4-FFF2-40B4-BE49-F238E27FC236}">
                <a16:creationId xmlns:a16="http://schemas.microsoft.com/office/drawing/2014/main" id="{A51DED95-B367-A59A-CCB1-8E276CE5183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90030" y="2517726"/>
            <a:ext cx="1430977" cy="409883"/>
          </a:xfrm>
          <a:prstGeom prst="rect">
            <a:avLst/>
          </a:prstGeom>
          <a:ln>
            <a:solidFill>
              <a:schemeClr val="accent2"/>
            </a:solidFill>
          </a:ln>
        </p:spPr>
      </p:pic>
      <p:sp>
        <p:nvSpPr>
          <p:cNvPr id="17" name="正方形/長方形 16">
            <a:extLst>
              <a:ext uri="{FF2B5EF4-FFF2-40B4-BE49-F238E27FC236}">
                <a16:creationId xmlns:a16="http://schemas.microsoft.com/office/drawing/2014/main" id="{4F8DE4DA-D503-068D-99BA-C8E0EFD9DCBC}"/>
              </a:ext>
            </a:extLst>
          </p:cNvPr>
          <p:cNvSpPr/>
          <p:nvPr/>
        </p:nvSpPr>
        <p:spPr>
          <a:xfrm>
            <a:off x="2890030" y="251686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8" name="正方形/長方形 17">
            <a:extLst>
              <a:ext uri="{FF2B5EF4-FFF2-40B4-BE49-F238E27FC236}">
                <a16:creationId xmlns:a16="http://schemas.microsoft.com/office/drawing/2014/main" id="{90087FD0-23A7-A862-DC83-6779C62F93A3}"/>
              </a:ext>
            </a:extLst>
          </p:cNvPr>
          <p:cNvSpPr/>
          <p:nvPr/>
        </p:nvSpPr>
        <p:spPr bwMode="auto">
          <a:xfrm>
            <a:off x="2015331" y="2539544"/>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0B29B1F8-6876-33BC-3219-5039C0F812B9}"/>
              </a:ext>
            </a:extLst>
          </p:cNvPr>
          <p:cNvSpPr txBox="1"/>
          <p:nvPr/>
        </p:nvSpPr>
        <p:spPr>
          <a:xfrm>
            <a:off x="1943614" y="2481260"/>
            <a:ext cx="276900" cy="169277"/>
          </a:xfrm>
          <a:prstGeom prst="rect">
            <a:avLst/>
          </a:prstGeom>
          <a:noFill/>
        </p:spPr>
        <p:txBody>
          <a:bodyPr wrap="square" rtlCol="0">
            <a:spAutoFit/>
          </a:bodyPr>
          <a:lstStyle/>
          <a:p>
            <a:r>
              <a:rPr kumimoji="1" lang="en-US" altLang="ja-JP" sz="500" dirty="0">
                <a:latin typeface="游ゴシック" panose="020B0400000000000000" pitchFamily="50" charset="-128"/>
                <a:ea typeface="游ゴシック" panose="020B0400000000000000" pitchFamily="50" charset="-128"/>
              </a:rPr>
              <a:t>PR</a:t>
            </a:r>
            <a:endParaRPr kumimoji="1" lang="ja-JP" altLang="en-US" sz="500"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6E27DA0C-4DA1-3192-CB1C-864E97088610}"/>
              </a:ext>
            </a:extLst>
          </p:cNvPr>
          <p:cNvSpPr txBox="1"/>
          <p:nvPr/>
        </p:nvSpPr>
        <p:spPr>
          <a:xfrm>
            <a:off x="751758" y="4571407"/>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sp>
        <p:nvSpPr>
          <p:cNvPr id="21" name="テキスト ボックス 20">
            <a:extLst>
              <a:ext uri="{FF2B5EF4-FFF2-40B4-BE49-F238E27FC236}">
                <a16:creationId xmlns:a16="http://schemas.microsoft.com/office/drawing/2014/main" id="{416BAD70-29B4-2BBA-1FA5-C236E4AD5A99}"/>
              </a:ext>
            </a:extLst>
          </p:cNvPr>
          <p:cNvSpPr txBox="1"/>
          <p:nvPr/>
        </p:nvSpPr>
        <p:spPr>
          <a:xfrm>
            <a:off x="326399" y="694775"/>
            <a:ext cx="10140053" cy="338554"/>
          </a:xfrm>
          <a:prstGeom prst="rect">
            <a:avLst/>
          </a:prstGeom>
          <a:noFill/>
        </p:spPr>
        <p:txBody>
          <a:bodyPr wrap="square" lIns="91440" tIns="45720" rIns="91440" bIns="45720" rtlCol="0" anchor="t">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観光やグルメ、ホテルなどの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endParaRPr lang="ja-JP" altLang="en-US" sz="1600" b="1" dirty="0">
              <a:latin typeface="游ゴシック" panose="020B0400000000000000" pitchFamily="50" charset="-128"/>
              <a:ea typeface="游ゴシック" panose="020B0400000000000000" pitchFamily="50" charset="-128"/>
            </a:endParaRPr>
          </a:p>
        </p:txBody>
      </p:sp>
      <p:cxnSp>
        <p:nvCxnSpPr>
          <p:cNvPr id="24" name="直線コネクタ 23">
            <a:extLst>
              <a:ext uri="{FF2B5EF4-FFF2-40B4-BE49-F238E27FC236}">
                <a16:creationId xmlns:a16="http://schemas.microsoft.com/office/drawing/2014/main" id="{CC484BD2-7331-50FE-8B1B-5927460B800C}"/>
              </a:ext>
            </a:extLst>
          </p:cNvPr>
          <p:cNvCxnSpPr>
            <a:cxnSpLocks/>
          </p:cNvCxnSpPr>
          <p:nvPr/>
        </p:nvCxnSpPr>
        <p:spPr>
          <a:xfrm>
            <a:off x="2147227" y="2523675"/>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53AE207C-605C-7905-4906-0B6E4A3F1F64}"/>
              </a:ext>
            </a:extLst>
          </p:cNvPr>
          <p:cNvCxnSpPr>
            <a:cxnSpLocks/>
          </p:cNvCxnSpPr>
          <p:nvPr/>
        </p:nvCxnSpPr>
        <p:spPr>
          <a:xfrm flipV="1">
            <a:off x="2178986" y="2940931"/>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DE7ED8A7-12EC-F5ED-7905-8887291AADB6}"/>
              </a:ext>
            </a:extLst>
          </p:cNvPr>
          <p:cNvSpPr txBox="1"/>
          <p:nvPr/>
        </p:nvSpPr>
        <p:spPr>
          <a:xfrm>
            <a:off x="2166755" y="2643727"/>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7" name="下矢印 49">
            <a:extLst>
              <a:ext uri="{FF2B5EF4-FFF2-40B4-BE49-F238E27FC236}">
                <a16:creationId xmlns:a16="http://schemas.microsoft.com/office/drawing/2014/main" id="{F524D663-9849-A894-86F6-9FBB547F233E}"/>
              </a:ext>
            </a:extLst>
          </p:cNvPr>
          <p:cNvSpPr/>
          <p:nvPr/>
        </p:nvSpPr>
        <p:spPr>
          <a:xfrm>
            <a:off x="3158212" y="3073064"/>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5A3152EC-11C2-4E56-2274-AD5EB65FD596}"/>
              </a:ext>
            </a:extLst>
          </p:cNvPr>
          <p:cNvSpPr txBox="1"/>
          <p:nvPr/>
        </p:nvSpPr>
        <p:spPr>
          <a:xfrm>
            <a:off x="3203445" y="3144982"/>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graphicFrame>
        <p:nvGraphicFramePr>
          <p:cNvPr id="29" name="表 28">
            <a:extLst>
              <a:ext uri="{FF2B5EF4-FFF2-40B4-BE49-F238E27FC236}">
                <a16:creationId xmlns:a16="http://schemas.microsoft.com/office/drawing/2014/main" id="{211159E7-80E2-8CD4-C033-4EB8470DA742}"/>
              </a:ext>
            </a:extLst>
          </p:cNvPr>
          <p:cNvGraphicFramePr>
            <a:graphicFrameLocks noGrp="1"/>
          </p:cNvGraphicFramePr>
          <p:nvPr>
            <p:extLst>
              <p:ext uri="{D42A27DB-BD31-4B8C-83A1-F6EECF244321}">
                <p14:modId xmlns:p14="http://schemas.microsoft.com/office/powerpoint/2010/main" val="3008383122"/>
              </p:ext>
            </p:extLst>
          </p:nvPr>
        </p:nvGraphicFramePr>
        <p:xfrm>
          <a:off x="4932323" y="1891611"/>
          <a:ext cx="6078577" cy="3245708"/>
        </p:xfrm>
        <a:graphic>
          <a:graphicData uri="http://schemas.openxmlformats.org/drawingml/2006/table">
            <a:tbl>
              <a:tblPr/>
              <a:tblGrid>
                <a:gridCol w="987193">
                  <a:extLst>
                    <a:ext uri="{9D8B030D-6E8A-4147-A177-3AD203B41FA5}">
                      <a16:colId xmlns:a16="http://schemas.microsoft.com/office/drawing/2014/main" val="3677539845"/>
                    </a:ext>
                  </a:extLst>
                </a:gridCol>
                <a:gridCol w="5091384">
                  <a:extLst>
                    <a:ext uri="{9D8B030D-6E8A-4147-A177-3AD203B41FA5}">
                      <a16:colId xmlns:a16="http://schemas.microsoft.com/office/drawing/2014/main" val="1247118608"/>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16336034"/>
                  </a:ext>
                </a:extLst>
              </a:tr>
              <a:tr h="262944">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6145805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6284799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8356219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320x180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20286341"/>
                  </a:ext>
                </a:extLst>
              </a:tr>
              <a:tr h="430064">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E</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倍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640x360</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a:t>
                      </a:r>
                      <a:endPar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4576692"/>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0230320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402338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47085437"/>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054761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1691662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92711195"/>
                  </a:ext>
                </a:extLst>
              </a:tr>
            </a:tbl>
          </a:graphicData>
        </a:graphic>
      </p:graphicFrame>
      <p:sp>
        <p:nvSpPr>
          <p:cNvPr id="30" name="Text Box 9">
            <a:extLst>
              <a:ext uri="{FF2B5EF4-FFF2-40B4-BE49-F238E27FC236}">
                <a16:creationId xmlns:a16="http://schemas.microsoft.com/office/drawing/2014/main" id="{53E0F580-77F4-04D2-0EFD-4A56D1C761BD}"/>
              </a:ext>
            </a:extLst>
          </p:cNvPr>
          <p:cNvSpPr txBox="1">
            <a:spLocks noChangeArrowheads="1"/>
          </p:cNvSpPr>
          <p:nvPr/>
        </p:nvSpPr>
        <p:spPr bwMode="auto">
          <a:xfrm>
            <a:off x="4932323" y="5397831"/>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P.51</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31" name="グラフィックス 30">
            <a:extLst>
              <a:ext uri="{FF2B5EF4-FFF2-40B4-BE49-F238E27FC236}">
                <a16:creationId xmlns:a16="http://schemas.microsoft.com/office/drawing/2014/main" id="{A907698C-F4E7-24A2-0E0D-B381FB0F50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1386" y="721230"/>
            <a:ext cx="228600" cy="390525"/>
          </a:xfrm>
          <a:prstGeom prst="rect">
            <a:avLst/>
          </a:prstGeom>
        </p:spPr>
      </p:pic>
      <p:sp>
        <p:nvSpPr>
          <p:cNvPr id="32" name="テキスト ボックス 31">
            <a:extLst>
              <a:ext uri="{FF2B5EF4-FFF2-40B4-BE49-F238E27FC236}">
                <a16:creationId xmlns:a16="http://schemas.microsoft.com/office/drawing/2014/main" id="{9E2BEAA8-DA6D-C753-6799-DA1FE5CA9DCC}"/>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21336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39</a:t>
            </a:fld>
            <a:endParaRPr kumimoji="1" lang="ja-JP" altLang="en-US" sz="1050" dirty="0"/>
          </a:p>
        </p:txBody>
      </p:sp>
      <p:sp>
        <p:nvSpPr>
          <p:cNvPr id="2" name="テキスト プレースホルダー 8">
            <a:extLst>
              <a:ext uri="{FF2B5EF4-FFF2-40B4-BE49-F238E27FC236}">
                <a16:creationId xmlns:a16="http://schemas.microsoft.com/office/drawing/2014/main" id="{C2576EDD-D833-088F-B348-6826DB8AD9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75C7721-F4FA-0E6E-F094-E5765E1E534F}"/>
              </a:ext>
            </a:extLst>
          </p:cNvPr>
          <p:cNvSpPr txBox="1">
            <a:spLocks/>
          </p:cNvSpPr>
          <p:nvPr/>
        </p:nvSpPr>
        <p:spPr>
          <a:xfrm>
            <a:off x="442596" y="1854965"/>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DA7920EC-F029-589F-8B98-AE6754A67CF5}"/>
              </a:ext>
            </a:extLst>
          </p:cNvPr>
          <p:cNvSpPr txBox="1"/>
          <p:nvPr/>
        </p:nvSpPr>
        <p:spPr>
          <a:xfrm>
            <a:off x="339037" y="715783"/>
            <a:ext cx="10262287"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に興味のあるユーザー、旅行を控えたユーザーをターゲット</a:t>
            </a:r>
          </a:p>
        </p:txBody>
      </p:sp>
      <p:sp>
        <p:nvSpPr>
          <p:cNvPr id="8" name="テキスト ボックス 7">
            <a:extLst>
              <a:ext uri="{FF2B5EF4-FFF2-40B4-BE49-F238E27FC236}">
                <a16:creationId xmlns:a16="http://schemas.microsoft.com/office/drawing/2014/main" id="{742FB01A-9289-A93E-E44A-5CEECA61EBF5}"/>
              </a:ext>
            </a:extLst>
          </p:cNvPr>
          <p:cNvSpPr txBox="1"/>
          <p:nvPr/>
        </p:nvSpPr>
        <p:spPr>
          <a:xfrm>
            <a:off x="339037" y="1327659"/>
            <a:ext cx="1091485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b="1" dirty="0">
                <a:latin typeface="游ゴシック" panose="020B0400000000000000" pitchFamily="50" charset="-128"/>
                <a:ea typeface="游ゴシック" panose="020B0400000000000000" pitchFamily="50" charset="-128"/>
              </a:rPr>
              <a:t>視認されやすい位置に掲載ができるため高い広告効果が期待できます。</a:t>
            </a:r>
          </a:p>
        </p:txBody>
      </p:sp>
      <p:sp>
        <p:nvSpPr>
          <p:cNvPr id="9" name="Text Box 3">
            <a:extLst>
              <a:ext uri="{FF2B5EF4-FFF2-40B4-BE49-F238E27FC236}">
                <a16:creationId xmlns:a16="http://schemas.microsoft.com/office/drawing/2014/main" id="{DA7A597C-82AE-97AC-F8A5-79DAE1F45C37}"/>
              </a:ext>
            </a:extLst>
          </p:cNvPr>
          <p:cNvSpPr txBox="1">
            <a:spLocks noChangeArrowheads="1"/>
          </p:cNvSpPr>
          <p:nvPr/>
        </p:nvSpPr>
        <p:spPr bwMode="auto">
          <a:xfrm>
            <a:off x="611312" y="1887898"/>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11" name="図 10">
            <a:extLst>
              <a:ext uri="{FF2B5EF4-FFF2-40B4-BE49-F238E27FC236}">
                <a16:creationId xmlns:a16="http://schemas.microsoft.com/office/drawing/2014/main" id="{C34033DF-F6BA-867F-B4DD-BA5D761AE3D6}"/>
              </a:ext>
            </a:extLst>
          </p:cNvPr>
          <p:cNvPicPr>
            <a:picLocks noChangeAspect="1"/>
          </p:cNvPicPr>
          <p:nvPr/>
        </p:nvPicPr>
        <p:blipFill>
          <a:blip r:embed="rId2"/>
          <a:stretch>
            <a:fillRect/>
          </a:stretch>
        </p:blipFill>
        <p:spPr>
          <a:xfrm>
            <a:off x="572309" y="2224620"/>
            <a:ext cx="1541003" cy="3313156"/>
          </a:xfrm>
          <a:prstGeom prst="rect">
            <a:avLst/>
          </a:prstGeom>
        </p:spPr>
      </p:pic>
      <p:pic>
        <p:nvPicPr>
          <p:cNvPr id="12" name="図 11">
            <a:extLst>
              <a:ext uri="{FF2B5EF4-FFF2-40B4-BE49-F238E27FC236}">
                <a16:creationId xmlns:a16="http://schemas.microsoft.com/office/drawing/2014/main" id="{B4F54570-8DA6-F5C7-34C6-B704BDC12A6C}"/>
              </a:ext>
            </a:extLst>
          </p:cNvPr>
          <p:cNvPicPr>
            <a:picLocks noChangeAspect="1"/>
          </p:cNvPicPr>
          <p:nvPr/>
        </p:nvPicPr>
        <p:blipFill>
          <a:blip r:embed="rId3"/>
          <a:stretch>
            <a:fillRect/>
          </a:stretch>
        </p:blipFill>
        <p:spPr>
          <a:xfrm>
            <a:off x="2349759" y="2768378"/>
            <a:ext cx="1562810" cy="3313156"/>
          </a:xfrm>
          <a:prstGeom prst="rect">
            <a:avLst/>
          </a:prstGeom>
        </p:spPr>
      </p:pic>
      <p:sp>
        <p:nvSpPr>
          <p:cNvPr id="13" name="フリーフォーム: 図形 12">
            <a:extLst>
              <a:ext uri="{FF2B5EF4-FFF2-40B4-BE49-F238E27FC236}">
                <a16:creationId xmlns:a16="http://schemas.microsoft.com/office/drawing/2014/main" id="{A8F5F95D-CFA7-8CEC-30EE-C83FFD0BC7D9}"/>
              </a:ext>
            </a:extLst>
          </p:cNvPr>
          <p:cNvSpPr/>
          <p:nvPr/>
        </p:nvSpPr>
        <p:spPr>
          <a:xfrm>
            <a:off x="2314386" y="2733023"/>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603E9B75-5FE7-C690-EF06-96B160CF3096}"/>
              </a:ext>
            </a:extLst>
          </p:cNvPr>
          <p:cNvSpPr/>
          <p:nvPr/>
        </p:nvSpPr>
        <p:spPr>
          <a:xfrm>
            <a:off x="2314386" y="6081534"/>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5" name="図 14">
            <a:extLst>
              <a:ext uri="{FF2B5EF4-FFF2-40B4-BE49-F238E27FC236}">
                <a16:creationId xmlns:a16="http://schemas.microsoft.com/office/drawing/2014/main" id="{0EAD77DF-DE08-4287-42BB-E4DE50659A5F}"/>
              </a:ext>
            </a:extLst>
          </p:cNvPr>
          <p:cNvPicPr>
            <a:picLocks noChangeAspect="1"/>
          </p:cNvPicPr>
          <p:nvPr/>
        </p:nvPicPr>
        <p:blipFill rotWithShape="1">
          <a:blip r:embed="rId4"/>
          <a:srcRect b="68442"/>
          <a:stretch/>
        </p:blipFill>
        <p:spPr>
          <a:xfrm>
            <a:off x="572309" y="5192881"/>
            <a:ext cx="1557192" cy="894394"/>
          </a:xfrm>
          <a:prstGeom prst="rect">
            <a:avLst/>
          </a:prstGeom>
        </p:spPr>
      </p:pic>
      <p:sp>
        <p:nvSpPr>
          <p:cNvPr id="16" name="フリーフォーム: 図形 15">
            <a:extLst>
              <a:ext uri="{FF2B5EF4-FFF2-40B4-BE49-F238E27FC236}">
                <a16:creationId xmlns:a16="http://schemas.microsoft.com/office/drawing/2014/main" id="{1620E80C-0058-8B10-D12A-73270C267B6D}"/>
              </a:ext>
            </a:extLst>
          </p:cNvPr>
          <p:cNvSpPr/>
          <p:nvPr/>
        </p:nvSpPr>
        <p:spPr>
          <a:xfrm>
            <a:off x="535339" y="6055453"/>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63A6B34F-1EB2-B363-F1AA-ECDE95D652A2}"/>
              </a:ext>
            </a:extLst>
          </p:cNvPr>
          <p:cNvSpPr/>
          <p:nvPr/>
        </p:nvSpPr>
        <p:spPr bwMode="auto">
          <a:xfrm>
            <a:off x="694738" y="2432486"/>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114E17D0-816B-10BB-0B0A-1542BCA77F64}"/>
              </a:ext>
            </a:extLst>
          </p:cNvPr>
          <p:cNvSpPr/>
          <p:nvPr/>
        </p:nvSpPr>
        <p:spPr bwMode="auto">
          <a:xfrm>
            <a:off x="2515288" y="4318325"/>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9" name="表 18">
            <a:extLst>
              <a:ext uri="{FF2B5EF4-FFF2-40B4-BE49-F238E27FC236}">
                <a16:creationId xmlns:a16="http://schemas.microsoft.com/office/drawing/2014/main" id="{8C61E5C1-AB03-5D8E-FBF5-8B1ED4A6C918}"/>
              </a:ext>
            </a:extLst>
          </p:cNvPr>
          <p:cNvGraphicFramePr>
            <a:graphicFrameLocks noGrp="1"/>
          </p:cNvGraphicFramePr>
          <p:nvPr>
            <p:extLst>
              <p:ext uri="{D42A27DB-BD31-4B8C-83A1-F6EECF244321}">
                <p14:modId xmlns:p14="http://schemas.microsoft.com/office/powerpoint/2010/main" val="298987520"/>
              </p:ext>
            </p:extLst>
          </p:nvPr>
        </p:nvGraphicFramePr>
        <p:xfrm>
          <a:off x="4621164" y="1875554"/>
          <a:ext cx="6641355" cy="2952750"/>
        </p:xfrm>
        <a:graphic>
          <a:graphicData uri="http://schemas.openxmlformats.org/drawingml/2006/table">
            <a:tbl>
              <a:tblPr/>
              <a:tblGrid>
                <a:gridCol w="1322436">
                  <a:extLst>
                    <a:ext uri="{9D8B030D-6E8A-4147-A177-3AD203B41FA5}">
                      <a16:colId xmlns:a16="http://schemas.microsoft.com/office/drawing/2014/main" val="3383467748"/>
                    </a:ext>
                  </a:extLst>
                </a:gridCol>
                <a:gridCol w="5318919">
                  <a:extLst>
                    <a:ext uri="{9D8B030D-6E8A-4147-A177-3AD203B41FA5}">
                      <a16:colId xmlns:a16="http://schemas.microsoft.com/office/drawing/2014/main" val="1190149501"/>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5433616"/>
                  </a:ext>
                </a:extLst>
              </a:tr>
              <a:tr h="4000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⑧オセアニア⑨ミクロネシア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3503502"/>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0.25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24759502"/>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159412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266880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725830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9720443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993071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53065077"/>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615196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61927103"/>
                  </a:ext>
                </a:extLst>
              </a:tr>
            </a:tbl>
          </a:graphicData>
        </a:graphic>
      </p:graphicFrame>
      <p:sp>
        <p:nvSpPr>
          <p:cNvPr id="20" name="Text Box 9">
            <a:extLst>
              <a:ext uri="{FF2B5EF4-FFF2-40B4-BE49-F238E27FC236}">
                <a16:creationId xmlns:a16="http://schemas.microsoft.com/office/drawing/2014/main" id="{D9975217-D433-7355-C83A-F664EA3531AF}"/>
              </a:ext>
            </a:extLst>
          </p:cNvPr>
          <p:cNvSpPr txBox="1">
            <a:spLocks noChangeArrowheads="1"/>
          </p:cNvSpPr>
          <p:nvPr/>
        </p:nvSpPr>
        <p:spPr bwMode="auto">
          <a:xfrm>
            <a:off x="4540995" y="4873477"/>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P.51</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1" name="表 20">
            <a:extLst>
              <a:ext uri="{FF2B5EF4-FFF2-40B4-BE49-F238E27FC236}">
                <a16:creationId xmlns:a16="http://schemas.microsoft.com/office/drawing/2014/main" id="{80CBF2C6-F79B-F5AC-977A-452369D6E8EB}"/>
              </a:ext>
            </a:extLst>
          </p:cNvPr>
          <p:cNvGraphicFramePr>
            <a:graphicFrameLocks noGrp="1"/>
          </p:cNvGraphicFramePr>
          <p:nvPr>
            <p:extLst>
              <p:ext uri="{D42A27DB-BD31-4B8C-83A1-F6EECF244321}">
                <p14:modId xmlns:p14="http://schemas.microsoft.com/office/powerpoint/2010/main" val="4229638990"/>
              </p:ext>
            </p:extLst>
          </p:nvPr>
        </p:nvGraphicFramePr>
        <p:xfrm>
          <a:off x="4630221" y="5510034"/>
          <a:ext cx="6641355" cy="933174"/>
        </p:xfrm>
        <a:graphic>
          <a:graphicData uri="http://schemas.openxmlformats.org/drawingml/2006/table">
            <a:tbl>
              <a:tblPr/>
              <a:tblGrid>
                <a:gridCol w="1303854">
                  <a:extLst>
                    <a:ext uri="{9D8B030D-6E8A-4147-A177-3AD203B41FA5}">
                      <a16:colId xmlns:a16="http://schemas.microsoft.com/office/drawing/2014/main" val="1781774205"/>
                    </a:ext>
                  </a:extLst>
                </a:gridCol>
                <a:gridCol w="533750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pic>
        <p:nvPicPr>
          <p:cNvPr id="22" name="グラフィックス 21">
            <a:extLst>
              <a:ext uri="{FF2B5EF4-FFF2-40B4-BE49-F238E27FC236}">
                <a16:creationId xmlns:a16="http://schemas.microsoft.com/office/drawing/2014/main" id="{0CE533BE-FFBD-A82F-CFCF-ADAD111EC6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386" y="721230"/>
            <a:ext cx="228600" cy="390525"/>
          </a:xfrm>
          <a:prstGeom prst="rect">
            <a:avLst/>
          </a:prstGeom>
        </p:spPr>
      </p:pic>
      <p:sp>
        <p:nvSpPr>
          <p:cNvPr id="23" name="テキスト ボックス 22">
            <a:extLst>
              <a:ext uri="{FF2B5EF4-FFF2-40B4-BE49-F238E27FC236}">
                <a16:creationId xmlns:a16="http://schemas.microsoft.com/office/drawing/2014/main" id="{46A1C75A-3B66-2A82-4958-87A719F66B7A}"/>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55783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a:t>
            </a:fld>
            <a:endParaRPr kumimoji="1" lang="ja-JP" altLang="en-US" sz="1050" dirty="0"/>
          </a:p>
        </p:txBody>
      </p:sp>
      <p:sp>
        <p:nvSpPr>
          <p:cNvPr id="2" name="テキスト プレースホルダー 8">
            <a:extLst>
              <a:ext uri="{FF2B5EF4-FFF2-40B4-BE49-F238E27FC236}">
                <a16:creationId xmlns:a16="http://schemas.microsoft.com/office/drawing/2014/main" id="{F1E7CBF1-0FDF-ABDA-4DC2-FB9C4325762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運営会社について</a:t>
            </a:r>
          </a:p>
        </p:txBody>
      </p:sp>
      <p:sp>
        <p:nvSpPr>
          <p:cNvPr id="3" name="タイトル 26">
            <a:extLst>
              <a:ext uri="{FF2B5EF4-FFF2-40B4-BE49-F238E27FC236}">
                <a16:creationId xmlns:a16="http://schemas.microsoft.com/office/drawing/2014/main" id="{70B7BB6D-C50E-9133-78CB-0AE78ACDE962}"/>
              </a:ext>
            </a:extLst>
          </p:cNvPr>
          <p:cNvSpPr txBox="1">
            <a:spLocks/>
          </p:cNvSpPr>
          <p:nvPr/>
        </p:nvSpPr>
        <p:spPr>
          <a:xfrm>
            <a:off x="6553065" y="5292330"/>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ダイナミックパッケージの</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プラットフォーム提供など</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FB497485-EBD3-2992-EDA9-12FF00906B09}"/>
              </a:ext>
            </a:extLst>
          </p:cNvPr>
          <p:cNvSpPr txBox="1"/>
          <p:nvPr/>
        </p:nvSpPr>
        <p:spPr>
          <a:xfrm>
            <a:off x="2377063" y="1893759"/>
            <a:ext cx="2492990" cy="400110"/>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主な事業・サービス</a:t>
            </a:r>
          </a:p>
        </p:txBody>
      </p:sp>
      <p:sp>
        <p:nvSpPr>
          <p:cNvPr id="7" name="タイトル 26">
            <a:extLst>
              <a:ext uri="{FF2B5EF4-FFF2-40B4-BE49-F238E27FC236}">
                <a16:creationId xmlns:a16="http://schemas.microsoft.com/office/drawing/2014/main" id="{1CE3A1F0-64F5-50C3-F813-E4AAA5348E07}"/>
              </a:ext>
            </a:extLst>
          </p:cNvPr>
          <p:cNvSpPr txBox="1">
            <a:spLocks/>
          </p:cNvSpPr>
          <p:nvPr/>
        </p:nvSpPr>
        <p:spPr>
          <a:xfrm>
            <a:off x="1827265" y="2405717"/>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購買支援サイト</a:t>
            </a:r>
          </a:p>
        </p:txBody>
      </p:sp>
      <p:sp>
        <p:nvSpPr>
          <p:cNvPr id="8" name="タイトル 26">
            <a:extLst>
              <a:ext uri="{FF2B5EF4-FFF2-40B4-BE49-F238E27FC236}">
                <a16:creationId xmlns:a16="http://schemas.microsoft.com/office/drawing/2014/main" id="{39521B5F-C0F1-7577-3B69-E88BF526343B}"/>
              </a:ext>
            </a:extLst>
          </p:cNvPr>
          <p:cNvSpPr txBox="1">
            <a:spLocks/>
          </p:cNvSpPr>
          <p:nvPr/>
        </p:nvSpPr>
        <p:spPr>
          <a:xfrm>
            <a:off x="3704002" y="2405717"/>
            <a:ext cx="187070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レストラン検索予約サイト</a:t>
            </a:r>
          </a:p>
        </p:txBody>
      </p:sp>
      <p:graphicFrame>
        <p:nvGraphicFramePr>
          <p:cNvPr id="9" name="表 8">
            <a:extLst>
              <a:ext uri="{FF2B5EF4-FFF2-40B4-BE49-F238E27FC236}">
                <a16:creationId xmlns:a16="http://schemas.microsoft.com/office/drawing/2014/main" id="{C760CF30-0BE5-E8BF-37CF-F31C463B1C46}"/>
              </a:ext>
            </a:extLst>
          </p:cNvPr>
          <p:cNvGraphicFramePr>
            <a:graphicFrameLocks noGrp="1"/>
          </p:cNvGraphicFramePr>
          <p:nvPr>
            <p:extLst>
              <p:ext uri="{D42A27DB-BD31-4B8C-83A1-F6EECF244321}">
                <p14:modId xmlns:p14="http://schemas.microsoft.com/office/powerpoint/2010/main" val="213095430"/>
              </p:ext>
            </p:extLst>
          </p:nvPr>
        </p:nvGraphicFramePr>
        <p:xfrm>
          <a:off x="5982851" y="2433840"/>
          <a:ext cx="4311183" cy="2276586"/>
        </p:xfrm>
        <a:graphic>
          <a:graphicData uri="http://schemas.openxmlformats.org/drawingml/2006/table">
            <a:tbl>
              <a:tblPr>
                <a:tableStyleId>{5C22544A-7EE6-4342-B048-85BDC9FD1C3A}</a:tableStyleId>
              </a:tblPr>
              <a:tblGrid>
                <a:gridCol w="790058">
                  <a:extLst>
                    <a:ext uri="{9D8B030D-6E8A-4147-A177-3AD203B41FA5}">
                      <a16:colId xmlns:a16="http://schemas.microsoft.com/office/drawing/2014/main" val="2095775960"/>
                    </a:ext>
                  </a:extLst>
                </a:gridCol>
                <a:gridCol w="3521125">
                  <a:extLst>
                    <a:ext uri="{9D8B030D-6E8A-4147-A177-3AD203B41FA5}">
                      <a16:colId xmlns:a16="http://schemas.microsoft.com/office/drawing/2014/main" val="1437185295"/>
                    </a:ext>
                  </a:extLst>
                </a:gridCol>
              </a:tblGrid>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会社名</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株式会社カカクコム</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785220232"/>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代表者</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rPr>
                        <a:t>代表取締役社長　村上敦浩</a:t>
                      </a:r>
                    </a:p>
                  </a:txBody>
                  <a:tcPr marL="114300" marR="9525" marT="95" marB="0" anchor="ctr"/>
                </a:tc>
                <a:extLst>
                  <a:ext uri="{0D108BD9-81ED-4DB2-BD59-A6C34878D82A}">
                    <a16:rowId xmlns:a16="http://schemas.microsoft.com/office/drawing/2014/main" val="2481718229"/>
                  </a:ext>
                </a:extLst>
              </a:tr>
              <a:tr h="525114">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本社</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150-0022</a:t>
                      </a:r>
                      <a:b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東京都渋谷区恵比寿南</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丁目</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番</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7</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号 デジタルゲートビル</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4150770349"/>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設立</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1997</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月</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071924586"/>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証券コード</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2371</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（東証プライム市場）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195068172"/>
                  </a:ext>
                </a:extLst>
              </a:tr>
            </a:tbl>
          </a:graphicData>
        </a:graphic>
      </p:graphicFrame>
      <p:sp>
        <p:nvSpPr>
          <p:cNvPr id="10" name="テキスト ボックス 9">
            <a:extLst>
              <a:ext uri="{FF2B5EF4-FFF2-40B4-BE49-F238E27FC236}">
                <a16:creationId xmlns:a16="http://schemas.microsoft.com/office/drawing/2014/main" id="{5755F489-7638-4E20-B5CB-BD710C232599}"/>
              </a:ext>
            </a:extLst>
          </p:cNvPr>
          <p:cNvSpPr txBox="1"/>
          <p:nvPr/>
        </p:nvSpPr>
        <p:spPr>
          <a:xfrm>
            <a:off x="7533146" y="1893759"/>
            <a:ext cx="1210588" cy="400110"/>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会社概要</a:t>
            </a:r>
          </a:p>
        </p:txBody>
      </p:sp>
      <p:sp>
        <p:nvSpPr>
          <p:cNvPr id="11" name="タイトル 26">
            <a:extLst>
              <a:ext uri="{FF2B5EF4-FFF2-40B4-BE49-F238E27FC236}">
                <a16:creationId xmlns:a16="http://schemas.microsoft.com/office/drawing/2014/main" id="{0534119B-120C-97B6-F024-A2319572BB8C}"/>
              </a:ext>
            </a:extLst>
          </p:cNvPr>
          <p:cNvSpPr txBox="1">
            <a:spLocks/>
          </p:cNvSpPr>
          <p:nvPr/>
        </p:nvSpPr>
        <p:spPr>
          <a:xfrm>
            <a:off x="4802264" y="5292332"/>
            <a:ext cx="1440000" cy="204287"/>
          </a:xfrm>
          <a:prstGeom prst="rect">
            <a:avLst/>
          </a:prstGeom>
          <a:no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高速バス比較サイト</a:t>
            </a:r>
            <a:endParaRPr lang="ja-JP" altLang="en-US" sz="8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2" name="図 11" descr="アイコン&#10;&#10;低い精度で自動的に生成された説明">
            <a:extLst>
              <a:ext uri="{FF2B5EF4-FFF2-40B4-BE49-F238E27FC236}">
                <a16:creationId xmlns:a16="http://schemas.microsoft.com/office/drawing/2014/main" id="{8B15FFE9-3C57-A4A8-4862-5276BE25CD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9825" y="2698938"/>
            <a:ext cx="1440000" cy="254400"/>
          </a:xfrm>
          <a:prstGeom prst="rect">
            <a:avLst/>
          </a:prstGeom>
        </p:spPr>
      </p:pic>
      <p:pic>
        <p:nvPicPr>
          <p:cNvPr id="13" name="図 12" descr="文字が書かれている&#10;&#10;低い精度で自動的に生成された説明">
            <a:extLst>
              <a:ext uri="{FF2B5EF4-FFF2-40B4-BE49-F238E27FC236}">
                <a16:creationId xmlns:a16="http://schemas.microsoft.com/office/drawing/2014/main" id="{80926C44-1E80-979E-5B9C-579A8EE00C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6836" y="2632638"/>
            <a:ext cx="1548000" cy="387000"/>
          </a:xfrm>
          <a:prstGeom prst="rect">
            <a:avLst/>
          </a:prstGeom>
        </p:spPr>
      </p:pic>
      <p:pic>
        <p:nvPicPr>
          <p:cNvPr id="14" name="図 13" descr="文字が書かれている&#10;&#10;中程度の精度で自動的に生成された説明">
            <a:extLst>
              <a:ext uri="{FF2B5EF4-FFF2-40B4-BE49-F238E27FC236}">
                <a16:creationId xmlns:a16="http://schemas.microsoft.com/office/drawing/2014/main" id="{321AA5B2-5DE7-88DC-1903-BBFC8467A9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4688" y="3469121"/>
            <a:ext cx="1080000" cy="417461"/>
          </a:xfrm>
          <a:prstGeom prst="rect">
            <a:avLst/>
          </a:prstGeom>
        </p:spPr>
      </p:pic>
      <p:sp>
        <p:nvSpPr>
          <p:cNvPr id="15" name="タイトル 26">
            <a:extLst>
              <a:ext uri="{FF2B5EF4-FFF2-40B4-BE49-F238E27FC236}">
                <a16:creationId xmlns:a16="http://schemas.microsoft.com/office/drawing/2014/main" id="{A5E3154D-C9BE-7CFD-2234-EC66B6B3365E}"/>
              </a:ext>
            </a:extLst>
          </p:cNvPr>
          <p:cNvSpPr txBox="1">
            <a:spLocks/>
          </p:cNvSpPr>
          <p:nvPr/>
        </p:nvSpPr>
        <p:spPr>
          <a:xfrm>
            <a:off x="1912128" y="3191213"/>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不動産住宅情報サイト</a:t>
            </a:r>
          </a:p>
        </p:txBody>
      </p:sp>
      <p:pic>
        <p:nvPicPr>
          <p:cNvPr id="18" name="図 17" descr="アイコン&#10;&#10;自動的に生成された説明">
            <a:extLst>
              <a:ext uri="{FF2B5EF4-FFF2-40B4-BE49-F238E27FC236}">
                <a16:creationId xmlns:a16="http://schemas.microsoft.com/office/drawing/2014/main" id="{8BC22DF3-3D62-6E54-9BA1-56356CAC02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4346" y="5615781"/>
            <a:ext cx="1116000" cy="421600"/>
          </a:xfrm>
          <a:prstGeom prst="rect">
            <a:avLst/>
          </a:prstGeom>
        </p:spPr>
      </p:pic>
      <p:sp>
        <p:nvSpPr>
          <p:cNvPr id="19" name="タイトル 26">
            <a:extLst>
              <a:ext uri="{FF2B5EF4-FFF2-40B4-BE49-F238E27FC236}">
                <a16:creationId xmlns:a16="http://schemas.microsoft.com/office/drawing/2014/main" id="{950FF163-1164-8526-75E7-008FB3F6E213}"/>
              </a:ext>
            </a:extLst>
          </p:cNvPr>
          <p:cNvSpPr txBox="1">
            <a:spLocks/>
          </p:cNvSpPr>
          <p:nvPr/>
        </p:nvSpPr>
        <p:spPr>
          <a:xfrm>
            <a:off x="3359769" y="5292330"/>
            <a:ext cx="1448239"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宿泊旅行の情報メディア</a:t>
            </a:r>
          </a:p>
        </p:txBody>
      </p:sp>
      <p:pic>
        <p:nvPicPr>
          <p:cNvPr id="20" name="図 19" descr="ロゴ が含まれている画像&#10;&#10;自動的に生成された説明">
            <a:extLst>
              <a:ext uri="{FF2B5EF4-FFF2-40B4-BE49-F238E27FC236}">
                <a16:creationId xmlns:a16="http://schemas.microsoft.com/office/drawing/2014/main" id="{4273D3BC-A83C-CF85-2A49-B5EF7084C3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4482" y="4488901"/>
            <a:ext cx="1152000" cy="244309"/>
          </a:xfrm>
          <a:prstGeom prst="rect">
            <a:avLst/>
          </a:prstGeom>
        </p:spPr>
      </p:pic>
      <p:sp>
        <p:nvSpPr>
          <p:cNvPr id="21" name="タイトル 26">
            <a:extLst>
              <a:ext uri="{FF2B5EF4-FFF2-40B4-BE49-F238E27FC236}">
                <a16:creationId xmlns:a16="http://schemas.microsoft.com/office/drawing/2014/main" id="{7017616D-9065-34BA-D72F-1E63604A61DF}"/>
              </a:ext>
            </a:extLst>
          </p:cNvPr>
          <p:cNvSpPr txBox="1">
            <a:spLocks/>
          </p:cNvSpPr>
          <p:nvPr/>
        </p:nvSpPr>
        <p:spPr>
          <a:xfrm>
            <a:off x="1809825" y="4084693"/>
            <a:ext cx="1685959"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女性向けライフスタイル</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メディア</a:t>
            </a:r>
          </a:p>
        </p:txBody>
      </p:sp>
      <p:pic>
        <p:nvPicPr>
          <p:cNvPr id="22" name="図 21" descr="ロゴ, 会社名&#10;&#10;自動的に生成された説明">
            <a:extLst>
              <a:ext uri="{FF2B5EF4-FFF2-40B4-BE49-F238E27FC236}">
                <a16:creationId xmlns:a16="http://schemas.microsoft.com/office/drawing/2014/main" id="{0B057EC1-441B-5C59-70A1-925795BB01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013578" y="4374065"/>
            <a:ext cx="1152000" cy="377943"/>
          </a:xfrm>
          <a:prstGeom prst="rect">
            <a:avLst/>
          </a:prstGeom>
        </p:spPr>
      </p:pic>
      <p:sp>
        <p:nvSpPr>
          <p:cNvPr id="23" name="タイトル 26">
            <a:extLst>
              <a:ext uri="{FF2B5EF4-FFF2-40B4-BE49-F238E27FC236}">
                <a16:creationId xmlns:a16="http://schemas.microsoft.com/office/drawing/2014/main" id="{182D0475-110C-A8FB-09AD-1DADF40C9F8D}"/>
              </a:ext>
            </a:extLst>
          </p:cNvPr>
          <p:cNvSpPr txBox="1">
            <a:spLocks/>
          </p:cNvSpPr>
          <p:nvPr/>
        </p:nvSpPr>
        <p:spPr>
          <a:xfrm>
            <a:off x="3885056" y="4062903"/>
            <a:ext cx="1440000"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クルマ好きのための</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情報サイト</a:t>
            </a:r>
          </a:p>
        </p:txBody>
      </p:sp>
      <p:sp>
        <p:nvSpPr>
          <p:cNvPr id="25" name="タイトル 26">
            <a:extLst>
              <a:ext uri="{FF2B5EF4-FFF2-40B4-BE49-F238E27FC236}">
                <a16:creationId xmlns:a16="http://schemas.microsoft.com/office/drawing/2014/main" id="{3D80DF01-7DC9-6AE7-E729-28D85D1AC131}"/>
              </a:ext>
            </a:extLst>
          </p:cNvPr>
          <p:cNvSpPr txBox="1">
            <a:spLocks/>
          </p:cNvSpPr>
          <p:nvPr/>
        </p:nvSpPr>
        <p:spPr>
          <a:xfrm>
            <a:off x="3821901" y="3184054"/>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求人情報の一括検索サイト</a:t>
            </a:r>
          </a:p>
        </p:txBody>
      </p:sp>
      <p:pic>
        <p:nvPicPr>
          <p:cNvPr id="28" name="図 27" descr="抽象, 挿絵 が含まれている画像&#10;&#10;自動的に生成された説明">
            <a:extLst>
              <a:ext uri="{FF2B5EF4-FFF2-40B4-BE49-F238E27FC236}">
                <a16:creationId xmlns:a16="http://schemas.microsoft.com/office/drawing/2014/main" id="{959FAFFD-624D-90B2-3068-DCDF430F55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95839" y="5596489"/>
            <a:ext cx="1620000" cy="506250"/>
          </a:xfrm>
          <a:prstGeom prst="rect">
            <a:avLst/>
          </a:prstGeom>
        </p:spPr>
      </p:pic>
      <p:cxnSp>
        <p:nvCxnSpPr>
          <p:cNvPr id="29" name="直線コネクタ 28">
            <a:extLst>
              <a:ext uri="{FF2B5EF4-FFF2-40B4-BE49-F238E27FC236}">
                <a16:creationId xmlns:a16="http://schemas.microsoft.com/office/drawing/2014/main" id="{5F7DD568-2E18-52AC-8979-70846201D8BC}"/>
              </a:ext>
            </a:extLst>
          </p:cNvPr>
          <p:cNvCxnSpPr>
            <a:cxnSpLocks/>
          </p:cNvCxnSpPr>
          <p:nvPr/>
        </p:nvCxnSpPr>
        <p:spPr>
          <a:xfrm>
            <a:off x="1592102" y="5065952"/>
            <a:ext cx="87019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D4472834-93B8-6C17-85E4-2EA530DCD9D3}"/>
              </a:ext>
            </a:extLst>
          </p:cNvPr>
          <p:cNvSpPr txBox="1"/>
          <p:nvPr/>
        </p:nvSpPr>
        <p:spPr>
          <a:xfrm>
            <a:off x="2944596" y="4950121"/>
            <a:ext cx="1415772" cy="276999"/>
          </a:xfrm>
          <a:prstGeom prst="rect">
            <a:avLst/>
          </a:prstGeom>
          <a:solidFill>
            <a:schemeClr val="bg1"/>
          </a:solidFill>
        </p:spPr>
        <p:txBody>
          <a:bodyPr wrap="none" rtlCol="0">
            <a:spAutoFit/>
          </a:bodyPr>
          <a:lstStyle/>
          <a:p>
            <a:r>
              <a:rPr lang="ja-JP" altLang="en-US" sz="1200" b="1"/>
              <a:t>旅行関連サービス</a:t>
            </a:r>
          </a:p>
        </p:txBody>
      </p:sp>
      <p:sp>
        <p:nvSpPr>
          <p:cNvPr id="31" name="タイトル 26">
            <a:extLst>
              <a:ext uri="{FF2B5EF4-FFF2-40B4-BE49-F238E27FC236}">
                <a16:creationId xmlns:a16="http://schemas.microsoft.com/office/drawing/2014/main" id="{4DD70968-35A8-63BA-26CA-DFB2218B6F16}"/>
              </a:ext>
            </a:extLst>
          </p:cNvPr>
          <p:cNvSpPr txBox="1">
            <a:spLocks/>
          </p:cNvSpPr>
          <p:nvPr/>
        </p:nvSpPr>
        <p:spPr>
          <a:xfrm>
            <a:off x="1619300" y="5292330"/>
            <a:ext cx="153028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旅行のクチコミと比較サイト</a:t>
            </a:r>
          </a:p>
        </p:txBody>
      </p:sp>
      <p:pic>
        <p:nvPicPr>
          <p:cNvPr id="32" name="図 31" descr="テキスト, ロゴ&#10;&#10;自動的に生成された説明">
            <a:extLst>
              <a:ext uri="{FF2B5EF4-FFF2-40B4-BE49-F238E27FC236}">
                <a16:creationId xmlns:a16="http://schemas.microsoft.com/office/drawing/2014/main" id="{3F1F3391-1AEE-338C-F32C-622733038D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74909" y="5558793"/>
            <a:ext cx="1313308" cy="714440"/>
          </a:xfrm>
          <a:prstGeom prst="rect">
            <a:avLst/>
          </a:prstGeom>
        </p:spPr>
      </p:pic>
      <p:pic>
        <p:nvPicPr>
          <p:cNvPr id="33" name="図 32" descr="挿絵, 抽象 が含まれている画像&#10;&#10;自動的に生成された説明">
            <a:extLst>
              <a:ext uri="{FF2B5EF4-FFF2-40B4-BE49-F238E27FC236}">
                <a16:creationId xmlns:a16="http://schemas.microsoft.com/office/drawing/2014/main" id="{E301B8BA-CED2-5387-9142-0468BE7C4C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40583" y="5666036"/>
            <a:ext cx="1692000" cy="466126"/>
          </a:xfrm>
          <a:prstGeom prst="rect">
            <a:avLst/>
          </a:prstGeom>
        </p:spPr>
      </p:pic>
      <p:sp>
        <p:nvSpPr>
          <p:cNvPr id="34" name="コンテンツ プレースホルダー 2">
            <a:extLst>
              <a:ext uri="{FF2B5EF4-FFF2-40B4-BE49-F238E27FC236}">
                <a16:creationId xmlns:a16="http://schemas.microsoft.com/office/drawing/2014/main" id="{554D6FC6-5255-4B22-AE50-8C289A2E43D9}"/>
              </a:ext>
            </a:extLst>
          </p:cNvPr>
          <p:cNvSpPr txBox="1">
            <a:spLocks/>
          </p:cNvSpPr>
          <p:nvPr/>
        </p:nvSpPr>
        <p:spPr>
          <a:xfrm>
            <a:off x="461962" y="820619"/>
            <a:ext cx="11268076" cy="7422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dirty="0">
                <a:solidFill>
                  <a:srgbClr val="000000"/>
                </a:solidFill>
                <a:ea typeface="游ゴシック"/>
              </a:rPr>
              <a:t>株式会社カカクコムは、</a:t>
            </a:r>
            <a:r>
              <a:rPr lang="ja-JP" altLang="en-US" sz="1800" b="1" dirty="0">
                <a:solidFill>
                  <a:srgbClr val="000000"/>
                </a:solidFill>
                <a:ea typeface="游ゴシック"/>
              </a:rPr>
              <a:t>商品の購買</a:t>
            </a:r>
            <a:r>
              <a:rPr lang="ja-JP" altLang="en-US" sz="1800" dirty="0">
                <a:solidFill>
                  <a:srgbClr val="000000"/>
                </a:solidFill>
                <a:ea typeface="游ゴシック"/>
              </a:rPr>
              <a:t>や</a:t>
            </a:r>
            <a:r>
              <a:rPr lang="ja-JP" altLang="en-US" sz="1800" b="1" dirty="0">
                <a:solidFill>
                  <a:srgbClr val="000000"/>
                </a:solidFill>
                <a:ea typeface="游ゴシック"/>
              </a:rPr>
              <a:t>レストラン・旅行予約</a:t>
            </a:r>
            <a:r>
              <a:rPr lang="ja-JP" altLang="en-US" sz="1800" dirty="0">
                <a:solidFill>
                  <a:srgbClr val="000000"/>
                </a:solidFill>
                <a:ea typeface="游ゴシック"/>
              </a:rPr>
              <a:t>など、</a:t>
            </a:r>
            <a:r>
              <a:rPr lang="ja-JP" altLang="en-US" sz="1800" b="1" dirty="0">
                <a:solidFill>
                  <a:schemeClr val="accent1"/>
                </a:solidFill>
                <a:ea typeface="游ゴシック"/>
              </a:rPr>
              <a:t>生活にまつわる幅広い分野で国内屈指の集客力</a:t>
            </a:r>
            <a:r>
              <a:rPr lang="ja-JP" altLang="en-US" sz="1800" dirty="0">
                <a:solidFill>
                  <a:srgbClr val="000000"/>
                </a:solidFill>
                <a:ea typeface="游ゴシック"/>
              </a:rPr>
              <a:t>を誇るサービスを提供しております</a:t>
            </a:r>
            <a:endParaRPr lang="en-US" dirty="0">
              <a:solidFill>
                <a:srgbClr val="000000"/>
              </a:solidFill>
              <a:ea typeface="游ゴシック"/>
            </a:endParaRPr>
          </a:p>
        </p:txBody>
      </p:sp>
      <p:pic>
        <p:nvPicPr>
          <p:cNvPr id="35" name="図 34">
            <a:extLst>
              <a:ext uri="{FF2B5EF4-FFF2-40B4-BE49-F238E27FC236}">
                <a16:creationId xmlns:a16="http://schemas.microsoft.com/office/drawing/2014/main" id="{E9AC3C7B-641C-0BFC-FF0B-6F758A827168}"/>
              </a:ext>
            </a:extLst>
          </p:cNvPr>
          <p:cNvPicPr>
            <a:picLocks noChangeAspect="1"/>
          </p:cNvPicPr>
          <p:nvPr/>
        </p:nvPicPr>
        <p:blipFill rotWithShape="1">
          <a:blip r:embed="rId11"/>
          <a:srcRect t="19480"/>
          <a:stretch/>
        </p:blipFill>
        <p:spPr>
          <a:xfrm>
            <a:off x="8354763" y="5659249"/>
            <a:ext cx="2065419" cy="443491"/>
          </a:xfrm>
          <a:prstGeom prst="rect">
            <a:avLst/>
          </a:prstGeom>
        </p:spPr>
      </p:pic>
      <p:sp>
        <p:nvSpPr>
          <p:cNvPr id="36" name="タイトル 26">
            <a:extLst>
              <a:ext uri="{FF2B5EF4-FFF2-40B4-BE49-F238E27FC236}">
                <a16:creationId xmlns:a16="http://schemas.microsoft.com/office/drawing/2014/main" id="{FBFC9A01-14D2-00E0-6544-0973B57F3196}"/>
              </a:ext>
            </a:extLst>
          </p:cNvPr>
          <p:cNvSpPr txBox="1">
            <a:spLocks/>
          </p:cNvSpPr>
          <p:nvPr/>
        </p:nvSpPr>
        <p:spPr>
          <a:xfrm>
            <a:off x="8667470" y="5289521"/>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国内移動・海外航空券の最安値比較サイト</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図 16">
            <a:extLst>
              <a:ext uri="{FF2B5EF4-FFF2-40B4-BE49-F238E27FC236}">
                <a16:creationId xmlns:a16="http://schemas.microsoft.com/office/drawing/2014/main" id="{D72EEE60-6261-2AC1-52C3-F40E8DFC918A}"/>
              </a:ext>
            </a:extLst>
          </p:cNvPr>
          <p:cNvPicPr>
            <a:picLocks noChangeAspect="1"/>
          </p:cNvPicPr>
          <p:nvPr/>
        </p:nvPicPr>
        <p:blipFill>
          <a:blip r:embed="rId12"/>
          <a:stretch>
            <a:fillRect/>
          </a:stretch>
        </p:blipFill>
        <p:spPr>
          <a:xfrm>
            <a:off x="3855638" y="3523366"/>
            <a:ext cx="1440001" cy="336522"/>
          </a:xfrm>
          <a:prstGeom prst="rect">
            <a:avLst/>
          </a:prstGeom>
        </p:spPr>
      </p:pic>
    </p:spTree>
    <p:extLst>
      <p:ext uri="{BB962C8B-B14F-4D97-AF65-F5344CB8AC3E}">
        <p14:creationId xmlns:p14="http://schemas.microsoft.com/office/powerpoint/2010/main" val="4044880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40</a:t>
            </a:fld>
            <a:endParaRPr kumimoji="1" lang="ja-JP" altLang="en-US" sz="1050" dirty="0"/>
          </a:p>
        </p:txBody>
      </p:sp>
      <p:sp>
        <p:nvSpPr>
          <p:cNvPr id="2" name="テキスト プレースホルダー 8">
            <a:extLst>
              <a:ext uri="{FF2B5EF4-FFF2-40B4-BE49-F238E27FC236}">
                <a16:creationId xmlns:a16="http://schemas.microsoft.com/office/drawing/2014/main" id="{B2962BAC-FE21-AA2C-FFA0-CC3985BE690D}"/>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コンテンツ プレースホルダー 6">
            <a:extLst>
              <a:ext uri="{FF2B5EF4-FFF2-40B4-BE49-F238E27FC236}">
                <a16:creationId xmlns:a16="http://schemas.microsoft.com/office/drawing/2014/main" id="{BD891804-6DA4-E853-B79C-BD3989BAA9F5}"/>
              </a:ext>
            </a:extLst>
          </p:cNvPr>
          <p:cNvSpPr txBox="1">
            <a:spLocks/>
          </p:cNvSpPr>
          <p:nvPr/>
        </p:nvSpPr>
        <p:spPr>
          <a:xfrm>
            <a:off x="414021" y="1756773"/>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51A43A1F-6FB6-22FA-EDA7-5195FD455010}"/>
              </a:ext>
            </a:extLst>
          </p:cNvPr>
          <p:cNvPicPr>
            <a:picLocks noChangeAspect="1"/>
          </p:cNvPicPr>
          <p:nvPr/>
        </p:nvPicPr>
        <p:blipFill>
          <a:blip r:embed="rId2"/>
          <a:stretch>
            <a:fillRect/>
          </a:stretch>
        </p:blipFill>
        <p:spPr>
          <a:xfrm>
            <a:off x="532884" y="2124748"/>
            <a:ext cx="1562100" cy="3335084"/>
          </a:xfrm>
          <a:prstGeom prst="rect">
            <a:avLst/>
          </a:prstGeom>
        </p:spPr>
      </p:pic>
      <p:pic>
        <p:nvPicPr>
          <p:cNvPr id="7" name="図 6">
            <a:extLst>
              <a:ext uri="{FF2B5EF4-FFF2-40B4-BE49-F238E27FC236}">
                <a16:creationId xmlns:a16="http://schemas.microsoft.com/office/drawing/2014/main" id="{ED8D93EA-E6C8-4756-96AC-8E391258F704}"/>
              </a:ext>
            </a:extLst>
          </p:cNvPr>
          <p:cNvPicPr>
            <a:picLocks noChangeAspect="1"/>
          </p:cNvPicPr>
          <p:nvPr/>
        </p:nvPicPr>
        <p:blipFill rotWithShape="1">
          <a:blip r:embed="rId3"/>
          <a:srcRect b="59445"/>
          <a:stretch/>
        </p:blipFill>
        <p:spPr>
          <a:xfrm>
            <a:off x="537091" y="5270788"/>
            <a:ext cx="1565754" cy="695325"/>
          </a:xfrm>
          <a:prstGeom prst="rect">
            <a:avLst/>
          </a:prstGeom>
        </p:spPr>
      </p:pic>
      <p:pic>
        <p:nvPicPr>
          <p:cNvPr id="8" name="図 7">
            <a:extLst>
              <a:ext uri="{FF2B5EF4-FFF2-40B4-BE49-F238E27FC236}">
                <a16:creationId xmlns:a16="http://schemas.microsoft.com/office/drawing/2014/main" id="{084CE454-6810-F2E2-3D51-74752FC08B27}"/>
              </a:ext>
            </a:extLst>
          </p:cNvPr>
          <p:cNvPicPr>
            <a:picLocks noChangeAspect="1"/>
          </p:cNvPicPr>
          <p:nvPr/>
        </p:nvPicPr>
        <p:blipFill>
          <a:blip r:embed="rId4"/>
          <a:stretch>
            <a:fillRect/>
          </a:stretch>
        </p:blipFill>
        <p:spPr>
          <a:xfrm>
            <a:off x="2334436" y="2634831"/>
            <a:ext cx="1572732" cy="3381375"/>
          </a:xfrm>
          <a:prstGeom prst="rect">
            <a:avLst/>
          </a:prstGeom>
        </p:spPr>
      </p:pic>
      <p:sp>
        <p:nvSpPr>
          <p:cNvPr id="9" name="テキスト ボックス 8">
            <a:extLst>
              <a:ext uri="{FF2B5EF4-FFF2-40B4-BE49-F238E27FC236}">
                <a16:creationId xmlns:a16="http://schemas.microsoft.com/office/drawing/2014/main" id="{9FA909AE-9F29-E844-ED9D-771FB010FDD5}"/>
              </a:ext>
            </a:extLst>
          </p:cNvPr>
          <p:cNvSpPr txBox="1"/>
          <p:nvPr/>
        </p:nvSpPr>
        <p:spPr>
          <a:xfrm>
            <a:off x="329511" y="703316"/>
            <a:ext cx="10233713"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に興味のあるユーザー、旅行を控えたユーザーをターゲット</a:t>
            </a:r>
          </a:p>
        </p:txBody>
      </p:sp>
      <p:sp>
        <p:nvSpPr>
          <p:cNvPr id="11" name="テキスト ボックス 10">
            <a:extLst>
              <a:ext uri="{FF2B5EF4-FFF2-40B4-BE49-F238E27FC236}">
                <a16:creationId xmlns:a16="http://schemas.microsoft.com/office/drawing/2014/main" id="{AD9B7796-3C21-6922-FE2D-CF24AFA4A4CF}"/>
              </a:ext>
            </a:extLst>
          </p:cNvPr>
          <p:cNvSpPr txBox="1"/>
          <p:nvPr/>
        </p:nvSpPr>
        <p:spPr>
          <a:xfrm>
            <a:off x="352581" y="1263297"/>
            <a:ext cx="10795689"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r>
              <a:rPr kumimoji="1" lang="ja-JP" altLang="en-US" sz="1200" b="1" dirty="0">
                <a:latin typeface="游ゴシック" panose="020B0400000000000000" pitchFamily="50" charset="-128"/>
                <a:ea typeface="游ゴシック" panose="020B0400000000000000" pitchFamily="50" charset="-128"/>
              </a:rPr>
              <a:t>視認されやすい位置に掲載ができるため高い広告効果が期待できます。</a:t>
            </a:r>
          </a:p>
        </p:txBody>
      </p:sp>
      <p:sp>
        <p:nvSpPr>
          <p:cNvPr id="12" name="Text Box 3">
            <a:extLst>
              <a:ext uri="{FF2B5EF4-FFF2-40B4-BE49-F238E27FC236}">
                <a16:creationId xmlns:a16="http://schemas.microsoft.com/office/drawing/2014/main" id="{B195D53C-237B-D5CB-DB0D-906AC54355BF}"/>
              </a:ext>
            </a:extLst>
          </p:cNvPr>
          <p:cNvSpPr txBox="1">
            <a:spLocks noChangeArrowheads="1"/>
          </p:cNvSpPr>
          <p:nvPr/>
        </p:nvSpPr>
        <p:spPr bwMode="auto">
          <a:xfrm>
            <a:off x="582436" y="1797781"/>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14" name="フリーフォーム: 図形 13">
            <a:extLst>
              <a:ext uri="{FF2B5EF4-FFF2-40B4-BE49-F238E27FC236}">
                <a16:creationId xmlns:a16="http://schemas.microsoft.com/office/drawing/2014/main" id="{E4D6EF76-AE32-3173-3752-D0094A463F96}"/>
              </a:ext>
            </a:extLst>
          </p:cNvPr>
          <p:cNvSpPr/>
          <p:nvPr/>
        </p:nvSpPr>
        <p:spPr>
          <a:xfrm>
            <a:off x="2285811" y="2634831"/>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フリーフォーム: 図形 14">
            <a:extLst>
              <a:ext uri="{FF2B5EF4-FFF2-40B4-BE49-F238E27FC236}">
                <a16:creationId xmlns:a16="http://schemas.microsoft.com/office/drawing/2014/main" id="{9E872216-636A-D0B2-71A3-200BCC7D7618}"/>
              </a:ext>
            </a:extLst>
          </p:cNvPr>
          <p:cNvSpPr/>
          <p:nvPr/>
        </p:nvSpPr>
        <p:spPr>
          <a:xfrm>
            <a:off x="2285811" y="5983342"/>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2EFF6516-EC90-94EE-C2A5-F22FA21E5587}"/>
              </a:ext>
            </a:extLst>
          </p:cNvPr>
          <p:cNvSpPr/>
          <p:nvPr/>
        </p:nvSpPr>
        <p:spPr bwMode="auto">
          <a:xfrm>
            <a:off x="666163" y="2334294"/>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正方形/長方形 16">
            <a:extLst>
              <a:ext uri="{FF2B5EF4-FFF2-40B4-BE49-F238E27FC236}">
                <a16:creationId xmlns:a16="http://schemas.microsoft.com/office/drawing/2014/main" id="{6773E939-A916-3FED-D3C4-EDB5D14D9815}"/>
              </a:ext>
            </a:extLst>
          </p:cNvPr>
          <p:cNvSpPr/>
          <p:nvPr/>
        </p:nvSpPr>
        <p:spPr bwMode="auto">
          <a:xfrm>
            <a:off x="2507684" y="3401394"/>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フリーフォーム: 図形 17">
            <a:extLst>
              <a:ext uri="{FF2B5EF4-FFF2-40B4-BE49-F238E27FC236}">
                <a16:creationId xmlns:a16="http://schemas.microsoft.com/office/drawing/2014/main" id="{36CFEE32-6098-B2B4-8C2C-3D643380DFDC}"/>
              </a:ext>
            </a:extLst>
          </p:cNvPr>
          <p:cNvSpPr/>
          <p:nvPr/>
        </p:nvSpPr>
        <p:spPr>
          <a:xfrm>
            <a:off x="431777" y="5886526"/>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19" name="表 18">
            <a:extLst>
              <a:ext uri="{FF2B5EF4-FFF2-40B4-BE49-F238E27FC236}">
                <a16:creationId xmlns:a16="http://schemas.microsoft.com/office/drawing/2014/main" id="{B533CF76-73A8-CAB3-435B-8A04381DC106}"/>
              </a:ext>
            </a:extLst>
          </p:cNvPr>
          <p:cNvGraphicFramePr>
            <a:graphicFrameLocks noGrp="1"/>
          </p:cNvGraphicFramePr>
          <p:nvPr>
            <p:extLst>
              <p:ext uri="{D42A27DB-BD31-4B8C-83A1-F6EECF244321}">
                <p14:modId xmlns:p14="http://schemas.microsoft.com/office/powerpoint/2010/main" val="2271371646"/>
              </p:ext>
            </p:extLst>
          </p:nvPr>
        </p:nvGraphicFramePr>
        <p:xfrm>
          <a:off x="4601150" y="1848072"/>
          <a:ext cx="5952550" cy="2859183"/>
        </p:xfrm>
        <a:graphic>
          <a:graphicData uri="http://schemas.openxmlformats.org/drawingml/2006/table">
            <a:tbl>
              <a:tblPr/>
              <a:tblGrid>
                <a:gridCol w="1161475">
                  <a:extLst>
                    <a:ext uri="{9D8B030D-6E8A-4147-A177-3AD203B41FA5}">
                      <a16:colId xmlns:a16="http://schemas.microsoft.com/office/drawing/2014/main" val="2251315301"/>
                    </a:ext>
                  </a:extLst>
                </a:gridCol>
                <a:gridCol w="4791075">
                  <a:extLst>
                    <a:ext uri="{9D8B030D-6E8A-4147-A177-3AD203B41FA5}">
                      <a16:colId xmlns:a16="http://schemas.microsoft.com/office/drawing/2014/main" val="305531343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4461463"/>
                  </a:ext>
                </a:extLst>
              </a:tr>
              <a:tr h="306483">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446839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0.2</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4117975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717831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459980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40211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6816605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2457129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372401"/>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9442476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3156793"/>
                  </a:ext>
                </a:extLst>
              </a:tr>
            </a:tbl>
          </a:graphicData>
        </a:graphic>
      </p:graphicFrame>
      <p:sp>
        <p:nvSpPr>
          <p:cNvPr id="20" name="Text Box 9">
            <a:extLst>
              <a:ext uri="{FF2B5EF4-FFF2-40B4-BE49-F238E27FC236}">
                <a16:creationId xmlns:a16="http://schemas.microsoft.com/office/drawing/2014/main" id="{29F8E35A-0BE0-11DD-A728-7EF348A2E348}"/>
              </a:ext>
            </a:extLst>
          </p:cNvPr>
          <p:cNvSpPr txBox="1">
            <a:spLocks noChangeArrowheads="1"/>
          </p:cNvSpPr>
          <p:nvPr/>
        </p:nvSpPr>
        <p:spPr bwMode="auto">
          <a:xfrm>
            <a:off x="4601150" y="4870678"/>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P.51</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1" name="グラフィックス 20">
            <a:extLst>
              <a:ext uri="{FF2B5EF4-FFF2-40B4-BE49-F238E27FC236}">
                <a16:creationId xmlns:a16="http://schemas.microsoft.com/office/drawing/2014/main" id="{A9795CFC-DCAC-AB45-5AF6-52AF1ADA5D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386" y="721230"/>
            <a:ext cx="228600" cy="390525"/>
          </a:xfrm>
          <a:prstGeom prst="rect">
            <a:avLst/>
          </a:prstGeom>
        </p:spPr>
      </p:pic>
      <p:sp>
        <p:nvSpPr>
          <p:cNvPr id="22" name="テキスト ボックス 21">
            <a:extLst>
              <a:ext uri="{FF2B5EF4-FFF2-40B4-BE49-F238E27FC236}">
                <a16:creationId xmlns:a16="http://schemas.microsoft.com/office/drawing/2014/main" id="{FC4665D8-90B6-6957-BDDC-9B11113339F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26633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41</a:t>
            </a:fld>
            <a:endParaRPr kumimoji="1" lang="ja-JP" altLang="en-US" sz="1050" dirty="0"/>
          </a:p>
        </p:txBody>
      </p:sp>
      <p:sp>
        <p:nvSpPr>
          <p:cNvPr id="2" name="テキスト プレースホルダー 8">
            <a:extLst>
              <a:ext uri="{FF2B5EF4-FFF2-40B4-BE49-F238E27FC236}">
                <a16:creationId xmlns:a16="http://schemas.microsoft.com/office/drawing/2014/main" id="{0C6A1E20-CE7B-E5D0-0AC9-CB3E69D762DA}"/>
              </a:ext>
            </a:extLst>
          </p:cNvPr>
          <p:cNvSpPr txBox="1">
            <a:spLocks/>
          </p:cNvSpPr>
          <p:nvPr/>
        </p:nvSpPr>
        <p:spPr>
          <a:xfrm>
            <a:off x="156893" y="183604"/>
            <a:ext cx="8845593"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スマートフォン 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p>
        </p:txBody>
      </p:sp>
      <p:sp>
        <p:nvSpPr>
          <p:cNvPr id="3" name="コンテンツ プレースホルダー 6">
            <a:extLst>
              <a:ext uri="{FF2B5EF4-FFF2-40B4-BE49-F238E27FC236}">
                <a16:creationId xmlns:a16="http://schemas.microsoft.com/office/drawing/2014/main" id="{0110D8AE-2C16-E818-8ABE-1B797CAEF9B5}"/>
              </a:ext>
            </a:extLst>
          </p:cNvPr>
          <p:cNvSpPr txBox="1">
            <a:spLocks/>
          </p:cNvSpPr>
          <p:nvPr/>
        </p:nvSpPr>
        <p:spPr>
          <a:xfrm>
            <a:off x="809893" y="1310559"/>
            <a:ext cx="3454428" cy="4664791"/>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Text Box 3">
            <a:extLst>
              <a:ext uri="{FF2B5EF4-FFF2-40B4-BE49-F238E27FC236}">
                <a16:creationId xmlns:a16="http://schemas.microsoft.com/office/drawing/2014/main" id="{99BDC441-EE22-A972-DD90-A93F4453E6DD}"/>
              </a:ext>
            </a:extLst>
          </p:cNvPr>
          <p:cNvSpPr txBox="1">
            <a:spLocks noChangeArrowheads="1"/>
          </p:cNvSpPr>
          <p:nvPr/>
        </p:nvSpPr>
        <p:spPr bwMode="auto">
          <a:xfrm>
            <a:off x="852416" y="1362507"/>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pic>
        <p:nvPicPr>
          <p:cNvPr id="7" name="図 6">
            <a:extLst>
              <a:ext uri="{FF2B5EF4-FFF2-40B4-BE49-F238E27FC236}">
                <a16:creationId xmlns:a16="http://schemas.microsoft.com/office/drawing/2014/main" id="{47237334-85E1-654B-7F63-169CCCD2FE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6967" y="1651331"/>
            <a:ext cx="1449337" cy="4152869"/>
          </a:xfrm>
          <a:prstGeom prst="rect">
            <a:avLst/>
          </a:prstGeom>
          <a:ln>
            <a:noFill/>
          </a:ln>
        </p:spPr>
      </p:pic>
      <p:pic>
        <p:nvPicPr>
          <p:cNvPr id="8" name="図 7">
            <a:extLst>
              <a:ext uri="{FF2B5EF4-FFF2-40B4-BE49-F238E27FC236}">
                <a16:creationId xmlns:a16="http://schemas.microsoft.com/office/drawing/2014/main" id="{3B06DAC3-4293-F617-851B-6B8FB96F0A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0933" y="1737598"/>
            <a:ext cx="1466321" cy="4078061"/>
          </a:xfrm>
          <a:prstGeom prst="rect">
            <a:avLst/>
          </a:prstGeom>
          <a:ln>
            <a:noFill/>
          </a:ln>
        </p:spPr>
      </p:pic>
      <p:sp>
        <p:nvSpPr>
          <p:cNvPr id="9" name="正方形/長方形 8">
            <a:extLst>
              <a:ext uri="{FF2B5EF4-FFF2-40B4-BE49-F238E27FC236}">
                <a16:creationId xmlns:a16="http://schemas.microsoft.com/office/drawing/2014/main" id="{24147CB7-F811-C973-AA33-7132DA8FCF23}"/>
              </a:ext>
            </a:extLst>
          </p:cNvPr>
          <p:cNvSpPr/>
          <p:nvPr/>
        </p:nvSpPr>
        <p:spPr bwMode="auto">
          <a:xfrm>
            <a:off x="2812823" y="2033831"/>
            <a:ext cx="1093382" cy="88927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200" b="1" i="0" u="none" strike="noStrike" cap="none" normalizeH="0" baseline="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フリーフォーム: 図形 9">
            <a:extLst>
              <a:ext uri="{FF2B5EF4-FFF2-40B4-BE49-F238E27FC236}">
                <a16:creationId xmlns:a16="http://schemas.microsoft.com/office/drawing/2014/main" id="{19E77C94-437B-07AE-341C-4CF94EE350AF}"/>
              </a:ext>
            </a:extLst>
          </p:cNvPr>
          <p:cNvSpPr/>
          <p:nvPr/>
        </p:nvSpPr>
        <p:spPr>
          <a:xfrm>
            <a:off x="847204" y="5768093"/>
            <a:ext cx="1665860" cy="124392"/>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フリーフォーム: 図形 10">
            <a:extLst>
              <a:ext uri="{FF2B5EF4-FFF2-40B4-BE49-F238E27FC236}">
                <a16:creationId xmlns:a16="http://schemas.microsoft.com/office/drawing/2014/main" id="{D970EA2B-DB96-69F8-51D0-2FABEE7013CB}"/>
              </a:ext>
            </a:extLst>
          </p:cNvPr>
          <p:cNvSpPr/>
          <p:nvPr/>
        </p:nvSpPr>
        <p:spPr>
          <a:xfrm>
            <a:off x="2546743" y="1659549"/>
            <a:ext cx="1665860" cy="1538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フリーフォーム: 図形 11">
            <a:extLst>
              <a:ext uri="{FF2B5EF4-FFF2-40B4-BE49-F238E27FC236}">
                <a16:creationId xmlns:a16="http://schemas.microsoft.com/office/drawing/2014/main" id="{3EADD0B2-47AC-C538-786C-40FBD8B0AC6E}"/>
              </a:ext>
            </a:extLst>
          </p:cNvPr>
          <p:cNvSpPr/>
          <p:nvPr/>
        </p:nvSpPr>
        <p:spPr>
          <a:xfrm>
            <a:off x="2486810" y="5757608"/>
            <a:ext cx="1665860" cy="134878"/>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15" name="表 14">
            <a:extLst>
              <a:ext uri="{FF2B5EF4-FFF2-40B4-BE49-F238E27FC236}">
                <a16:creationId xmlns:a16="http://schemas.microsoft.com/office/drawing/2014/main" id="{4C9E574C-95A6-9306-E65E-FA13A60FBCC3}"/>
              </a:ext>
            </a:extLst>
          </p:cNvPr>
          <p:cNvGraphicFramePr>
            <a:graphicFrameLocks noGrp="1"/>
          </p:cNvGraphicFramePr>
          <p:nvPr>
            <p:extLst>
              <p:ext uri="{D42A27DB-BD31-4B8C-83A1-F6EECF244321}">
                <p14:modId xmlns:p14="http://schemas.microsoft.com/office/powerpoint/2010/main" val="2399582345"/>
              </p:ext>
            </p:extLst>
          </p:nvPr>
        </p:nvGraphicFramePr>
        <p:xfrm>
          <a:off x="4682814" y="2125342"/>
          <a:ext cx="5729372" cy="2552700"/>
        </p:xfrm>
        <a:graphic>
          <a:graphicData uri="http://schemas.openxmlformats.org/drawingml/2006/table">
            <a:tbl>
              <a:tblPr/>
              <a:tblGrid>
                <a:gridCol w="1286186">
                  <a:extLst>
                    <a:ext uri="{9D8B030D-6E8A-4147-A177-3AD203B41FA5}">
                      <a16:colId xmlns:a16="http://schemas.microsoft.com/office/drawing/2014/main" val="607800556"/>
                    </a:ext>
                  </a:extLst>
                </a:gridCol>
                <a:gridCol w="4443186">
                  <a:extLst>
                    <a:ext uri="{9D8B030D-6E8A-4147-A177-3AD203B41FA5}">
                      <a16:colId xmlns:a16="http://schemas.microsoft.com/office/drawing/2014/main" val="109354525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スマートフォントップ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48018495"/>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1067229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2672943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6935169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83626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1630786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7947034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72679482"/>
                  </a:ext>
                </a:extLst>
              </a:tr>
              <a:tr h="255270">
                <a:tc vMerge="1">
                  <a:txBody>
                    <a:bodyPr/>
                    <a:lstStyle/>
                    <a:p>
                      <a:endParaRPr kumimoji="1" lang="ja-JP" altLang="en-US"/>
                    </a:p>
                  </a:txBody>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905727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81379489"/>
                  </a:ext>
                </a:extLst>
              </a:tr>
            </a:tbl>
          </a:graphicData>
        </a:graphic>
      </p:graphicFrame>
      <p:sp>
        <p:nvSpPr>
          <p:cNvPr id="16" name="Text Box 9">
            <a:extLst>
              <a:ext uri="{FF2B5EF4-FFF2-40B4-BE49-F238E27FC236}">
                <a16:creationId xmlns:a16="http://schemas.microsoft.com/office/drawing/2014/main" id="{684E2D90-F971-E969-EEB0-75A8806B7DE6}"/>
              </a:ext>
            </a:extLst>
          </p:cNvPr>
          <p:cNvSpPr txBox="1">
            <a:spLocks noChangeArrowheads="1"/>
          </p:cNvSpPr>
          <p:nvPr/>
        </p:nvSpPr>
        <p:spPr bwMode="auto">
          <a:xfrm>
            <a:off x="4682814" y="4881885"/>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P.51</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グラフィックス 16">
            <a:extLst>
              <a:ext uri="{FF2B5EF4-FFF2-40B4-BE49-F238E27FC236}">
                <a16:creationId xmlns:a16="http://schemas.microsoft.com/office/drawing/2014/main" id="{4134D11A-13A4-4C49-A8D3-811BA1044C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1386" y="721230"/>
            <a:ext cx="228600" cy="390525"/>
          </a:xfrm>
          <a:prstGeom prst="rect">
            <a:avLst/>
          </a:prstGeom>
        </p:spPr>
      </p:pic>
      <p:sp>
        <p:nvSpPr>
          <p:cNvPr id="18" name="テキスト ボックス 17">
            <a:extLst>
              <a:ext uri="{FF2B5EF4-FFF2-40B4-BE49-F238E27FC236}">
                <a16:creationId xmlns:a16="http://schemas.microsoft.com/office/drawing/2014/main" id="{803BCB84-80F9-FD74-D578-C411AC6D689C}"/>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197646DC-C797-46FC-C2F7-F3FF85AE3FDD}"/>
              </a:ext>
            </a:extLst>
          </p:cNvPr>
          <p:cNvSpPr txBox="1"/>
          <p:nvPr/>
        </p:nvSpPr>
        <p:spPr>
          <a:xfrm>
            <a:off x="332646" y="789535"/>
            <a:ext cx="10133806"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フォートラベル スマートフォントップに掲出される枠で、</a:t>
            </a:r>
            <a:r>
              <a:rPr kumimoji="1" lang="ja-JP" altLang="en-US" sz="1600" b="1" dirty="0">
                <a:solidFill>
                  <a:schemeClr val="accent1"/>
                </a:solidFill>
                <a:latin typeface="游ゴシック" panose="020B0400000000000000" pitchFamily="50" charset="-128"/>
                <a:ea typeface="游ゴシック" panose="020B0400000000000000" pitchFamily="50" charset="-128"/>
              </a:rPr>
              <a:t>広告主様該当ページへ誘導を強化</a:t>
            </a:r>
            <a:endParaRPr kumimoji="1" lang="ja-JP" altLang="en-US" sz="1600" b="1"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7A1D8EE8-4CF5-0769-04A0-FC8CB19CA9AA}"/>
              </a:ext>
            </a:extLst>
          </p:cNvPr>
          <p:cNvSpPr txBox="1"/>
          <p:nvPr/>
        </p:nvSpPr>
        <p:spPr>
          <a:xfrm>
            <a:off x="4528475" y="1330560"/>
            <a:ext cx="6554799" cy="646331"/>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アクティブでトレンドに敏感な旅行のオピニオンリーダー層に向けて広告プロモーション展開が可能です。</a:t>
            </a:r>
          </a:p>
        </p:txBody>
      </p:sp>
    </p:spTree>
    <p:extLst>
      <p:ext uri="{BB962C8B-B14F-4D97-AF65-F5344CB8AC3E}">
        <p14:creationId xmlns:p14="http://schemas.microsoft.com/office/powerpoint/2010/main" val="1976434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42</a:t>
            </a:fld>
            <a:endParaRPr kumimoji="1" lang="ja-JP" altLang="en-US" sz="1050" dirty="0"/>
          </a:p>
        </p:txBody>
      </p:sp>
      <p:sp>
        <p:nvSpPr>
          <p:cNvPr id="2" name="タイトル 1">
            <a:extLst>
              <a:ext uri="{FF2B5EF4-FFF2-40B4-BE49-F238E27FC236}">
                <a16:creationId xmlns:a16="http://schemas.microsoft.com/office/drawing/2014/main" id="{9387CB3F-30FE-DF7D-4563-8187F2A26861}"/>
              </a:ext>
            </a:extLst>
          </p:cNvPr>
          <p:cNvSpPr>
            <a:spLocks noGrp="1"/>
          </p:cNvSpPr>
          <p:nvPr>
            <p:ph type="title"/>
          </p:nvPr>
        </p:nvSpPr>
        <p:spPr>
          <a:xfrm>
            <a:off x="1709736" y="1610525"/>
            <a:ext cx="8772528" cy="1042936"/>
          </a:xfrm>
        </p:spPr>
        <p:txBody>
          <a:bodyPr>
            <a:normAutofit/>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a:t>
            </a:r>
            <a:br>
              <a:rPr kumimoji="1" lang="en-US" altLang="ja-JP" sz="2800" dirty="0">
                <a:latin typeface="游ゴシック" panose="020B0400000000000000" pitchFamily="50" charset="-128"/>
                <a:ea typeface="游ゴシック" panose="020B0400000000000000" pitchFamily="50" charset="-128"/>
              </a:rPr>
            </a:br>
            <a:r>
              <a:rPr kumimoji="1" lang="en-US" altLang="ja-JP" sz="2800" dirty="0">
                <a:latin typeface="游ゴシック" panose="020B0400000000000000" pitchFamily="50" charset="-128"/>
                <a:ea typeface="游ゴシック" panose="020B0400000000000000" pitchFamily="50" charset="-128"/>
              </a:rPr>
              <a:t>SP </a:t>
            </a:r>
            <a:r>
              <a:rPr kumimoji="1" lang="ja-JP" altLang="en-US" sz="2800" dirty="0">
                <a:latin typeface="游ゴシック" panose="020B0400000000000000" pitchFamily="50" charset="-128"/>
                <a:ea typeface="游ゴシック" panose="020B0400000000000000" pitchFamily="50" charset="-128"/>
              </a:rPr>
              <a:t>動画広告</a:t>
            </a:r>
          </a:p>
        </p:txBody>
      </p:sp>
      <p:sp>
        <p:nvSpPr>
          <p:cNvPr id="3" name="コンテンツ プレースホルダー 2">
            <a:extLst>
              <a:ext uri="{FF2B5EF4-FFF2-40B4-BE49-F238E27FC236}">
                <a16:creationId xmlns:a16="http://schemas.microsoft.com/office/drawing/2014/main" id="{E22C5F23-CB55-2A42-7B77-784BE3A74F4F}"/>
              </a:ext>
            </a:extLst>
          </p:cNvPr>
          <p:cNvSpPr txBox="1">
            <a:spLocks/>
          </p:cNvSpPr>
          <p:nvPr/>
        </p:nvSpPr>
        <p:spPr>
          <a:xfrm>
            <a:off x="3271893" y="2900423"/>
            <a:ext cx="5976882" cy="1604482"/>
          </a:xfrm>
          <a:prstGeom prst="rect">
            <a:avLst/>
          </a:prstGeom>
          <a:solidFill>
            <a:schemeClr val="accent3">
              <a:lumMod val="20000"/>
              <a:lumOff val="80000"/>
            </a:schemeClr>
          </a:solidFill>
        </p:spPr>
        <p:txBody>
          <a:bodyPr vert="horz" lIns="288000" tIns="288000" rIns="288000" bIns="288000" rtlCol="0"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スマートビルボードスティッキー動画</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スマートビルボードスティッキー動画</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スマートフォン 旅行記インフィードモア</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p>
        </p:txBody>
      </p:sp>
    </p:spTree>
    <p:extLst>
      <p:ext uri="{BB962C8B-B14F-4D97-AF65-F5344CB8AC3E}">
        <p14:creationId xmlns:p14="http://schemas.microsoft.com/office/powerpoint/2010/main" val="265497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43</a:t>
            </a:fld>
            <a:endParaRPr kumimoji="1" lang="ja-JP" altLang="en-US" sz="1050" dirty="0"/>
          </a:p>
        </p:txBody>
      </p:sp>
      <p:sp>
        <p:nvSpPr>
          <p:cNvPr id="2" name="テキスト プレースホルダー 8">
            <a:extLst>
              <a:ext uri="{FF2B5EF4-FFF2-40B4-BE49-F238E27FC236}">
                <a16:creationId xmlns:a16="http://schemas.microsoft.com/office/drawing/2014/main" id="{FA1F23E6-BECC-9FE2-66AD-1CC0B2FBB032}"/>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スティッキー動画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3348DEB-42B1-E3EB-0050-E7FE03D4B3E5}"/>
              </a:ext>
            </a:extLst>
          </p:cNvPr>
          <p:cNvSpPr txBox="1">
            <a:spLocks/>
          </p:cNvSpPr>
          <p:nvPr/>
        </p:nvSpPr>
        <p:spPr>
          <a:xfrm>
            <a:off x="477885" y="1857259"/>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D0878BA-B8C4-FF84-1093-AB2E0E78CA48}"/>
              </a:ext>
            </a:extLst>
          </p:cNvPr>
          <p:cNvSpPr txBox="1"/>
          <p:nvPr/>
        </p:nvSpPr>
        <p:spPr>
          <a:xfrm>
            <a:off x="329206" y="1189443"/>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F20F786E-6C45-7B9E-9C0C-24FBB2A2CFCA}"/>
              </a:ext>
            </a:extLst>
          </p:cNvPr>
          <p:cNvSpPr txBox="1">
            <a:spLocks noChangeArrowheads="1"/>
          </p:cNvSpPr>
          <p:nvPr/>
        </p:nvSpPr>
        <p:spPr bwMode="auto">
          <a:xfrm>
            <a:off x="1881081" y="1927499"/>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sp>
        <p:nvSpPr>
          <p:cNvPr id="8" name="正方形/長方形 48">
            <a:extLst>
              <a:ext uri="{FF2B5EF4-FFF2-40B4-BE49-F238E27FC236}">
                <a16:creationId xmlns:a16="http://schemas.microsoft.com/office/drawing/2014/main" id="{DAC99314-DE00-AB8A-695F-219859D1E970}"/>
              </a:ext>
            </a:extLst>
          </p:cNvPr>
          <p:cNvSpPr>
            <a:spLocks noChangeArrowheads="1"/>
          </p:cNvSpPr>
          <p:nvPr/>
        </p:nvSpPr>
        <p:spPr bwMode="auto">
          <a:xfrm>
            <a:off x="521030" y="5571106"/>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0AA7D71C-DD8B-C0C5-CE53-DB4B5AC4AD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5011" y="2670766"/>
            <a:ext cx="1430977" cy="409883"/>
          </a:xfrm>
          <a:prstGeom prst="rect">
            <a:avLst/>
          </a:prstGeom>
          <a:ln>
            <a:solidFill>
              <a:schemeClr val="accent2"/>
            </a:solidFill>
          </a:ln>
        </p:spPr>
      </p:pic>
      <p:sp>
        <p:nvSpPr>
          <p:cNvPr id="10" name="テキスト ボックス 9">
            <a:extLst>
              <a:ext uri="{FF2B5EF4-FFF2-40B4-BE49-F238E27FC236}">
                <a16:creationId xmlns:a16="http://schemas.microsoft.com/office/drawing/2014/main" id="{612833AF-D522-11B7-6710-FB4FB0B2D405}"/>
              </a:ext>
            </a:extLst>
          </p:cNvPr>
          <p:cNvSpPr txBox="1"/>
          <p:nvPr/>
        </p:nvSpPr>
        <p:spPr>
          <a:xfrm>
            <a:off x="326399" y="685880"/>
            <a:ext cx="9922501" cy="584775"/>
          </a:xfrm>
          <a:prstGeom prst="rect">
            <a:avLst/>
          </a:prstGeom>
          <a:noFill/>
        </p:spPr>
        <p:txBody>
          <a:bodyPr wrap="square" lIns="91440" tIns="45720" rIns="91440" bIns="45720" rtlCol="0" anchor="t">
            <a:spAutoFit/>
          </a:bodyPr>
          <a:lstStyle/>
          <a:p>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ユーザーをターゲット</a:t>
            </a:r>
            <a:endParaRPr lang="ja-JP" altLang="en-US" sz="1600" b="1" dirty="0">
              <a:ea typeface="游ゴシック"/>
            </a:endParaRPr>
          </a:p>
        </p:txBody>
      </p:sp>
      <p:grpSp>
        <p:nvGrpSpPr>
          <p:cNvPr id="11" name="グループ化 10">
            <a:extLst>
              <a:ext uri="{FF2B5EF4-FFF2-40B4-BE49-F238E27FC236}">
                <a16:creationId xmlns:a16="http://schemas.microsoft.com/office/drawing/2014/main" id="{415E64E8-6C4C-D2B8-E0AE-ADF594905E91}"/>
              </a:ext>
            </a:extLst>
          </p:cNvPr>
          <p:cNvGrpSpPr/>
          <p:nvPr/>
        </p:nvGrpSpPr>
        <p:grpSpPr>
          <a:xfrm>
            <a:off x="530919" y="2183823"/>
            <a:ext cx="1748584" cy="3289049"/>
            <a:chOff x="320002" y="2064019"/>
            <a:chExt cx="1748584" cy="3289049"/>
          </a:xfrm>
        </p:grpSpPr>
        <p:pic>
          <p:nvPicPr>
            <p:cNvPr id="12" name="図 11">
              <a:extLst>
                <a:ext uri="{FF2B5EF4-FFF2-40B4-BE49-F238E27FC236}">
                  <a16:creationId xmlns:a16="http://schemas.microsoft.com/office/drawing/2014/main" id="{88BA51BD-3B4C-1BE5-614C-5D343577A55B}"/>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13" name="図 12">
              <a:extLst>
                <a:ext uri="{FF2B5EF4-FFF2-40B4-BE49-F238E27FC236}">
                  <a16:creationId xmlns:a16="http://schemas.microsoft.com/office/drawing/2014/main" id="{535F2E5B-F6E6-241A-88E7-CCF6E9A17F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14" name="Picture 1" descr="C:\Users\sakamoto_yuichi\Desktop\9d5ce011fb2d8b3ee93b3306d0c9429d.png">
              <a:extLst>
                <a:ext uri="{FF2B5EF4-FFF2-40B4-BE49-F238E27FC236}">
                  <a16:creationId xmlns:a16="http://schemas.microsoft.com/office/drawing/2014/main" id="{4CDAC5D8-2AB0-E977-6A72-E176EBAA1A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D84BD4A6-01C8-53C5-9B69-9B352B55BEE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16" name="正方形/長方形 15">
              <a:extLst>
                <a:ext uri="{FF2B5EF4-FFF2-40B4-BE49-F238E27FC236}">
                  <a16:creationId xmlns:a16="http://schemas.microsoft.com/office/drawing/2014/main" id="{B44C3503-FAAF-6DCF-12DA-2316A97E53B6}"/>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7" name="正方形/長方形 16">
              <a:extLst>
                <a:ext uri="{FF2B5EF4-FFF2-40B4-BE49-F238E27FC236}">
                  <a16:creationId xmlns:a16="http://schemas.microsoft.com/office/drawing/2014/main" id="{C1A7485A-B126-016D-2124-EC5E9A35D39E}"/>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28C4B04F-B5F5-3B0F-55B8-D5BF037D5A53}"/>
                </a:ext>
              </a:extLst>
            </p:cNvPr>
            <p:cNvSpPr txBox="1"/>
            <p:nvPr/>
          </p:nvSpPr>
          <p:spPr>
            <a:xfrm>
              <a:off x="1704122" y="2478984"/>
              <a:ext cx="276900" cy="169277"/>
            </a:xfrm>
            <a:prstGeom prst="rect">
              <a:avLst/>
            </a:prstGeom>
            <a:noFill/>
          </p:spPr>
          <p:txBody>
            <a:bodyPr wrap="square" rtlCol="0">
              <a:spAutoFit/>
            </a:bodyPr>
            <a:lstStyle/>
            <a:p>
              <a:r>
                <a:rPr kumimoji="1" lang="en-US" altLang="ja-JP" sz="500">
                  <a:latin typeface="游ゴシック" panose="020B0400000000000000" pitchFamily="50" charset="-128"/>
                  <a:ea typeface="游ゴシック" panose="020B0400000000000000" pitchFamily="50" charset="-128"/>
                </a:rPr>
                <a:t>PR</a:t>
              </a:r>
              <a:endParaRPr kumimoji="1" lang="ja-JP" altLang="en-US" sz="500">
                <a:latin typeface="游ゴシック" panose="020B0400000000000000" pitchFamily="50" charset="-128"/>
                <a:ea typeface="游ゴシック" panose="020B0400000000000000" pitchFamily="50" charset="-128"/>
              </a:endParaRPr>
            </a:p>
          </p:txBody>
        </p:sp>
      </p:grpSp>
      <p:pic>
        <p:nvPicPr>
          <p:cNvPr id="19" name="グラフィックス 18">
            <a:extLst>
              <a:ext uri="{FF2B5EF4-FFF2-40B4-BE49-F238E27FC236}">
                <a16:creationId xmlns:a16="http://schemas.microsoft.com/office/drawing/2014/main" id="{5AAC5888-90EA-E32A-4691-F1FAA4609D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1386" y="721230"/>
            <a:ext cx="228600" cy="390525"/>
          </a:xfrm>
          <a:prstGeom prst="rect">
            <a:avLst/>
          </a:prstGeom>
        </p:spPr>
      </p:pic>
      <p:pic>
        <p:nvPicPr>
          <p:cNvPr id="20" name="図 19">
            <a:extLst>
              <a:ext uri="{FF2B5EF4-FFF2-40B4-BE49-F238E27FC236}">
                <a16:creationId xmlns:a16="http://schemas.microsoft.com/office/drawing/2014/main" id="{B1E58BA9-9F16-A1E2-AB8C-15D50D1835C6}"/>
              </a:ext>
            </a:extLst>
          </p:cNvPr>
          <p:cNvPicPr>
            <a:picLocks noChangeAspect="1"/>
          </p:cNvPicPr>
          <p:nvPr/>
        </p:nvPicPr>
        <p:blipFill rotWithShape="1">
          <a:blip r:embed="rId3"/>
          <a:srcRect t="35264" b="1"/>
          <a:stretch/>
        </p:blipFill>
        <p:spPr>
          <a:xfrm>
            <a:off x="2886781" y="3098882"/>
            <a:ext cx="1442936" cy="2016287"/>
          </a:xfrm>
          <a:prstGeom prst="rect">
            <a:avLst/>
          </a:prstGeom>
        </p:spPr>
      </p:pic>
      <p:pic>
        <p:nvPicPr>
          <p:cNvPr id="21" name="Picture 1" descr="C:\Users\sakamoto_yuichi\Desktop\9d5ce011fb2d8b3ee93b3306d0c9429d.png">
            <a:extLst>
              <a:ext uri="{FF2B5EF4-FFF2-40B4-BE49-F238E27FC236}">
                <a16:creationId xmlns:a16="http://schemas.microsoft.com/office/drawing/2014/main" id="{C0506FC7-7A42-9E41-5BC4-2A4C4F210E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5877" y="2183823"/>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5F88396B-57F6-9609-2D17-8517164A3290}"/>
              </a:ext>
            </a:extLst>
          </p:cNvPr>
          <p:cNvSpPr/>
          <p:nvPr/>
        </p:nvSpPr>
        <p:spPr>
          <a:xfrm>
            <a:off x="2877255" y="266990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23" name="テキスト ボックス 22">
            <a:extLst>
              <a:ext uri="{FF2B5EF4-FFF2-40B4-BE49-F238E27FC236}">
                <a16:creationId xmlns:a16="http://schemas.microsoft.com/office/drawing/2014/main" id="{01C5CA2A-87B2-8CFA-7B02-FC7D7E5FD21C}"/>
              </a:ext>
            </a:extLst>
          </p:cNvPr>
          <p:cNvSpPr txBox="1"/>
          <p:nvPr/>
        </p:nvSpPr>
        <p:spPr>
          <a:xfrm>
            <a:off x="639995" y="4661097"/>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cxnSp>
        <p:nvCxnSpPr>
          <p:cNvPr id="24" name="直線コネクタ 23">
            <a:extLst>
              <a:ext uri="{FF2B5EF4-FFF2-40B4-BE49-F238E27FC236}">
                <a16:creationId xmlns:a16="http://schemas.microsoft.com/office/drawing/2014/main" id="{95EBBB0F-8C69-DE71-7AEB-525B78B5457C}"/>
              </a:ext>
            </a:extLst>
          </p:cNvPr>
          <p:cNvCxnSpPr>
            <a:cxnSpLocks/>
          </p:cNvCxnSpPr>
          <p:nvPr/>
        </p:nvCxnSpPr>
        <p:spPr>
          <a:xfrm>
            <a:off x="2118652" y="2641203"/>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4B6154D0-61F8-555C-717C-0FF49EB2E6AB}"/>
              </a:ext>
            </a:extLst>
          </p:cNvPr>
          <p:cNvCxnSpPr>
            <a:cxnSpLocks/>
          </p:cNvCxnSpPr>
          <p:nvPr/>
        </p:nvCxnSpPr>
        <p:spPr>
          <a:xfrm flipV="1">
            <a:off x="2150411" y="3058459"/>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0B112603-A7D9-C1C6-BABD-D3194798B4BA}"/>
              </a:ext>
            </a:extLst>
          </p:cNvPr>
          <p:cNvSpPr txBox="1"/>
          <p:nvPr/>
        </p:nvSpPr>
        <p:spPr>
          <a:xfrm>
            <a:off x="2138180" y="2761255"/>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7" name="下矢印 49">
            <a:extLst>
              <a:ext uri="{FF2B5EF4-FFF2-40B4-BE49-F238E27FC236}">
                <a16:creationId xmlns:a16="http://schemas.microsoft.com/office/drawing/2014/main" id="{72100F86-CF2A-F5C1-FBF8-7E1960D389EC}"/>
              </a:ext>
            </a:extLst>
          </p:cNvPr>
          <p:cNvSpPr/>
          <p:nvPr/>
        </p:nvSpPr>
        <p:spPr>
          <a:xfrm>
            <a:off x="3127421" y="3209971"/>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51F1DC04-1649-63BB-28C9-608D51F1217B}"/>
              </a:ext>
            </a:extLst>
          </p:cNvPr>
          <p:cNvSpPr txBox="1"/>
          <p:nvPr/>
        </p:nvSpPr>
        <p:spPr>
          <a:xfrm>
            <a:off x="3172654" y="3281889"/>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sp>
        <p:nvSpPr>
          <p:cNvPr id="31" name="テキスト ボックス 30">
            <a:extLst>
              <a:ext uri="{FF2B5EF4-FFF2-40B4-BE49-F238E27FC236}">
                <a16:creationId xmlns:a16="http://schemas.microsoft.com/office/drawing/2014/main" id="{99E1FA75-BB98-D71A-64E1-7AF739987A5E}"/>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33" name="円/楕円 42">
            <a:extLst>
              <a:ext uri="{FF2B5EF4-FFF2-40B4-BE49-F238E27FC236}">
                <a16:creationId xmlns:a16="http://schemas.microsoft.com/office/drawing/2014/main" id="{0E47B7AC-6D56-524E-8949-E3F2B60F0BAE}"/>
              </a:ext>
            </a:extLst>
          </p:cNvPr>
          <p:cNvSpPr/>
          <p:nvPr/>
        </p:nvSpPr>
        <p:spPr bwMode="auto">
          <a:xfrm>
            <a:off x="1187059" y="2781510"/>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mn-ea"/>
            </a:endParaRPr>
          </a:p>
        </p:txBody>
      </p:sp>
      <p:sp>
        <p:nvSpPr>
          <p:cNvPr id="34" name="二等辺三角形 33">
            <a:extLst>
              <a:ext uri="{FF2B5EF4-FFF2-40B4-BE49-F238E27FC236}">
                <a16:creationId xmlns:a16="http://schemas.microsoft.com/office/drawing/2014/main" id="{82B48684-B383-DB3E-8E7B-5B39C0DADD39}"/>
              </a:ext>
            </a:extLst>
          </p:cNvPr>
          <p:cNvSpPr/>
          <p:nvPr/>
        </p:nvSpPr>
        <p:spPr bwMode="auto">
          <a:xfrm rot="5400000">
            <a:off x="1324804" y="2896590"/>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mn-ea"/>
            </a:endParaRPr>
          </a:p>
        </p:txBody>
      </p:sp>
      <p:graphicFrame>
        <p:nvGraphicFramePr>
          <p:cNvPr id="35" name="表 34">
            <a:extLst>
              <a:ext uri="{FF2B5EF4-FFF2-40B4-BE49-F238E27FC236}">
                <a16:creationId xmlns:a16="http://schemas.microsoft.com/office/drawing/2014/main" id="{C2577DFA-E037-7A12-6D56-D00C3F61F135}"/>
              </a:ext>
            </a:extLst>
          </p:cNvPr>
          <p:cNvGraphicFramePr>
            <a:graphicFrameLocks noGrp="1"/>
          </p:cNvGraphicFramePr>
          <p:nvPr>
            <p:extLst>
              <p:ext uri="{D42A27DB-BD31-4B8C-83A1-F6EECF244321}">
                <p14:modId xmlns:p14="http://schemas.microsoft.com/office/powerpoint/2010/main" val="3467830001"/>
              </p:ext>
            </p:extLst>
          </p:nvPr>
        </p:nvGraphicFramePr>
        <p:xfrm>
          <a:off x="4970521" y="1866668"/>
          <a:ext cx="6145154" cy="3617595"/>
        </p:xfrm>
        <a:graphic>
          <a:graphicData uri="http://schemas.openxmlformats.org/drawingml/2006/table">
            <a:tbl>
              <a:tblPr/>
              <a:tblGrid>
                <a:gridCol w="1192717">
                  <a:extLst>
                    <a:ext uri="{9D8B030D-6E8A-4147-A177-3AD203B41FA5}">
                      <a16:colId xmlns:a16="http://schemas.microsoft.com/office/drawing/2014/main" val="1162817425"/>
                    </a:ext>
                  </a:extLst>
                </a:gridCol>
                <a:gridCol w="4952437">
                  <a:extLst>
                    <a:ext uri="{9D8B030D-6E8A-4147-A177-3AD203B41FA5}">
                      <a16:colId xmlns:a16="http://schemas.microsoft.com/office/drawing/2014/main" val="2671020019"/>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34787491"/>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 ⑥ハワイ ⑦中南米 </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23003788"/>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43499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@0.67</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711616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9117899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5410541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90180829"/>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Type H  </a:t>
                      </a:r>
                      <a:b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7015813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184147362"/>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402710906"/>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8050903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94144264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62949028"/>
                  </a:ext>
                </a:extLst>
              </a:tr>
            </a:tbl>
          </a:graphicData>
        </a:graphic>
      </p:graphicFrame>
      <p:sp>
        <p:nvSpPr>
          <p:cNvPr id="36" name="テキスト ボックス 35">
            <a:extLst>
              <a:ext uri="{FF2B5EF4-FFF2-40B4-BE49-F238E27FC236}">
                <a16:creationId xmlns:a16="http://schemas.microsoft.com/office/drawing/2014/main" id="{9871AC58-59F1-F046-F36D-1FD1FEEE5539}"/>
              </a:ext>
            </a:extLst>
          </p:cNvPr>
          <p:cNvSpPr txBox="1"/>
          <p:nvPr/>
        </p:nvSpPr>
        <p:spPr>
          <a:xfrm>
            <a:off x="4896293" y="5627919"/>
            <a:ext cx="6510921"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P.51</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8093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44</a:t>
            </a:fld>
            <a:endParaRPr kumimoji="1" lang="ja-JP" altLang="en-US" sz="1050" dirty="0"/>
          </a:p>
        </p:txBody>
      </p:sp>
      <p:sp>
        <p:nvSpPr>
          <p:cNvPr id="3" name="テキスト プレースホルダー 8">
            <a:extLst>
              <a:ext uri="{FF2B5EF4-FFF2-40B4-BE49-F238E27FC236}">
                <a16:creationId xmlns:a16="http://schemas.microsoft.com/office/drawing/2014/main" id="{CF7E89C6-0905-936A-6BC4-54382E4CBE4D}"/>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スティッキー動画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国内</a:t>
            </a:r>
          </a:p>
        </p:txBody>
      </p:sp>
      <p:sp>
        <p:nvSpPr>
          <p:cNvPr id="6" name="コンテンツ プレースホルダー 6">
            <a:extLst>
              <a:ext uri="{FF2B5EF4-FFF2-40B4-BE49-F238E27FC236}">
                <a16:creationId xmlns:a16="http://schemas.microsoft.com/office/drawing/2014/main" id="{3532BC5F-0FBE-25A0-EF6A-69744D0A9B4D}"/>
              </a:ext>
            </a:extLst>
          </p:cNvPr>
          <p:cNvSpPr txBox="1">
            <a:spLocks/>
          </p:cNvSpPr>
          <p:nvPr/>
        </p:nvSpPr>
        <p:spPr>
          <a:xfrm>
            <a:off x="506460" y="1739731"/>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5988B62B-9A65-7EA2-014F-3DA540E2381A}"/>
              </a:ext>
            </a:extLst>
          </p:cNvPr>
          <p:cNvSpPr txBox="1"/>
          <p:nvPr/>
        </p:nvSpPr>
        <p:spPr>
          <a:xfrm>
            <a:off x="326398" y="1122686"/>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8" name="Text Box 3">
            <a:extLst>
              <a:ext uri="{FF2B5EF4-FFF2-40B4-BE49-F238E27FC236}">
                <a16:creationId xmlns:a16="http://schemas.microsoft.com/office/drawing/2014/main" id="{EAC978BD-78FA-C331-0C4C-CA7E5DB5A65F}"/>
              </a:ext>
            </a:extLst>
          </p:cNvPr>
          <p:cNvSpPr txBox="1">
            <a:spLocks noChangeArrowheads="1"/>
          </p:cNvSpPr>
          <p:nvPr/>
        </p:nvSpPr>
        <p:spPr bwMode="auto">
          <a:xfrm>
            <a:off x="1942862" y="1799057"/>
            <a:ext cx="1486138" cy="2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pic>
        <p:nvPicPr>
          <p:cNvPr id="9" name="図 8">
            <a:extLst>
              <a:ext uri="{FF2B5EF4-FFF2-40B4-BE49-F238E27FC236}">
                <a16:creationId xmlns:a16="http://schemas.microsoft.com/office/drawing/2014/main" id="{DD749401-986E-EBA7-1EEA-E6E8EF6E7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9362" y="2970539"/>
            <a:ext cx="1451645" cy="1851661"/>
          </a:xfrm>
          <a:prstGeom prst="rect">
            <a:avLst/>
          </a:prstGeom>
        </p:spPr>
      </p:pic>
      <p:pic>
        <p:nvPicPr>
          <p:cNvPr id="10" name="図 9">
            <a:extLst>
              <a:ext uri="{FF2B5EF4-FFF2-40B4-BE49-F238E27FC236}">
                <a16:creationId xmlns:a16="http://schemas.microsoft.com/office/drawing/2014/main" id="{786BF90A-B9E7-81A7-F2B4-9FFE1B6E66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495" y="3500002"/>
            <a:ext cx="1424939" cy="1604160"/>
          </a:xfrm>
          <a:prstGeom prst="rect">
            <a:avLst/>
          </a:prstGeom>
        </p:spPr>
      </p:pic>
      <p:sp>
        <p:nvSpPr>
          <p:cNvPr id="11" name="正方形/長方形 48">
            <a:extLst>
              <a:ext uri="{FF2B5EF4-FFF2-40B4-BE49-F238E27FC236}">
                <a16:creationId xmlns:a16="http://schemas.microsoft.com/office/drawing/2014/main" id="{E4C63C9B-86C2-EE97-14BB-CA42244D930B}"/>
              </a:ext>
            </a:extLst>
          </p:cNvPr>
          <p:cNvSpPr>
            <a:spLocks noChangeArrowheads="1"/>
          </p:cNvSpPr>
          <p:nvPr/>
        </p:nvSpPr>
        <p:spPr bwMode="auto">
          <a:xfrm>
            <a:off x="557000" y="5490164"/>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2" name="図 11">
            <a:extLst>
              <a:ext uri="{FF2B5EF4-FFF2-40B4-BE49-F238E27FC236}">
                <a16:creationId xmlns:a16="http://schemas.microsoft.com/office/drawing/2014/main" id="{29C75DD8-18A3-5950-7E7F-D04C66661F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829" y="3341690"/>
            <a:ext cx="1428318" cy="158000"/>
          </a:xfrm>
          <a:prstGeom prst="rect">
            <a:avLst/>
          </a:prstGeom>
        </p:spPr>
      </p:pic>
      <p:pic>
        <p:nvPicPr>
          <p:cNvPr id="13" name="Picture 1" descr="C:\Users\sakamoto_yuichi\Desktop\9d5ce011fb2d8b3ee93b3306d0c9429d.png">
            <a:extLst>
              <a:ext uri="{FF2B5EF4-FFF2-40B4-BE49-F238E27FC236}">
                <a16:creationId xmlns:a16="http://schemas.microsoft.com/office/drawing/2014/main" id="{A5CB1E84-515D-55B7-F1C5-F25F21B235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605" y="2062906"/>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C:\Users\sakamoto_yuichi\Desktop\9d5ce011fb2d8b3ee93b3306d0c9429d.png">
            <a:extLst>
              <a:ext uri="{FF2B5EF4-FFF2-40B4-BE49-F238E27FC236}">
                <a16:creationId xmlns:a16="http://schemas.microsoft.com/office/drawing/2014/main" id="{0E5BF93E-EC76-7C02-0EE3-C777EDCCFA9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1297" y="2066295"/>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D492B91A-39C9-EAE7-2D54-6E4B542D952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0566" y="2517726"/>
            <a:ext cx="1446661" cy="800100"/>
          </a:xfrm>
          <a:prstGeom prst="rect">
            <a:avLst/>
          </a:prstGeom>
        </p:spPr>
      </p:pic>
      <p:sp>
        <p:nvSpPr>
          <p:cNvPr id="16" name="正方形/長方形 15">
            <a:extLst>
              <a:ext uri="{FF2B5EF4-FFF2-40B4-BE49-F238E27FC236}">
                <a16:creationId xmlns:a16="http://schemas.microsoft.com/office/drawing/2014/main" id="{F070D802-13B5-CD16-B20E-D0615B6BC616}"/>
              </a:ext>
            </a:extLst>
          </p:cNvPr>
          <p:cNvSpPr/>
          <p:nvPr/>
        </p:nvSpPr>
        <p:spPr>
          <a:xfrm>
            <a:off x="703955" y="2528561"/>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pic>
        <p:nvPicPr>
          <p:cNvPr id="17" name="図 16">
            <a:extLst>
              <a:ext uri="{FF2B5EF4-FFF2-40B4-BE49-F238E27FC236}">
                <a16:creationId xmlns:a16="http://schemas.microsoft.com/office/drawing/2014/main" id="{786C587B-8F8E-C139-7281-735BA5F07F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90030" y="2517726"/>
            <a:ext cx="1430977" cy="409883"/>
          </a:xfrm>
          <a:prstGeom prst="rect">
            <a:avLst/>
          </a:prstGeom>
          <a:ln>
            <a:solidFill>
              <a:schemeClr val="accent2"/>
            </a:solidFill>
          </a:ln>
        </p:spPr>
      </p:pic>
      <p:sp>
        <p:nvSpPr>
          <p:cNvPr id="18" name="正方形/長方形 17">
            <a:extLst>
              <a:ext uri="{FF2B5EF4-FFF2-40B4-BE49-F238E27FC236}">
                <a16:creationId xmlns:a16="http://schemas.microsoft.com/office/drawing/2014/main" id="{76F5FF62-6C3E-E9BF-249E-F7088672D857}"/>
              </a:ext>
            </a:extLst>
          </p:cNvPr>
          <p:cNvSpPr/>
          <p:nvPr/>
        </p:nvSpPr>
        <p:spPr>
          <a:xfrm>
            <a:off x="2890030" y="251686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9" name="正方形/長方形 18">
            <a:extLst>
              <a:ext uri="{FF2B5EF4-FFF2-40B4-BE49-F238E27FC236}">
                <a16:creationId xmlns:a16="http://schemas.microsoft.com/office/drawing/2014/main" id="{13A6B464-36E2-B855-CB65-6AD941CD2841}"/>
              </a:ext>
            </a:extLst>
          </p:cNvPr>
          <p:cNvSpPr/>
          <p:nvPr/>
        </p:nvSpPr>
        <p:spPr bwMode="auto">
          <a:xfrm>
            <a:off x="2015331" y="2539544"/>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BA478504-5742-C92D-CAE1-C8B7E69B00E3}"/>
              </a:ext>
            </a:extLst>
          </p:cNvPr>
          <p:cNvSpPr txBox="1"/>
          <p:nvPr/>
        </p:nvSpPr>
        <p:spPr>
          <a:xfrm>
            <a:off x="1943614" y="2481260"/>
            <a:ext cx="276900" cy="169277"/>
          </a:xfrm>
          <a:prstGeom prst="rect">
            <a:avLst/>
          </a:prstGeom>
          <a:noFill/>
        </p:spPr>
        <p:txBody>
          <a:bodyPr wrap="square" rtlCol="0">
            <a:spAutoFit/>
          </a:bodyPr>
          <a:lstStyle/>
          <a:p>
            <a:r>
              <a:rPr kumimoji="1" lang="en-US" altLang="ja-JP" sz="500" dirty="0">
                <a:latin typeface="游ゴシック" panose="020B0400000000000000" pitchFamily="50" charset="-128"/>
                <a:ea typeface="游ゴシック" panose="020B0400000000000000" pitchFamily="50" charset="-128"/>
              </a:rPr>
              <a:t>PR</a:t>
            </a:r>
            <a:endParaRPr kumimoji="1" lang="ja-JP" altLang="en-US" sz="500"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3E6E01EE-421E-3F5E-3D32-1F120741CBDE}"/>
              </a:ext>
            </a:extLst>
          </p:cNvPr>
          <p:cNvSpPr txBox="1"/>
          <p:nvPr/>
        </p:nvSpPr>
        <p:spPr>
          <a:xfrm>
            <a:off x="751758" y="4571407"/>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sp>
        <p:nvSpPr>
          <p:cNvPr id="22" name="テキスト ボックス 21">
            <a:extLst>
              <a:ext uri="{FF2B5EF4-FFF2-40B4-BE49-F238E27FC236}">
                <a16:creationId xmlns:a16="http://schemas.microsoft.com/office/drawing/2014/main" id="{FBAF9DF3-A24C-DCFE-C853-57E6AFB5D780}"/>
              </a:ext>
            </a:extLst>
          </p:cNvPr>
          <p:cNvSpPr txBox="1"/>
          <p:nvPr/>
        </p:nvSpPr>
        <p:spPr>
          <a:xfrm>
            <a:off x="326399" y="694775"/>
            <a:ext cx="10140053" cy="338554"/>
          </a:xfrm>
          <a:prstGeom prst="rect">
            <a:avLst/>
          </a:prstGeom>
          <a:noFill/>
        </p:spPr>
        <p:txBody>
          <a:bodyPr wrap="square" lIns="91440" tIns="45720" rIns="91440" bIns="45720" rtlCol="0" anchor="t">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観光やグルメ、ホテルなどの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endParaRPr lang="ja-JP" altLang="en-US" sz="1600" b="1" dirty="0">
              <a:latin typeface="游ゴシック" panose="020B0400000000000000" pitchFamily="50" charset="-128"/>
              <a:ea typeface="游ゴシック" panose="020B0400000000000000" pitchFamily="50" charset="-128"/>
            </a:endParaRPr>
          </a:p>
        </p:txBody>
      </p:sp>
      <p:cxnSp>
        <p:nvCxnSpPr>
          <p:cNvPr id="23" name="直線コネクタ 22">
            <a:extLst>
              <a:ext uri="{FF2B5EF4-FFF2-40B4-BE49-F238E27FC236}">
                <a16:creationId xmlns:a16="http://schemas.microsoft.com/office/drawing/2014/main" id="{4D925D6E-DC8D-60A2-1AD6-2F59A238A236}"/>
              </a:ext>
            </a:extLst>
          </p:cNvPr>
          <p:cNvCxnSpPr>
            <a:cxnSpLocks/>
          </p:cNvCxnSpPr>
          <p:nvPr/>
        </p:nvCxnSpPr>
        <p:spPr>
          <a:xfrm>
            <a:off x="2147227" y="2523675"/>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68F6A3C-6A84-F290-578E-FF219DD88854}"/>
              </a:ext>
            </a:extLst>
          </p:cNvPr>
          <p:cNvCxnSpPr>
            <a:cxnSpLocks/>
          </p:cNvCxnSpPr>
          <p:nvPr/>
        </p:nvCxnSpPr>
        <p:spPr>
          <a:xfrm flipV="1">
            <a:off x="2178986" y="2940931"/>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BE5790B7-2A07-81CF-7E88-3282DA950F98}"/>
              </a:ext>
            </a:extLst>
          </p:cNvPr>
          <p:cNvSpPr txBox="1"/>
          <p:nvPr/>
        </p:nvSpPr>
        <p:spPr>
          <a:xfrm>
            <a:off x="2166755" y="2643727"/>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6" name="下矢印 49">
            <a:extLst>
              <a:ext uri="{FF2B5EF4-FFF2-40B4-BE49-F238E27FC236}">
                <a16:creationId xmlns:a16="http://schemas.microsoft.com/office/drawing/2014/main" id="{7EEC9954-D933-0BBA-F6A4-3C8277CEF584}"/>
              </a:ext>
            </a:extLst>
          </p:cNvPr>
          <p:cNvSpPr/>
          <p:nvPr/>
        </p:nvSpPr>
        <p:spPr>
          <a:xfrm>
            <a:off x="3158212" y="3073064"/>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9260DF6E-F5B0-4733-67BE-AB7D2CBD3DD1}"/>
              </a:ext>
            </a:extLst>
          </p:cNvPr>
          <p:cNvSpPr txBox="1"/>
          <p:nvPr/>
        </p:nvSpPr>
        <p:spPr>
          <a:xfrm>
            <a:off x="3203445" y="3144982"/>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pic>
        <p:nvPicPr>
          <p:cNvPr id="30" name="グラフィックス 29">
            <a:extLst>
              <a:ext uri="{FF2B5EF4-FFF2-40B4-BE49-F238E27FC236}">
                <a16:creationId xmlns:a16="http://schemas.microsoft.com/office/drawing/2014/main" id="{6F79A502-B0BE-3DB0-2BFD-9B783FA773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1386" y="721230"/>
            <a:ext cx="228600" cy="390525"/>
          </a:xfrm>
          <a:prstGeom prst="rect">
            <a:avLst/>
          </a:prstGeom>
        </p:spPr>
      </p:pic>
      <p:sp>
        <p:nvSpPr>
          <p:cNvPr id="31" name="テキスト ボックス 30">
            <a:extLst>
              <a:ext uri="{FF2B5EF4-FFF2-40B4-BE49-F238E27FC236}">
                <a16:creationId xmlns:a16="http://schemas.microsoft.com/office/drawing/2014/main" id="{5FD98221-DBB9-FD4D-549E-E2C9F87BC461}"/>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graphicFrame>
        <p:nvGraphicFramePr>
          <p:cNvPr id="32" name="表 31">
            <a:extLst>
              <a:ext uri="{FF2B5EF4-FFF2-40B4-BE49-F238E27FC236}">
                <a16:creationId xmlns:a16="http://schemas.microsoft.com/office/drawing/2014/main" id="{D21FC9FD-974F-CCFE-8CEC-A87D54AAF582}"/>
              </a:ext>
            </a:extLst>
          </p:cNvPr>
          <p:cNvGraphicFramePr>
            <a:graphicFrameLocks noGrp="1"/>
          </p:cNvGraphicFramePr>
          <p:nvPr>
            <p:extLst>
              <p:ext uri="{D42A27DB-BD31-4B8C-83A1-F6EECF244321}">
                <p14:modId xmlns:p14="http://schemas.microsoft.com/office/powerpoint/2010/main" val="3975753782"/>
              </p:ext>
            </p:extLst>
          </p:nvPr>
        </p:nvGraphicFramePr>
        <p:xfrm>
          <a:off x="5085568" y="1780236"/>
          <a:ext cx="5782457" cy="3582339"/>
        </p:xfrm>
        <a:graphic>
          <a:graphicData uri="http://schemas.openxmlformats.org/drawingml/2006/table">
            <a:tbl>
              <a:tblPr/>
              <a:tblGrid>
                <a:gridCol w="1142366">
                  <a:extLst>
                    <a:ext uri="{9D8B030D-6E8A-4147-A177-3AD203B41FA5}">
                      <a16:colId xmlns:a16="http://schemas.microsoft.com/office/drawing/2014/main" val="1447286690"/>
                    </a:ext>
                  </a:extLst>
                </a:gridCol>
                <a:gridCol w="4640091">
                  <a:extLst>
                    <a:ext uri="{9D8B030D-6E8A-4147-A177-3AD203B41FA5}">
                      <a16:colId xmlns:a16="http://schemas.microsoft.com/office/drawing/2014/main" val="4146996905"/>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3910714"/>
                  </a:ext>
                </a:extLst>
              </a:tr>
              <a:tr h="288594">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85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2442725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0105399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@0.56</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457342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537433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9237039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31227844"/>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Type H  </a:t>
                      </a:r>
                      <a:b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74502096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49277725"/>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27662622"/>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144324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9938902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07699874"/>
                  </a:ext>
                </a:extLst>
              </a:tr>
            </a:tbl>
          </a:graphicData>
        </a:graphic>
      </p:graphicFrame>
      <p:sp>
        <p:nvSpPr>
          <p:cNvPr id="33" name="テキスト ボックス 32">
            <a:extLst>
              <a:ext uri="{FF2B5EF4-FFF2-40B4-BE49-F238E27FC236}">
                <a16:creationId xmlns:a16="http://schemas.microsoft.com/office/drawing/2014/main" id="{773D7FBC-2D26-8A8F-40AE-836F5F8033AD}"/>
              </a:ext>
            </a:extLst>
          </p:cNvPr>
          <p:cNvSpPr txBox="1"/>
          <p:nvPr/>
        </p:nvSpPr>
        <p:spPr>
          <a:xfrm>
            <a:off x="4982018" y="5523062"/>
            <a:ext cx="6510921"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P.51</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462977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45</a:t>
            </a:fld>
            <a:endParaRPr kumimoji="1" lang="ja-JP" altLang="en-US" sz="1050" dirty="0"/>
          </a:p>
        </p:txBody>
      </p:sp>
      <p:sp>
        <p:nvSpPr>
          <p:cNvPr id="3" name="テキスト プレースホルダー 8">
            <a:extLst>
              <a:ext uri="{FF2B5EF4-FFF2-40B4-BE49-F238E27FC236}">
                <a16:creationId xmlns:a16="http://schemas.microsoft.com/office/drawing/2014/main" id="{70DC3746-4DFD-8C9B-E73A-12BF416020CE}"/>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スマート旅行記インフィードモア</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海外・国内</a:t>
            </a:r>
          </a:p>
        </p:txBody>
      </p:sp>
      <p:sp>
        <p:nvSpPr>
          <p:cNvPr id="6" name="コンテンツ プレースホルダー 6">
            <a:extLst>
              <a:ext uri="{FF2B5EF4-FFF2-40B4-BE49-F238E27FC236}">
                <a16:creationId xmlns:a16="http://schemas.microsoft.com/office/drawing/2014/main" id="{C693863D-CB4D-1EDC-2E45-17ECCAB8EC33}"/>
              </a:ext>
            </a:extLst>
          </p:cNvPr>
          <p:cNvSpPr txBox="1">
            <a:spLocks/>
          </p:cNvSpPr>
          <p:nvPr/>
        </p:nvSpPr>
        <p:spPr>
          <a:xfrm>
            <a:off x="486042" y="1643198"/>
            <a:ext cx="4682019" cy="4154823"/>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71CCDEA4-8C60-7752-65B0-DB1D60D839E4}"/>
              </a:ext>
            </a:extLst>
          </p:cNvPr>
          <p:cNvSpPr/>
          <p:nvPr/>
        </p:nvSpPr>
        <p:spPr>
          <a:xfrm>
            <a:off x="2275374" y="3714847"/>
            <a:ext cx="1485900" cy="81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626408CA-BA3A-D726-ECDC-34C9AA082988}"/>
              </a:ext>
            </a:extLst>
          </p:cNvPr>
          <p:cNvSpPr txBox="1"/>
          <p:nvPr/>
        </p:nvSpPr>
        <p:spPr>
          <a:xfrm>
            <a:off x="222324" y="755455"/>
            <a:ext cx="10349181"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メインコンテンツである</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旅行記を閲覧</a:t>
            </a:r>
            <a:r>
              <a:rPr kumimoji="1" lang="ja-JP" altLang="en-US" sz="1600" b="1" dirty="0">
                <a:latin typeface="游ゴシック" panose="020B0400000000000000" pitchFamily="50" charset="-128"/>
                <a:ea typeface="游ゴシック" panose="020B0400000000000000" pitchFamily="50" charset="-128"/>
              </a:rPr>
              <a:t>するユーザー、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旅行先や旅行ルートなどの情報を収集</a:t>
            </a:r>
            <a:r>
              <a:rPr kumimoji="1" lang="ja-JP" altLang="en-US" sz="1600" b="1" dirty="0">
                <a:latin typeface="游ゴシック" panose="020B0400000000000000" pitchFamily="50" charset="-128"/>
                <a:ea typeface="游ゴシック" panose="020B0400000000000000" pitchFamily="50" charset="-128"/>
              </a:rPr>
              <a:t>する層をターゲット</a:t>
            </a:r>
          </a:p>
        </p:txBody>
      </p:sp>
      <p:sp>
        <p:nvSpPr>
          <p:cNvPr id="9" name="テキスト ボックス 8">
            <a:extLst>
              <a:ext uri="{FF2B5EF4-FFF2-40B4-BE49-F238E27FC236}">
                <a16:creationId xmlns:a16="http://schemas.microsoft.com/office/drawing/2014/main" id="{213849E2-C3FD-730C-87AE-9B3AB85157F4}"/>
              </a:ext>
            </a:extLst>
          </p:cNvPr>
          <p:cNvSpPr txBox="1"/>
          <p:nvPr/>
        </p:nvSpPr>
        <p:spPr>
          <a:xfrm>
            <a:off x="334510" y="1142951"/>
            <a:ext cx="10124808" cy="276999"/>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「もっと見る」上部への掲載位置で、旅行記を読み進めていく際に必ずユーザーの目に触れるため、</a:t>
            </a:r>
            <a:r>
              <a:rPr kumimoji="1" lang="ja-JP" altLang="en-US" sz="1200" b="1" dirty="0">
                <a:latin typeface="游ゴシック" panose="020B0400000000000000" pitchFamily="50" charset="-128"/>
                <a:ea typeface="游ゴシック" panose="020B0400000000000000" pitchFamily="50" charset="-128"/>
              </a:rPr>
              <a:t>視認性が高いメニュー</a:t>
            </a:r>
            <a:r>
              <a:rPr kumimoji="1" lang="ja-JP" altLang="en-US" sz="1200" dirty="0">
                <a:latin typeface="游ゴシック" panose="020B0400000000000000" pitchFamily="50" charset="-128"/>
                <a:ea typeface="游ゴシック" panose="020B0400000000000000" pitchFamily="50" charset="-128"/>
              </a:rPr>
              <a:t>です。</a:t>
            </a:r>
          </a:p>
        </p:txBody>
      </p:sp>
      <p:sp>
        <p:nvSpPr>
          <p:cNvPr id="10" name="Text Box 3">
            <a:extLst>
              <a:ext uri="{FF2B5EF4-FFF2-40B4-BE49-F238E27FC236}">
                <a16:creationId xmlns:a16="http://schemas.microsoft.com/office/drawing/2014/main" id="{B8C4F1F0-B05D-8DA6-A7B8-F5223CA4A1BE}"/>
              </a:ext>
            </a:extLst>
          </p:cNvPr>
          <p:cNvSpPr txBox="1">
            <a:spLocks noChangeArrowheads="1"/>
          </p:cNvSpPr>
          <p:nvPr/>
        </p:nvSpPr>
        <p:spPr bwMode="auto">
          <a:xfrm>
            <a:off x="539197" y="1674972"/>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旅行記ページ（海外 全エリア</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国内全エリア）</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 name="フリーフォーム: 図形 10">
            <a:extLst>
              <a:ext uri="{FF2B5EF4-FFF2-40B4-BE49-F238E27FC236}">
                <a16:creationId xmlns:a16="http://schemas.microsoft.com/office/drawing/2014/main" id="{849B3D3D-EFEF-9DEC-C4EB-F152662C003B}"/>
              </a:ext>
            </a:extLst>
          </p:cNvPr>
          <p:cNvSpPr/>
          <p:nvPr/>
        </p:nvSpPr>
        <p:spPr>
          <a:xfrm>
            <a:off x="615800" y="5228841"/>
            <a:ext cx="1583008" cy="9218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2" name="図 11">
            <a:extLst>
              <a:ext uri="{FF2B5EF4-FFF2-40B4-BE49-F238E27FC236}">
                <a16:creationId xmlns:a16="http://schemas.microsoft.com/office/drawing/2014/main" id="{B057B957-5934-DB6C-E80F-F947C7513B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1860" y="1954242"/>
            <a:ext cx="1495426" cy="3663140"/>
          </a:xfrm>
          <a:prstGeom prst="rect">
            <a:avLst/>
          </a:prstGeom>
          <a:ln>
            <a:noFill/>
          </a:ln>
        </p:spPr>
      </p:pic>
      <p:pic>
        <p:nvPicPr>
          <p:cNvPr id="13" name="図 12">
            <a:extLst>
              <a:ext uri="{FF2B5EF4-FFF2-40B4-BE49-F238E27FC236}">
                <a16:creationId xmlns:a16="http://schemas.microsoft.com/office/drawing/2014/main" id="{1828A8DA-5F29-6EFC-F994-60D2FBDA80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5374" y="1994835"/>
            <a:ext cx="1485900" cy="2077159"/>
          </a:xfrm>
          <a:prstGeom prst="rect">
            <a:avLst/>
          </a:prstGeom>
          <a:ln>
            <a:noFill/>
          </a:ln>
        </p:spPr>
      </p:pic>
      <p:pic>
        <p:nvPicPr>
          <p:cNvPr id="14" name="図 13">
            <a:extLst>
              <a:ext uri="{FF2B5EF4-FFF2-40B4-BE49-F238E27FC236}">
                <a16:creationId xmlns:a16="http://schemas.microsoft.com/office/drawing/2014/main" id="{6990C569-E5E3-F209-D88D-6C5E44F07F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75374" y="4156134"/>
            <a:ext cx="1485900" cy="1512111"/>
          </a:xfrm>
          <a:prstGeom prst="rect">
            <a:avLst/>
          </a:prstGeom>
          <a:ln>
            <a:noFill/>
          </a:ln>
        </p:spPr>
      </p:pic>
      <p:pic>
        <p:nvPicPr>
          <p:cNvPr id="15" name="図 14">
            <a:extLst>
              <a:ext uri="{FF2B5EF4-FFF2-40B4-BE49-F238E27FC236}">
                <a16:creationId xmlns:a16="http://schemas.microsoft.com/office/drawing/2014/main" id="{B21F1FE6-22A9-0D21-3534-837BFAE3DF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30311" y="3342459"/>
            <a:ext cx="1309231" cy="769465"/>
          </a:xfrm>
          <a:prstGeom prst="rect">
            <a:avLst/>
          </a:prstGeom>
          <a:ln>
            <a:noFill/>
          </a:ln>
        </p:spPr>
      </p:pic>
      <p:sp>
        <p:nvSpPr>
          <p:cNvPr id="16" name="正方形/長方形 15">
            <a:extLst>
              <a:ext uri="{FF2B5EF4-FFF2-40B4-BE49-F238E27FC236}">
                <a16:creationId xmlns:a16="http://schemas.microsoft.com/office/drawing/2014/main" id="{325E542F-42DC-92B6-162C-933180F658D2}"/>
              </a:ext>
            </a:extLst>
          </p:cNvPr>
          <p:cNvSpPr/>
          <p:nvPr/>
        </p:nvSpPr>
        <p:spPr>
          <a:xfrm>
            <a:off x="2338453" y="3360089"/>
            <a:ext cx="1280634" cy="769465"/>
          </a:xfrm>
          <a:prstGeom prst="rect">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br>
              <a:rPr kumimoji="1" lang="en-US" altLang="ja-JP" sz="1100" b="1">
                <a:latin typeface="游ゴシック" panose="020B0400000000000000" pitchFamily="50" charset="-128"/>
                <a:ea typeface="游ゴシック" panose="020B0400000000000000" pitchFamily="50" charset="-128"/>
              </a:rPr>
            </a:br>
            <a:br>
              <a:rPr kumimoji="1" lang="en-US" altLang="ja-JP" sz="1100" b="1">
                <a:latin typeface="游ゴシック" panose="020B0400000000000000" pitchFamily="50" charset="-128"/>
                <a:ea typeface="游ゴシック" panose="020B0400000000000000" pitchFamily="50" charset="-128"/>
              </a:rPr>
            </a:br>
            <a:br>
              <a:rPr kumimoji="1" lang="en-US" altLang="ja-JP" sz="1100" b="1">
                <a:latin typeface="游ゴシック" panose="020B0400000000000000" pitchFamily="50" charset="-128"/>
                <a:ea typeface="游ゴシック" panose="020B0400000000000000" pitchFamily="50" charset="-128"/>
              </a:rPr>
            </a:br>
            <a:r>
              <a:rPr kumimoji="1" lang="ja-JP" altLang="en-US" sz="105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動画広告</a:t>
            </a:r>
          </a:p>
        </p:txBody>
      </p:sp>
      <p:sp>
        <p:nvSpPr>
          <p:cNvPr id="17" name="円/楕円 27">
            <a:extLst>
              <a:ext uri="{FF2B5EF4-FFF2-40B4-BE49-F238E27FC236}">
                <a16:creationId xmlns:a16="http://schemas.microsoft.com/office/drawing/2014/main" id="{B591A1EC-3A80-7F7B-77FC-BBAE38AA3AFD}"/>
              </a:ext>
            </a:extLst>
          </p:cNvPr>
          <p:cNvSpPr/>
          <p:nvPr/>
        </p:nvSpPr>
        <p:spPr bwMode="auto">
          <a:xfrm>
            <a:off x="2836227" y="3555137"/>
            <a:ext cx="295928" cy="268952"/>
          </a:xfrm>
          <a:prstGeom prst="ellipse">
            <a:avLst/>
          </a:prstGeom>
          <a:solidFill>
            <a:schemeClr val="tx1">
              <a:alpha val="63922"/>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二等辺三角形 17">
            <a:extLst>
              <a:ext uri="{FF2B5EF4-FFF2-40B4-BE49-F238E27FC236}">
                <a16:creationId xmlns:a16="http://schemas.microsoft.com/office/drawing/2014/main" id="{83E56AFC-6290-CC09-526D-7ED868F66801}"/>
              </a:ext>
            </a:extLst>
          </p:cNvPr>
          <p:cNvSpPr/>
          <p:nvPr/>
        </p:nvSpPr>
        <p:spPr bwMode="auto">
          <a:xfrm rot="5400000">
            <a:off x="2917739" y="3632325"/>
            <a:ext cx="181836" cy="113177"/>
          </a:xfrm>
          <a:prstGeom prst="triangle">
            <a:avLst/>
          </a:prstGeom>
          <a:solidFill>
            <a:schemeClr val="bg1"/>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200CEB84-B6AF-CB34-03E0-39E781C8617E}"/>
              </a:ext>
            </a:extLst>
          </p:cNvPr>
          <p:cNvSpPr/>
          <p:nvPr/>
        </p:nvSpPr>
        <p:spPr bwMode="auto">
          <a:xfrm>
            <a:off x="2199032" y="2713265"/>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0" name="Rectangle 55">
            <a:extLst>
              <a:ext uri="{FF2B5EF4-FFF2-40B4-BE49-F238E27FC236}">
                <a16:creationId xmlns:a16="http://schemas.microsoft.com/office/drawing/2014/main" id="{50852452-32C5-53D5-951D-894BD403AD05}"/>
              </a:ext>
            </a:extLst>
          </p:cNvPr>
          <p:cNvSpPr>
            <a:spLocks noChangeArrowheads="1"/>
          </p:cNvSpPr>
          <p:nvPr/>
        </p:nvSpPr>
        <p:spPr bwMode="auto">
          <a:xfrm>
            <a:off x="798416" y="2124882"/>
            <a:ext cx="1151974" cy="193832"/>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 name="フリーフォーム: 図形 20">
            <a:extLst>
              <a:ext uri="{FF2B5EF4-FFF2-40B4-BE49-F238E27FC236}">
                <a16:creationId xmlns:a16="http://schemas.microsoft.com/office/drawing/2014/main" id="{D825E5C3-C112-B6A9-E5BB-C1635F124A78}"/>
              </a:ext>
            </a:extLst>
          </p:cNvPr>
          <p:cNvSpPr/>
          <p:nvPr/>
        </p:nvSpPr>
        <p:spPr>
          <a:xfrm>
            <a:off x="539197" y="5611434"/>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2" name="フリーフォーム: 図形 21">
            <a:extLst>
              <a:ext uri="{FF2B5EF4-FFF2-40B4-BE49-F238E27FC236}">
                <a16:creationId xmlns:a16="http://schemas.microsoft.com/office/drawing/2014/main" id="{BA413F0E-F4E8-587E-519C-8AE793068FAA}"/>
              </a:ext>
            </a:extLst>
          </p:cNvPr>
          <p:cNvSpPr/>
          <p:nvPr/>
        </p:nvSpPr>
        <p:spPr>
          <a:xfrm>
            <a:off x="2199265" y="1932151"/>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フリーフォーム: 図形 22">
            <a:extLst>
              <a:ext uri="{FF2B5EF4-FFF2-40B4-BE49-F238E27FC236}">
                <a16:creationId xmlns:a16="http://schemas.microsoft.com/office/drawing/2014/main" id="{D68582C7-9BAD-AA5E-1714-4B11D652277C}"/>
              </a:ext>
            </a:extLst>
          </p:cNvPr>
          <p:cNvSpPr/>
          <p:nvPr/>
        </p:nvSpPr>
        <p:spPr>
          <a:xfrm>
            <a:off x="2195659" y="5614158"/>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DD3BE7A0-0075-5133-0D6E-2461864D9B1A}"/>
              </a:ext>
            </a:extLst>
          </p:cNvPr>
          <p:cNvSpPr txBox="1"/>
          <p:nvPr/>
        </p:nvSpPr>
        <p:spPr>
          <a:xfrm>
            <a:off x="3116365" y="2160833"/>
            <a:ext cx="2084345" cy="923330"/>
          </a:xfrm>
          <a:prstGeom prst="wedgeRectCallout">
            <a:avLst>
              <a:gd name="adj1" fmla="val -36962"/>
              <a:gd name="adj2" fmla="val 71540"/>
            </a:avLst>
          </a:prstGeom>
          <a:solidFill>
            <a:schemeClr val="bg1"/>
          </a:solidFill>
          <a:ln w="28575">
            <a:solidFill>
              <a:schemeClr val="bg1">
                <a:lumMod val="85000"/>
              </a:schemeClr>
            </a:solidFill>
          </a:ln>
        </p:spPr>
        <p:txBody>
          <a:bodyPr wrap="square">
            <a:spAutoFit/>
          </a:bodyPr>
          <a:lstStyle/>
          <a:p>
            <a:pPr>
              <a:defRPr/>
            </a:pP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旅行記写真は</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20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枚ずつ表示され、</a:t>
            </a:r>
            <a:endPar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「もっと見る」をタップすることによって先に進みます。</a:t>
            </a:r>
          </a:p>
          <a:p>
            <a:pPr>
              <a:defRPr/>
            </a:pP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20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40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60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枚目・・・と「もっと見る」の間に動画広告が表示されます。</a:t>
            </a:r>
          </a:p>
        </p:txBody>
      </p:sp>
      <p:sp>
        <p:nvSpPr>
          <p:cNvPr id="25" name="テキスト ボックス 24">
            <a:extLst>
              <a:ext uri="{FF2B5EF4-FFF2-40B4-BE49-F238E27FC236}">
                <a16:creationId xmlns:a16="http://schemas.microsoft.com/office/drawing/2014/main" id="{CD038EB3-C5F6-87F5-5ECE-D7FA114E3853}"/>
              </a:ext>
            </a:extLst>
          </p:cNvPr>
          <p:cNvSpPr txBox="1"/>
          <p:nvPr/>
        </p:nvSpPr>
        <p:spPr>
          <a:xfrm>
            <a:off x="3821655" y="4063643"/>
            <a:ext cx="1358153" cy="338554"/>
          </a:xfrm>
          <a:prstGeom prst="rect">
            <a:avLst/>
          </a:prstGeom>
          <a:noFill/>
        </p:spPr>
        <p:txBody>
          <a:bodyPr wrap="square" rtlCol="0">
            <a:spAutoFit/>
          </a:bodyPr>
          <a:lstStyle/>
          <a:p>
            <a:r>
              <a:rPr kumimoji="1" lang="ja-JP" altLang="en-US" sz="800" dirty="0">
                <a:latin typeface="游ゴシック" panose="020B0400000000000000" pitchFamily="50" charset="-128"/>
                <a:ea typeface="游ゴシック" panose="020B0400000000000000" pitchFamily="50" charset="-128"/>
              </a:rPr>
              <a:t>料金等詳細は</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お問い合わせください。</a:t>
            </a:r>
          </a:p>
        </p:txBody>
      </p:sp>
      <p:sp>
        <p:nvSpPr>
          <p:cNvPr id="26" name="テキスト ボックス 25">
            <a:extLst>
              <a:ext uri="{FF2B5EF4-FFF2-40B4-BE49-F238E27FC236}">
                <a16:creationId xmlns:a16="http://schemas.microsoft.com/office/drawing/2014/main" id="{1D48F1E7-CE6F-7CDE-E18D-9C74F3F35BF6}"/>
              </a:ext>
            </a:extLst>
          </p:cNvPr>
          <p:cNvSpPr txBox="1"/>
          <p:nvPr/>
        </p:nvSpPr>
        <p:spPr>
          <a:xfrm>
            <a:off x="3872340" y="3314939"/>
            <a:ext cx="1216445" cy="646331"/>
          </a:xfrm>
          <a:prstGeom prst="rect">
            <a:avLst/>
          </a:prstGeom>
          <a:solidFill>
            <a:schemeClr val="accent1"/>
          </a:solidFill>
        </p:spPr>
        <p:txBody>
          <a:bodyPr wrap="square" rtlCol="0" anchor="ctr">
            <a:spAutoFit/>
          </a:bodyP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静止画（</a:t>
            </a:r>
            <a:r>
              <a:rPr kumimoji="1" lang="en-US" altLang="ja-JP" sz="1200" b="1" dirty="0">
                <a:solidFill>
                  <a:schemeClr val="bg1"/>
                </a:solidFill>
                <a:latin typeface="游ゴシック" panose="020B0400000000000000" pitchFamily="50" charset="-128"/>
                <a:ea typeface="游ゴシック" panose="020B0400000000000000" pitchFamily="50" charset="-128"/>
              </a:rPr>
              <a:t>300x250</a:t>
            </a:r>
            <a:r>
              <a:rPr kumimoji="1" lang="ja-JP" altLang="en-US" sz="1200" b="1" dirty="0">
                <a:solidFill>
                  <a:schemeClr val="bg1"/>
                </a:solidFill>
                <a:latin typeface="游ゴシック" panose="020B0400000000000000" pitchFamily="50" charset="-128"/>
                <a:ea typeface="游ゴシック" panose="020B0400000000000000" pitchFamily="50" charset="-128"/>
              </a:rPr>
              <a:t>）配信も対応可</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852604DF-FD4E-3C6F-E368-6C33E9CCE4CD}"/>
              </a:ext>
            </a:extLst>
          </p:cNvPr>
          <p:cNvSpPr txBox="1"/>
          <p:nvPr/>
        </p:nvSpPr>
        <p:spPr>
          <a:xfrm>
            <a:off x="5523704" y="5863660"/>
            <a:ext cx="5897576"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P.51</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p>
        </p:txBody>
      </p:sp>
      <p:graphicFrame>
        <p:nvGraphicFramePr>
          <p:cNvPr id="30" name="表 29">
            <a:extLst>
              <a:ext uri="{FF2B5EF4-FFF2-40B4-BE49-F238E27FC236}">
                <a16:creationId xmlns:a16="http://schemas.microsoft.com/office/drawing/2014/main" id="{7AA2058D-491E-4683-AAB2-B5FCCD709F15}"/>
              </a:ext>
            </a:extLst>
          </p:cNvPr>
          <p:cNvGraphicFramePr>
            <a:graphicFrameLocks noGrp="1"/>
          </p:cNvGraphicFramePr>
          <p:nvPr>
            <p:extLst>
              <p:ext uri="{D42A27DB-BD31-4B8C-83A1-F6EECF244321}">
                <p14:modId xmlns:p14="http://schemas.microsoft.com/office/powerpoint/2010/main" val="1051774437"/>
              </p:ext>
            </p:extLst>
          </p:nvPr>
        </p:nvGraphicFramePr>
        <p:xfrm>
          <a:off x="5615874" y="1668139"/>
          <a:ext cx="5805406" cy="4083056"/>
        </p:xfrm>
        <a:graphic>
          <a:graphicData uri="http://schemas.openxmlformats.org/drawingml/2006/table">
            <a:tbl>
              <a:tblPr/>
              <a:tblGrid>
                <a:gridCol w="1194501">
                  <a:extLst>
                    <a:ext uri="{9D8B030D-6E8A-4147-A177-3AD203B41FA5}">
                      <a16:colId xmlns:a16="http://schemas.microsoft.com/office/drawing/2014/main" val="227008183"/>
                    </a:ext>
                  </a:extLst>
                </a:gridCol>
                <a:gridCol w="4610905">
                  <a:extLst>
                    <a:ext uri="{9D8B030D-6E8A-4147-A177-3AD203B41FA5}">
                      <a16:colId xmlns:a16="http://schemas.microsoft.com/office/drawing/2014/main" val="1915700732"/>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スマート旅行記インフィードモア</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海外・国内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0710272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①海外全エリア　②国内全エリア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3700225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9319910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5499514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4424461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47%</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5071245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effectLst/>
                          <a:latin typeface="游ゴシック" panose="020B0400000000000000" pitchFamily="50" charset="-128"/>
                          <a:ea typeface="游ゴシック" panose="020B0400000000000000" pitchFamily="50" charset="-128"/>
                        </a:rPr>
                        <a:t>320x180（</a:t>
                      </a:r>
                      <a:r>
                        <a:rPr lang="ja-JP" altLang="en-US" sz="850" b="0" i="0" u="none" strike="noStrike">
                          <a:effectLst/>
                          <a:latin typeface="游ゴシック" panose="020B0400000000000000" pitchFamily="50" charset="-128"/>
                          <a:ea typeface="游ゴシック" panose="020B0400000000000000" pitchFamily="50" charset="-128"/>
                        </a:rPr>
                        <a:t>左右</a:t>
                      </a:r>
                      <a:r>
                        <a:rPr lang="en-US" altLang="ja-JP" sz="850" b="0" i="0" u="none" strike="noStrike">
                          <a:effectLst/>
                          <a:latin typeface="游ゴシック" panose="020B0400000000000000" pitchFamily="50" charset="-128"/>
                          <a:ea typeface="游ゴシック" panose="020B0400000000000000" pitchFamily="50" charset="-128"/>
                        </a:rPr>
                        <a:t>×</a:t>
                      </a:r>
                      <a:r>
                        <a:rPr lang="ja-JP" altLang="en-US" sz="850" b="0" i="0" u="none" strike="noStrike">
                          <a:effectLst/>
                          <a:latin typeface="游ゴシック" panose="020B0400000000000000" pitchFamily="50" charset="-128"/>
                          <a:ea typeface="游ゴシック" panose="020B0400000000000000" pitchFamily="50" charset="-128"/>
                        </a:rPr>
                        <a:t>天地</a:t>
                      </a:r>
                      <a:r>
                        <a:rPr lang="en-US" altLang="ja-JP" sz="850" b="0" i="0" u="none" strike="noStrike">
                          <a:effectLst/>
                          <a:latin typeface="游ゴシック" panose="020B0400000000000000" pitchFamily="50" charset="-128"/>
                          <a:ea typeface="游ゴシック" panose="020B0400000000000000" pitchFamily="50" charset="-128"/>
                        </a:rPr>
                        <a:t>/</a:t>
                      </a:r>
                      <a:r>
                        <a:rPr lang="en-US" sz="85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58884461"/>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Type I</a:t>
                      </a:r>
                      <a:b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5285148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9493646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92694826"/>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62993711"/>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138335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1232581"/>
                  </a:ext>
                </a:extLst>
              </a:tr>
              <a:tr h="278771">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effectLst/>
                          <a:latin typeface="游ゴシック" panose="020B0400000000000000" pitchFamily="50" charset="-128"/>
                          <a:ea typeface="游ゴシック" panose="020B0400000000000000" pitchFamily="50" charset="-128"/>
                        </a:rPr>
                        <a:t>動画領域の</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％が</a:t>
                      </a:r>
                      <a:r>
                        <a:rPr lang="en-US" altLang="ja-JP" sz="850" b="0" i="0" u="none" strike="noStrike">
                          <a:effectLst/>
                          <a:latin typeface="游ゴシック" panose="020B0400000000000000" pitchFamily="50" charset="-128"/>
                          <a:ea typeface="游ゴシック" panose="020B0400000000000000" pitchFamily="50" charset="-128"/>
                        </a:rPr>
                        <a:t>ViewArea</a:t>
                      </a:r>
                      <a:r>
                        <a:rPr lang="ja-JP" altLang="en-US" sz="850" b="0" i="0" u="none" strike="noStrike">
                          <a:effectLst/>
                          <a:latin typeface="游ゴシック" panose="020B0400000000000000" pitchFamily="50" charset="-128"/>
                          <a:ea typeface="游ゴシック" panose="020B0400000000000000" pitchFamily="50" charset="-128"/>
                        </a:rPr>
                        <a:t>に入った時点で再生開始され、</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3359710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9804453"/>
                  </a:ext>
                </a:extLst>
              </a:tr>
            </a:tbl>
          </a:graphicData>
        </a:graphic>
      </p:graphicFrame>
      <p:pic>
        <p:nvPicPr>
          <p:cNvPr id="31" name="グラフィックス 30">
            <a:extLst>
              <a:ext uri="{FF2B5EF4-FFF2-40B4-BE49-F238E27FC236}">
                <a16:creationId xmlns:a16="http://schemas.microsoft.com/office/drawing/2014/main" id="{9C7F6CFD-ECAA-277D-5E3F-58DB6B185A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31386" y="721230"/>
            <a:ext cx="228600" cy="390525"/>
          </a:xfrm>
          <a:prstGeom prst="rect">
            <a:avLst/>
          </a:prstGeom>
        </p:spPr>
      </p:pic>
      <p:sp>
        <p:nvSpPr>
          <p:cNvPr id="32" name="テキスト ボックス 31">
            <a:extLst>
              <a:ext uri="{FF2B5EF4-FFF2-40B4-BE49-F238E27FC236}">
                <a16:creationId xmlns:a16="http://schemas.microsoft.com/office/drawing/2014/main" id="{DDCBBCF3-54BA-6773-576A-CA1368EABB71}"/>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910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46</a:t>
            </a:fld>
            <a:endParaRPr kumimoji="1" lang="ja-JP" altLang="en-US" sz="1050" dirty="0"/>
          </a:p>
        </p:txBody>
      </p:sp>
      <p:sp>
        <p:nvSpPr>
          <p:cNvPr id="2" name="タイトル 1">
            <a:extLst>
              <a:ext uri="{FF2B5EF4-FFF2-40B4-BE49-F238E27FC236}">
                <a16:creationId xmlns:a16="http://schemas.microsoft.com/office/drawing/2014/main" id="{C7D0552E-D0B9-9BCB-E258-DA9D82BBFF7D}"/>
              </a:ext>
            </a:extLst>
          </p:cNvPr>
          <p:cNvSpPr>
            <a:spLocks noGrp="1"/>
          </p:cNvSpPr>
          <p:nvPr>
            <p:ph type="title"/>
          </p:nvPr>
        </p:nvSpPr>
        <p:spPr>
          <a:xfrm>
            <a:off x="1838324" y="2728277"/>
            <a:ext cx="8772528" cy="540211"/>
          </a:xfrm>
        </p:spPr>
        <p:txBody>
          <a:bodyPr/>
          <a:lstStyle/>
          <a:p>
            <a:pPr algn="ctr"/>
            <a:r>
              <a:rPr kumimoji="1" lang="ja-JP" altLang="en-US" sz="2800">
                <a:latin typeface="游ゴシック" panose="020B0400000000000000" pitchFamily="50" charset="-128"/>
                <a:ea typeface="游ゴシック" panose="020B0400000000000000" pitchFamily="50" charset="-128"/>
              </a:rPr>
              <a:t>お得旅行情報メール ＜テキスト形式＞</a:t>
            </a:r>
          </a:p>
        </p:txBody>
      </p:sp>
    </p:spTree>
    <p:extLst>
      <p:ext uri="{BB962C8B-B14F-4D97-AF65-F5344CB8AC3E}">
        <p14:creationId xmlns:p14="http://schemas.microsoft.com/office/powerpoint/2010/main" val="7491007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56893" y="6491833"/>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47</a:t>
            </a:fld>
            <a:endParaRPr kumimoji="1" lang="ja-JP" altLang="en-US" sz="1050" dirty="0"/>
          </a:p>
        </p:txBody>
      </p:sp>
      <p:sp>
        <p:nvSpPr>
          <p:cNvPr id="2" name="テキスト プレースホルダー 8">
            <a:extLst>
              <a:ext uri="{FF2B5EF4-FFF2-40B4-BE49-F238E27FC236}">
                <a16:creationId xmlns:a16="http://schemas.microsoft.com/office/drawing/2014/main" id="{F9110066-33F8-02AF-D388-D0C779C25C69}"/>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お得旅行情報メール </a:t>
            </a:r>
          </a:p>
        </p:txBody>
      </p:sp>
      <p:sp>
        <p:nvSpPr>
          <p:cNvPr id="3" name="正方形/長方形 2">
            <a:extLst>
              <a:ext uri="{FF2B5EF4-FFF2-40B4-BE49-F238E27FC236}">
                <a16:creationId xmlns:a16="http://schemas.microsoft.com/office/drawing/2014/main" id="{5D1BEB8D-A023-510A-7210-C78409C45096}"/>
              </a:ext>
            </a:extLst>
          </p:cNvPr>
          <p:cNvSpPr/>
          <p:nvPr/>
        </p:nvSpPr>
        <p:spPr bwMode="auto">
          <a:xfrm>
            <a:off x="2084732" y="2513240"/>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2450158B-C551-0056-23F6-4D02B643B2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417" r="14764" b="3187"/>
          <a:stretch/>
        </p:blipFill>
        <p:spPr>
          <a:xfrm>
            <a:off x="9084683" y="1213768"/>
            <a:ext cx="1841657" cy="4959345"/>
          </a:xfrm>
          <a:prstGeom prst="rect">
            <a:avLst/>
          </a:prstGeom>
          <a:solidFill>
            <a:schemeClr val="bg1"/>
          </a:solidFill>
          <a:ln w="76200">
            <a:solidFill>
              <a:schemeClr val="accent3">
                <a:lumMod val="20000"/>
                <a:lumOff val="80000"/>
              </a:schemeClr>
            </a:solidFill>
          </a:ln>
        </p:spPr>
      </p:pic>
      <p:sp>
        <p:nvSpPr>
          <p:cNvPr id="7" name="Rectangle 6">
            <a:extLst>
              <a:ext uri="{FF2B5EF4-FFF2-40B4-BE49-F238E27FC236}">
                <a16:creationId xmlns:a16="http://schemas.microsoft.com/office/drawing/2014/main" id="{6A4A999A-5809-DD47-BE89-8A2DF9894D51}"/>
              </a:ext>
            </a:extLst>
          </p:cNvPr>
          <p:cNvSpPr>
            <a:spLocks noChangeArrowheads="1"/>
          </p:cNvSpPr>
          <p:nvPr/>
        </p:nvSpPr>
        <p:spPr bwMode="auto">
          <a:xfrm>
            <a:off x="9145244" y="1512376"/>
            <a:ext cx="1698072" cy="3690676"/>
          </a:xfrm>
          <a:prstGeom prst="rect">
            <a:avLst/>
          </a:prstGeom>
          <a:solidFill>
            <a:schemeClr val="bg1">
              <a:lumMod val="95000"/>
              <a:alpha val="70195"/>
            </a:schemeClr>
          </a:solidFill>
          <a:ln w="9525" algn="ctr">
            <a:no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endParaRPr lang="ja-JP" altLang="en-US">
              <a:latin typeface="游ゴシック" panose="020B0400000000000000" pitchFamily="50" charset="-128"/>
              <a:ea typeface="游ゴシック" panose="020B0400000000000000" pitchFamily="50" charset="-128"/>
            </a:endParaRPr>
          </a:p>
        </p:txBody>
      </p:sp>
      <p:sp>
        <p:nvSpPr>
          <p:cNvPr id="8" name="AutoShape 15">
            <a:extLst>
              <a:ext uri="{FF2B5EF4-FFF2-40B4-BE49-F238E27FC236}">
                <a16:creationId xmlns:a16="http://schemas.microsoft.com/office/drawing/2014/main" id="{DCD8D0C0-954D-4168-D0B2-0F25962356F9}"/>
              </a:ext>
            </a:extLst>
          </p:cNvPr>
          <p:cNvSpPr>
            <a:spLocks noChangeArrowheads="1"/>
          </p:cNvSpPr>
          <p:nvPr/>
        </p:nvSpPr>
        <p:spPr bwMode="auto">
          <a:xfrm>
            <a:off x="9145245" y="1543871"/>
            <a:ext cx="1698072" cy="325346"/>
          </a:xfrm>
          <a:prstGeom prst="rect">
            <a:avLst/>
          </a:prstGeom>
          <a:solidFill>
            <a:schemeClr val="accent1">
              <a:lumMod val="60000"/>
              <a:lumOff val="40000"/>
            </a:schemeClr>
          </a:solidFill>
          <a:ln w="19050">
            <a:noFill/>
            <a:prstDash val="solid"/>
            <a:headEnd/>
            <a:tailEnd/>
          </a:ln>
        </p:spPr>
        <p:style>
          <a:lnRef idx="2">
            <a:schemeClr val="accent1"/>
          </a:lnRef>
          <a:fillRef idx="1">
            <a:schemeClr val="lt1"/>
          </a:fillRef>
          <a:effectRef idx="0">
            <a:schemeClr val="accent1"/>
          </a:effectRef>
          <a:fontRef idx="minor">
            <a:schemeClr val="dk1"/>
          </a:fontRef>
        </p:style>
        <p:txBody>
          <a:bodyPr wrap="square" lIns="93600" tIns="46800" rIns="93600" bIns="468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ヘッダー共通文言</a:t>
            </a:r>
            <a:br>
              <a:rPr lang="en-US" altLang="ja-JP" sz="80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（弊社にて挿入）</a:t>
            </a:r>
            <a:endParaRPr lang="en-US" altLang="ja-JP"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9" name="AutoShape 8">
            <a:extLst>
              <a:ext uri="{FF2B5EF4-FFF2-40B4-BE49-F238E27FC236}">
                <a16:creationId xmlns:a16="http://schemas.microsoft.com/office/drawing/2014/main" id="{EB75A733-6ED9-E0D6-8B2B-19C2DDB31D34}"/>
              </a:ext>
            </a:extLst>
          </p:cNvPr>
          <p:cNvSpPr>
            <a:spLocks noChangeArrowheads="1"/>
          </p:cNvSpPr>
          <p:nvPr/>
        </p:nvSpPr>
        <p:spPr bwMode="auto">
          <a:xfrm>
            <a:off x="9145243" y="2486499"/>
            <a:ext cx="1698073" cy="1677257"/>
          </a:xfrm>
          <a:prstGeom prst="rect">
            <a:avLst/>
          </a:prstGeom>
          <a:solidFill>
            <a:schemeClr val="accent1">
              <a:lumMod val="60000"/>
              <a:lumOff val="40000"/>
            </a:schemeClr>
          </a:solidFill>
          <a:ln w="19050"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全角</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文字</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行以内推奨</a:t>
            </a:r>
            <a:b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最大</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本まで</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endPar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AutoShape 14">
            <a:extLst>
              <a:ext uri="{FF2B5EF4-FFF2-40B4-BE49-F238E27FC236}">
                <a16:creationId xmlns:a16="http://schemas.microsoft.com/office/drawing/2014/main" id="{696EF691-686A-0717-5D70-4DF1F98ECBE1}"/>
              </a:ext>
            </a:extLst>
          </p:cNvPr>
          <p:cNvSpPr>
            <a:spLocks noChangeArrowheads="1"/>
          </p:cNvSpPr>
          <p:nvPr/>
        </p:nvSpPr>
        <p:spPr bwMode="auto">
          <a:xfrm>
            <a:off x="9145243" y="4462364"/>
            <a:ext cx="1698073" cy="602685"/>
          </a:xfrm>
          <a:prstGeom prst="rect">
            <a:avLst/>
          </a:prstGeom>
          <a:solidFill>
            <a:schemeClr val="accent1">
              <a:lumMod val="60000"/>
              <a:lumOff val="40000"/>
            </a:schemeClr>
          </a:solidFill>
          <a:ln w="22225"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フッター必須項目</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会社名・所在地・お問い合わせ先（電話番号またはメールアドレス）</a:t>
            </a:r>
          </a:p>
        </p:txBody>
      </p:sp>
      <p:sp>
        <p:nvSpPr>
          <p:cNvPr id="11" name="Text Box 12">
            <a:extLst>
              <a:ext uri="{FF2B5EF4-FFF2-40B4-BE49-F238E27FC236}">
                <a16:creationId xmlns:a16="http://schemas.microsoft.com/office/drawing/2014/main" id="{0642FFD3-74CF-7309-7292-90F5446E1922}"/>
              </a:ext>
            </a:extLst>
          </p:cNvPr>
          <p:cNvSpPr txBox="1">
            <a:spLocks noChangeArrowheads="1"/>
          </p:cNvSpPr>
          <p:nvPr/>
        </p:nvSpPr>
        <p:spPr bwMode="auto">
          <a:xfrm>
            <a:off x="429170" y="1158559"/>
            <a:ext cx="8265330" cy="4650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000" tIns="108000" rIns="108000" bIns="108000">
            <a:spAutoFit/>
          </a:bodyPr>
          <a:lstStyle>
            <a:lvl1pPr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■メニュー名：お得旅行情報メール</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■形式：テキスト形式</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■配信可能日：月・水・木・金（祝日除く　週</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枠）</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■広告表示スペース：独占買い切り</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■原稿規定：</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①件名：全角</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文字以内（旅行に関連したタイトルとしてください）</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スペース（全角・半角）使用不可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機種依存文字（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特殊文字、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選定</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拡張文字など）使用不可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②本文：左右 全角</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文字</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行数 </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行以内（推奨）</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半角「</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」・機種依存文字（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特殊文字、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選定</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拡張文字など）使用不可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は最大</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本まで（弊社クリックカウント用</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に変換されます）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行には文字等挿入不可</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③本文フッター必須項目</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会社名・所在地・お問い合わせ先（電話番号・メールアドレス・お問い合わせフォーム</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のいずれか）</a:t>
            </a:r>
          </a:p>
          <a:p>
            <a:pPr eaLnBrk="1" hangingPunct="1"/>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④ヘッダー共通文言（弊社にて挿入させていただきます）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こんにちは。フォートラベルです。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今日は○○○○○さんからのお得な情報をお届けいたします。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○○○○○には、フッター必須項目でいただいた会社名を表記いたします。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■原稿入稿締切：</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配信日の</a:t>
            </a:r>
            <a:r>
              <a:rPr lang="en-US" altLang="ja-JP"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6</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営業日前まで</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にメール（</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text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形式添付）にてご入稿ください。</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■備考</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旅行関連の広告主様限定の広告メニューです。</a:t>
            </a:r>
            <a:b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事前に掲載可否をお願いいたします。</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原稿に関して、弊社編集レギュレーションに基づき、加筆･修正を行う場合がございますので、あらかじめご了承願います。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同広告主様、</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週間に</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回までの配信となります。</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84593187-E50C-44E2-E5FF-45B317105B0F}"/>
              </a:ext>
            </a:extLst>
          </p:cNvPr>
          <p:cNvSpPr txBox="1"/>
          <p:nvPr/>
        </p:nvSpPr>
        <p:spPr>
          <a:xfrm>
            <a:off x="6311669" y="1866270"/>
            <a:ext cx="1970463" cy="215444"/>
          </a:xfrm>
          <a:prstGeom prst="rect">
            <a:avLst/>
          </a:prstGeom>
          <a:noFill/>
        </p:spPr>
        <p:txBody>
          <a:bodyPr wrap="square" rtlCol="0">
            <a:spAutoFit/>
          </a:bodyPr>
          <a:lstStyle/>
          <a:p>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料金等詳細はお問い合わせください。</a:t>
            </a:r>
          </a:p>
        </p:txBody>
      </p:sp>
      <p:sp>
        <p:nvSpPr>
          <p:cNvPr id="13" name="テキスト ボックス 12">
            <a:extLst>
              <a:ext uri="{FF2B5EF4-FFF2-40B4-BE49-F238E27FC236}">
                <a16:creationId xmlns:a16="http://schemas.microsoft.com/office/drawing/2014/main" id="{0952415F-9037-9262-326C-DE052E1BD603}"/>
              </a:ext>
            </a:extLst>
          </p:cNvPr>
          <p:cNvSpPr txBox="1"/>
          <p:nvPr/>
        </p:nvSpPr>
        <p:spPr>
          <a:xfrm>
            <a:off x="6378070" y="1329169"/>
            <a:ext cx="1639184" cy="461665"/>
          </a:xfrm>
          <a:prstGeom prst="rect">
            <a:avLst/>
          </a:prstGeom>
          <a:solidFill>
            <a:schemeClr val="accent1">
              <a:alpha val="80000"/>
            </a:schemeClr>
          </a:solidFill>
        </p:spPr>
        <p:txBody>
          <a:bodyPr wrap="square" rtlCol="0" anchor="ctr">
            <a:spAutoFit/>
          </a:bodyPr>
          <a:lstStyle/>
          <a:p>
            <a:pPr algn="ctr"/>
            <a:r>
              <a:rPr kumimoji="1" lang="en-US" altLang="ja-JP" sz="1200" b="1" dirty="0">
                <a:solidFill>
                  <a:schemeClr val="bg1"/>
                </a:solidFill>
                <a:latin typeface="游ゴシック" panose="020B0400000000000000" pitchFamily="50" charset="-128"/>
                <a:ea typeface="游ゴシック" panose="020B0400000000000000" pitchFamily="50" charset="-128"/>
              </a:rPr>
              <a:t>HTML</a:t>
            </a:r>
            <a:r>
              <a:rPr lang="ja-JP" altLang="en-US" sz="1200" b="1" dirty="0">
                <a:solidFill>
                  <a:schemeClr val="bg1"/>
                </a:solidFill>
                <a:latin typeface="游ゴシック" panose="020B0400000000000000" pitchFamily="50" charset="-128"/>
                <a:ea typeface="游ゴシック" panose="020B0400000000000000" pitchFamily="50" charset="-128"/>
              </a:rPr>
              <a:t>リッチ</a:t>
            </a:r>
            <a:r>
              <a:rPr kumimoji="1" lang="ja-JP" altLang="en-US" sz="1200" b="1" dirty="0">
                <a:solidFill>
                  <a:schemeClr val="bg1"/>
                </a:solidFill>
                <a:latin typeface="游ゴシック" panose="020B0400000000000000" pitchFamily="50" charset="-128"/>
                <a:ea typeface="游ゴシック" panose="020B0400000000000000" pitchFamily="50" charset="-128"/>
              </a:rPr>
              <a:t>配信も</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対応可</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graphicFrame>
        <p:nvGraphicFramePr>
          <p:cNvPr id="14" name="表 13">
            <a:extLst>
              <a:ext uri="{FF2B5EF4-FFF2-40B4-BE49-F238E27FC236}">
                <a16:creationId xmlns:a16="http://schemas.microsoft.com/office/drawing/2014/main" id="{12FB57C8-BA1E-FF7F-15ED-D3DEA0F63004}"/>
              </a:ext>
            </a:extLst>
          </p:cNvPr>
          <p:cNvGraphicFramePr>
            <a:graphicFrameLocks noGrp="1"/>
          </p:cNvGraphicFramePr>
          <p:nvPr>
            <p:extLst>
              <p:ext uri="{D42A27DB-BD31-4B8C-83A1-F6EECF244321}">
                <p14:modId xmlns:p14="http://schemas.microsoft.com/office/powerpoint/2010/main" val="3960912922"/>
              </p:ext>
            </p:extLst>
          </p:nvPr>
        </p:nvGraphicFramePr>
        <p:xfrm>
          <a:off x="470167" y="5738429"/>
          <a:ext cx="8183336" cy="573048"/>
        </p:xfrm>
        <a:graphic>
          <a:graphicData uri="http://schemas.openxmlformats.org/drawingml/2006/table">
            <a:tbl>
              <a:tblPr/>
              <a:tblGrid>
                <a:gridCol w="1392011">
                  <a:extLst>
                    <a:ext uri="{9D8B030D-6E8A-4147-A177-3AD203B41FA5}">
                      <a16:colId xmlns:a16="http://schemas.microsoft.com/office/drawing/2014/main" val="1796820098"/>
                    </a:ext>
                  </a:extLst>
                </a:gridCol>
                <a:gridCol w="1590675">
                  <a:extLst>
                    <a:ext uri="{9D8B030D-6E8A-4147-A177-3AD203B41FA5}">
                      <a16:colId xmlns:a16="http://schemas.microsoft.com/office/drawing/2014/main" val="1155726873"/>
                    </a:ext>
                  </a:extLst>
                </a:gridCol>
                <a:gridCol w="571500">
                  <a:extLst>
                    <a:ext uri="{9D8B030D-6E8A-4147-A177-3AD203B41FA5}">
                      <a16:colId xmlns:a16="http://schemas.microsoft.com/office/drawing/2014/main" val="2167912769"/>
                    </a:ext>
                  </a:extLst>
                </a:gridCol>
                <a:gridCol w="1009650">
                  <a:extLst>
                    <a:ext uri="{9D8B030D-6E8A-4147-A177-3AD203B41FA5}">
                      <a16:colId xmlns:a16="http://schemas.microsoft.com/office/drawing/2014/main" val="605176937"/>
                    </a:ext>
                  </a:extLst>
                </a:gridCol>
                <a:gridCol w="1257300">
                  <a:extLst>
                    <a:ext uri="{9D8B030D-6E8A-4147-A177-3AD203B41FA5}">
                      <a16:colId xmlns:a16="http://schemas.microsoft.com/office/drawing/2014/main" val="2055531144"/>
                    </a:ext>
                  </a:extLst>
                </a:gridCol>
                <a:gridCol w="1228725">
                  <a:extLst>
                    <a:ext uri="{9D8B030D-6E8A-4147-A177-3AD203B41FA5}">
                      <a16:colId xmlns:a16="http://schemas.microsoft.com/office/drawing/2014/main" val="3056500182"/>
                    </a:ext>
                  </a:extLst>
                </a:gridCol>
                <a:gridCol w="1133475">
                  <a:extLst>
                    <a:ext uri="{9D8B030D-6E8A-4147-A177-3AD203B41FA5}">
                      <a16:colId xmlns:a16="http://schemas.microsoft.com/office/drawing/2014/main" val="137353479"/>
                    </a:ext>
                  </a:extLst>
                </a:gridCol>
              </a:tblGrid>
              <a:tr h="256183">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配信日</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単価</a:t>
                      </a:r>
                      <a:r>
                        <a:rPr lang="en-US" altLang="ja-JP" sz="800" b="0"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CN" altLang="en-US" sz="800" b="0" i="0" u="none" strike="noStrike" dirty="0">
                          <a:solidFill>
                            <a:srgbClr val="FFFFFF"/>
                          </a:solidFill>
                          <a:effectLst/>
                          <a:latin typeface="游ゴシック" panose="020B0400000000000000" pitchFamily="50" charset="-128"/>
                          <a:ea typeface="游ゴシック" panose="020B0400000000000000" pitchFamily="50" charset="-128"/>
                        </a:rPr>
                        <a:t>最大発注通数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TW" altLang="en-US" sz="800" b="0" i="0" u="none" strike="noStrike">
                          <a:solidFill>
                            <a:srgbClr val="FFFFFF"/>
                          </a:solidFill>
                          <a:effectLst/>
                          <a:latin typeface="游ゴシック" panose="020B0400000000000000" pitchFamily="50" charset="-128"/>
                          <a:ea typeface="游ゴシック" panose="020B0400000000000000" pitchFamily="50" charset="-128"/>
                        </a:rPr>
                        <a:t>最低発注金額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表示方法</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枠数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extLst>
                  <a:ext uri="{0D108BD9-81ED-4DB2-BD59-A6C34878D82A}">
                    <a16:rowId xmlns:a16="http://schemas.microsoft.com/office/drawing/2014/main" val="2540894959"/>
                  </a:ext>
                </a:extLst>
              </a:tr>
              <a:tr h="316865">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お得旅行情報メール</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週</a:t>
                      </a:r>
                      <a:r>
                        <a:rPr lang="en-US" altLang="ja-JP" sz="800" b="0" i="0" u="none" strike="noStrike">
                          <a:effectLst/>
                          <a:latin typeface="游ゴシック" panose="020B0400000000000000" pitchFamily="50" charset="-128"/>
                          <a:ea typeface="游ゴシック" panose="020B0400000000000000" pitchFamily="50" charset="-128"/>
                        </a:rPr>
                        <a:t>2</a:t>
                      </a:r>
                      <a:r>
                        <a:rPr lang="ja-JP" altLang="en-US" sz="800" b="0" i="0" u="none" strike="noStrike">
                          <a:effectLst/>
                          <a:latin typeface="游ゴシック" panose="020B0400000000000000" pitchFamily="50" charset="-128"/>
                          <a:ea typeface="游ゴシック" panose="020B0400000000000000" pitchFamily="50" charset="-128"/>
                        </a:rPr>
                        <a:t>枠　　　　　　　　　　　　　　　　　（月・水・木・金　祝日除く）</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1.5</a:t>
                      </a:r>
                      <a:r>
                        <a:rPr lang="ja-JP" altLang="en-US" sz="800" b="0" i="0" u="none" strike="noStrike" dirty="0">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160,000</a:t>
                      </a:r>
                      <a:r>
                        <a:rPr lang="ja-JP" altLang="en-US" sz="800" b="0" i="0" u="none" strike="noStrike" dirty="0">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200,000</a:t>
                      </a:r>
                      <a:r>
                        <a:rPr lang="ja-JP" altLang="en-US" sz="800" b="0" i="0" u="none" strike="noStrike" dirty="0">
                          <a:effectLst/>
                          <a:latin typeface="游ゴシック" panose="020B0400000000000000" pitchFamily="50" charset="-128"/>
                          <a:ea typeface="游ゴシック" panose="020B0400000000000000" pitchFamily="50" charset="-128"/>
                        </a:rPr>
                        <a:t>円</a:t>
                      </a:r>
                      <a:r>
                        <a:rPr lang="en-US" altLang="ja-JP" sz="800" b="0" i="0" u="none" strike="noStrike" dirty="0">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dirty="0">
                          <a:effectLst/>
                          <a:latin typeface="游ゴシック" panose="020B0400000000000000" pitchFamily="50" charset="-128"/>
                          <a:ea typeface="游ゴシック" panose="020B0400000000000000" pitchFamily="50" charset="-128"/>
                        </a:rPr>
                        <a:t>テキスト</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a:t>
                      </a:r>
                      <a:r>
                        <a:rPr lang="ja-JP" altLang="en-US" sz="800" b="0" i="0" u="none" strike="noStrike" dirty="0">
                          <a:effectLst/>
                          <a:latin typeface="游ゴシック" panose="020B0400000000000000" pitchFamily="50" charset="-128"/>
                          <a:ea typeface="游ゴシック" panose="020B0400000000000000" pitchFamily="50" charset="-128"/>
                        </a:rPr>
                        <a:t>社買い切り</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282536059"/>
                  </a:ext>
                </a:extLst>
              </a:tr>
            </a:tbl>
          </a:graphicData>
        </a:graphic>
      </p:graphicFrame>
      <p:sp>
        <p:nvSpPr>
          <p:cNvPr id="15" name="テキスト ボックス 14">
            <a:extLst>
              <a:ext uri="{FF2B5EF4-FFF2-40B4-BE49-F238E27FC236}">
                <a16:creationId xmlns:a16="http://schemas.microsoft.com/office/drawing/2014/main" id="{64E1EAEE-6D31-74A2-7E2E-1F81A8BFB3A1}"/>
              </a:ext>
            </a:extLst>
          </p:cNvPr>
          <p:cNvSpPr txBox="1"/>
          <p:nvPr/>
        </p:nvSpPr>
        <p:spPr>
          <a:xfrm>
            <a:off x="156893" y="651372"/>
            <a:ext cx="11698593" cy="523220"/>
          </a:xfrm>
          <a:prstGeom prst="rect">
            <a:avLst/>
          </a:prstGeom>
          <a:noFill/>
        </p:spPr>
        <p:txBody>
          <a:bodyPr wrap="square" rtlCol="0">
            <a:spAutoFit/>
          </a:bodyPr>
          <a:lstStyle/>
          <a:p>
            <a:r>
              <a:rPr kumimoji="1" lang="ja-JP" altLang="en-US" sz="1400" b="1" dirty="0">
                <a:latin typeface="游ゴシック" panose="020B0400000000000000" pitchFamily="50" charset="-128"/>
                <a:ea typeface="游ゴシック" panose="020B0400000000000000" pitchFamily="50" charset="-128"/>
              </a:rPr>
              <a:t>国内・海外旅行に関する</a:t>
            </a:r>
            <a:r>
              <a:rPr kumimoji="1" lang="ja-JP" altLang="en-US" sz="1400" b="1" dirty="0">
                <a:solidFill>
                  <a:schemeClr val="accent1"/>
                </a:solidFill>
                <a:latin typeface="游ゴシック" panose="020B0400000000000000" pitchFamily="50" charset="-128"/>
                <a:ea typeface="游ゴシック" panose="020B0400000000000000" pitchFamily="50" charset="-128"/>
              </a:rPr>
              <a:t>お得な情報や旅の楽しみ、スタイルを提案するメール</a:t>
            </a:r>
            <a:r>
              <a:rPr kumimoji="1" lang="ja-JP" altLang="en-US" sz="1400" b="1" dirty="0">
                <a:latin typeface="游ゴシック" panose="020B0400000000000000" pitchFamily="50" charset="-128"/>
                <a:ea typeface="游ゴシック" panose="020B0400000000000000" pitchFamily="50" charset="-128"/>
              </a:rPr>
              <a:t>を不定期に配信するメールです。　　　　　　　　　　　　　　　　　　旅行に関心の高いユーザーへ効果的なアプローチが可能です。</a:t>
            </a:r>
          </a:p>
        </p:txBody>
      </p:sp>
    </p:spTree>
    <p:extLst>
      <p:ext uri="{BB962C8B-B14F-4D97-AF65-F5344CB8AC3E}">
        <p14:creationId xmlns:p14="http://schemas.microsoft.com/office/powerpoint/2010/main" val="1110090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C39903D-38C8-5654-DAE8-9952B0F9C839}"/>
              </a:ext>
            </a:extLst>
          </p:cNvPr>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a:extLst>
              <a:ext uri="{FF2B5EF4-FFF2-40B4-BE49-F238E27FC236}">
                <a16:creationId xmlns:a16="http://schemas.microsoft.com/office/drawing/2014/main" id="{BFD2A49B-ABE2-C22B-C58A-790AB690FB04}"/>
              </a:ext>
            </a:extLst>
          </p:cNvPr>
          <p:cNvSpPr>
            <a:spLocks noGrp="1"/>
          </p:cNvSpPr>
          <p:nvPr>
            <p:ph type="sldNum" sz="quarter" idx="12"/>
          </p:nvPr>
        </p:nvSpPr>
        <p:spPr/>
        <p:txBody>
          <a:bodyPr/>
          <a:lstStyle/>
          <a:p>
            <a:fld id="{D8B91448-09D1-4BE7-A07D-AABAAA73F2EB}" type="slidenum">
              <a:rPr lang="ja-JP" altLang="en-US" smtClean="0"/>
              <a:pPr/>
              <a:t>48</a:t>
            </a:fld>
            <a:endParaRPr lang="ja-JP" altLang="en-US" dirty="0"/>
          </a:p>
        </p:txBody>
      </p:sp>
      <p:sp>
        <p:nvSpPr>
          <p:cNvPr id="6" name="四角形: 角を丸くする 5">
            <a:extLst>
              <a:ext uri="{FF2B5EF4-FFF2-40B4-BE49-F238E27FC236}">
                <a16:creationId xmlns:a16="http://schemas.microsoft.com/office/drawing/2014/main" id="{1269C1AA-6DC0-1EA4-4F47-06892FC64246}"/>
              </a:ext>
            </a:extLst>
          </p:cNvPr>
          <p:cNvSpPr/>
          <p:nvPr/>
        </p:nvSpPr>
        <p:spPr bwMode="auto">
          <a:xfrm>
            <a:off x="7759530" y="5780187"/>
            <a:ext cx="3933332" cy="335912"/>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7" name="タイトル 1">
            <a:extLst>
              <a:ext uri="{FF2B5EF4-FFF2-40B4-BE49-F238E27FC236}">
                <a16:creationId xmlns:a16="http://schemas.microsoft.com/office/drawing/2014/main" id="{85081D25-B47D-48A2-DBEC-7739525E3CFD}"/>
              </a:ext>
            </a:extLst>
          </p:cNvPr>
          <p:cNvSpPr>
            <a:spLocks noGrp="1"/>
          </p:cNvSpPr>
          <p:nvPr>
            <p:ph type="title"/>
          </p:nvPr>
        </p:nvSpPr>
        <p:spPr>
          <a:xfrm>
            <a:off x="1862136" y="2699702"/>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原稿規定・広告掲載基準</a:t>
            </a:r>
          </a:p>
        </p:txBody>
      </p:sp>
      <p:sp>
        <p:nvSpPr>
          <p:cNvPr id="9" name="テキスト ボックス 8">
            <a:extLst>
              <a:ext uri="{FF2B5EF4-FFF2-40B4-BE49-F238E27FC236}">
                <a16:creationId xmlns:a16="http://schemas.microsoft.com/office/drawing/2014/main" id="{2E18A975-D0AD-5209-03C5-F190E37F0AD7}"/>
              </a:ext>
            </a:extLst>
          </p:cNvPr>
          <p:cNvSpPr txBox="1"/>
          <p:nvPr/>
        </p:nvSpPr>
        <p:spPr>
          <a:xfrm>
            <a:off x="7705777" y="5763477"/>
            <a:ext cx="4040837" cy="369332"/>
          </a:xfrm>
          <a:prstGeom prst="rect">
            <a:avLst/>
          </a:prstGeom>
          <a:noFill/>
        </p:spPr>
        <p:txBody>
          <a:bodyPr wrap="square">
            <a:spAutoFit/>
          </a:bodyPr>
          <a:lstStyle/>
          <a:p>
            <a:r>
              <a:rPr lang="en-US" altLang="ja-JP"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a:t>
            </a:r>
            <a:r>
              <a:rPr lang="ja-JP" altLang="en-US"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申し込みにあたっては、弊社所定の媒体資料の各内容・規定が適用されますので、かかる内容をご確認・ご同意のうえお申込みください。</a:t>
            </a:r>
            <a:endPar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81898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C39903D-38C8-5654-DAE8-9952B0F9C839}"/>
              </a:ext>
            </a:extLst>
          </p:cNvPr>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a:extLst>
              <a:ext uri="{FF2B5EF4-FFF2-40B4-BE49-F238E27FC236}">
                <a16:creationId xmlns:a16="http://schemas.microsoft.com/office/drawing/2014/main" id="{BFD2A49B-ABE2-C22B-C58A-790AB690FB04}"/>
              </a:ext>
            </a:extLst>
          </p:cNvPr>
          <p:cNvSpPr>
            <a:spLocks noGrp="1"/>
          </p:cNvSpPr>
          <p:nvPr>
            <p:ph type="sldNum" sz="quarter" idx="12"/>
          </p:nvPr>
        </p:nvSpPr>
        <p:spPr/>
        <p:txBody>
          <a:bodyPr/>
          <a:lstStyle/>
          <a:p>
            <a:fld id="{D8B91448-09D1-4BE7-A07D-AABAAA73F2EB}" type="slidenum">
              <a:rPr lang="ja-JP" altLang="en-US" smtClean="0"/>
              <a:pPr/>
              <a:t>49</a:t>
            </a:fld>
            <a:endParaRPr lang="ja-JP" altLang="en-US" dirty="0"/>
          </a:p>
        </p:txBody>
      </p:sp>
      <p:sp>
        <p:nvSpPr>
          <p:cNvPr id="2" name="テキスト プレースホルダー 8">
            <a:extLst>
              <a:ext uri="{FF2B5EF4-FFF2-40B4-BE49-F238E27FC236}">
                <a16:creationId xmlns:a16="http://schemas.microsoft.com/office/drawing/2014/main" id="{EF869A6B-9CF7-7C7A-2A78-7D9216DB6EE5}"/>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7BDE304B-E0C4-D591-5A98-CDE4DA110B4F}"/>
              </a:ext>
            </a:extLst>
          </p:cNvPr>
          <p:cNvSpPr>
            <a:spLocks noGrp="1"/>
          </p:cNvSpPr>
          <p:nvPr>
            <p:ph type="title"/>
          </p:nvPr>
        </p:nvSpPr>
        <p:spPr>
          <a:xfrm>
            <a:off x="479245" y="733498"/>
            <a:ext cx="7578493" cy="550805"/>
          </a:xfrm>
        </p:spPr>
        <p:txBody>
          <a:bodyPr/>
          <a:lstStyle/>
          <a:p>
            <a:r>
              <a:rPr lang="ja-JP" altLang="en-US" sz="1800" dirty="0">
                <a:latin typeface="游ゴシック" panose="020B0400000000000000" pitchFamily="50" charset="-128"/>
                <a:ea typeface="游ゴシック" panose="020B0400000000000000" pitchFamily="50" charset="-128"/>
              </a:rPr>
              <a:t>原稿規定</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全メニュー共通</a:t>
            </a:r>
            <a:endParaRPr kumimoji="1" lang="ja-JP" altLang="en-US" sz="18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CB8E7519-2570-C430-4BFB-67D4231DDBAB}"/>
              </a:ext>
            </a:extLst>
          </p:cNvPr>
          <p:cNvSpPr txBox="1"/>
          <p:nvPr/>
        </p:nvSpPr>
        <p:spPr>
          <a:xfrm>
            <a:off x="816847" y="1377489"/>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solidFill>
                  <a:srgbClr val="000000"/>
                </a:solidFill>
                <a:latin typeface="游ゴシック" panose="020B0400000000000000" pitchFamily="50" charset="-128"/>
                <a:ea typeface="游ゴシック" panose="020B0400000000000000" pitchFamily="50" charset="-128"/>
              </a:rPr>
              <a:t>入稿時の注意事項（全メニュー共通）</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46E44CA9-3578-CFD7-8A2D-6B2475BF6D49}"/>
              </a:ext>
            </a:extLst>
          </p:cNvPr>
          <p:cNvSpPr txBox="1"/>
          <p:nvPr/>
        </p:nvSpPr>
        <p:spPr>
          <a:xfrm>
            <a:off x="816847" y="1665512"/>
            <a:ext cx="9917826" cy="1239763"/>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配信開始日（差し替え含む）は、弊社営業日に限りますのでご注意ください。</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掲載はご契約開始日の </a:t>
            </a:r>
            <a:r>
              <a:rPr lang="en-US" altLang="ja-JP" sz="900" dirty="0">
                <a:latin typeface="游ゴシック" panose="020B0400000000000000" pitchFamily="50" charset="-128"/>
                <a:ea typeface="游ゴシック" panose="020B0400000000000000" pitchFamily="50" charset="-128"/>
              </a:rPr>
              <a:t>AM10:00 </a:t>
            </a:r>
            <a:r>
              <a:rPr lang="ja-JP" altLang="en-US" sz="900" dirty="0">
                <a:latin typeface="游ゴシック" panose="020B0400000000000000" pitchFamily="50" charset="-128"/>
                <a:ea typeface="游ゴシック" panose="020B0400000000000000" pitchFamily="50" charset="-128"/>
              </a:rPr>
              <a:t>からご契約終了日の翌日 </a:t>
            </a:r>
            <a:r>
              <a:rPr lang="en-US" altLang="ja-JP" sz="900" dirty="0">
                <a:latin typeface="游ゴシック" panose="020B0400000000000000" pitchFamily="50" charset="-128"/>
                <a:ea typeface="游ゴシック" panose="020B0400000000000000" pitchFamily="50" charset="-128"/>
              </a:rPr>
              <a:t>AM10:00 </a:t>
            </a:r>
            <a:r>
              <a:rPr lang="ja-JP" altLang="en-US" sz="900" dirty="0">
                <a:latin typeface="游ゴシック" panose="020B0400000000000000" pitchFamily="50" charset="-128"/>
                <a:ea typeface="游ゴシック" panose="020B0400000000000000" pitchFamily="50" charset="-128"/>
              </a:rPr>
              <a:t>までになります。（インプレッション保証商品については、ご発注数に達した時点で終了）</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資料中に記載されている料金は全て消費税等を含まない料金です。ご請求時は消費税等を含んだ金額をご請求いたします。</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掲載可否に関しましては営業担当までお問い合わせください。</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広告配信において広告主様発行のタグの利用（</a:t>
            </a:r>
            <a:r>
              <a:rPr lang="en-US" altLang="ja-JP" sz="900" dirty="0">
                <a:latin typeface="游ゴシック" panose="020B0400000000000000" pitchFamily="50" charset="-128"/>
                <a:ea typeface="游ゴシック" panose="020B0400000000000000" pitchFamily="50" charset="-128"/>
              </a:rPr>
              <a:t>3PAS</a:t>
            </a:r>
            <a:r>
              <a:rPr lang="ja-JP" altLang="en-US" sz="900" dirty="0">
                <a:latin typeface="游ゴシック" panose="020B0400000000000000" pitchFamily="50" charset="-128"/>
                <a:ea typeface="游ゴシック" panose="020B0400000000000000" pitchFamily="50" charset="-128"/>
              </a:rPr>
              <a:t>配信）を希望する場合には、事前に当社に申し出て、当社との間で別途書面にて契約締結の上、運用ルールの順守をお願いします。（</a:t>
            </a:r>
            <a:r>
              <a:rPr lang="en-US" altLang="ja-JP" sz="900" dirty="0">
                <a:latin typeface="游ゴシック" panose="020B0400000000000000" pitchFamily="50" charset="-128"/>
                <a:ea typeface="游ゴシック" panose="020B0400000000000000" pitchFamily="50" charset="-128"/>
              </a:rPr>
              <a:t>3PAS</a:t>
            </a:r>
            <a:r>
              <a:rPr lang="ja-JP" altLang="en-US" sz="900" dirty="0">
                <a:latin typeface="游ゴシック" panose="020B0400000000000000" pitchFamily="50" charset="-128"/>
                <a:ea typeface="游ゴシック" panose="020B0400000000000000" pitchFamily="50" charset="-128"/>
              </a:rPr>
              <a:t>配信不可メニューもございますので、詳細は各メニューページをご確認ください）</a:t>
            </a:r>
            <a:endParaRPr kumimoji="1" lang="ja-JP" altLang="en-US" sz="9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0A512D08-51A0-0155-4332-569C2CF7D636}"/>
              </a:ext>
            </a:extLst>
          </p:cNvPr>
          <p:cNvSpPr txBox="1"/>
          <p:nvPr/>
        </p:nvSpPr>
        <p:spPr>
          <a:xfrm>
            <a:off x="834107" y="3183361"/>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solidFill>
                  <a:srgbClr val="000000"/>
                </a:solidFill>
                <a:latin typeface="游ゴシック" panose="020B0400000000000000" pitchFamily="50" charset="-128"/>
                <a:ea typeface="游ゴシック" panose="020B0400000000000000" pitchFamily="50" charset="-128"/>
              </a:rPr>
              <a:t>バナー広告の表現規制</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6309D144-EABF-102C-EA9B-4740CD8215E4}"/>
              </a:ext>
            </a:extLst>
          </p:cNvPr>
          <p:cNvSpPr txBox="1"/>
          <p:nvPr/>
        </p:nvSpPr>
        <p:spPr>
          <a:xfrm>
            <a:off x="834107" y="3471384"/>
            <a:ext cx="8130124" cy="1239763"/>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ラジオボタンや閉じるボタン（</a:t>
            </a: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ボタン）等の</a:t>
            </a:r>
            <a:r>
              <a:rPr lang="en"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やブラウザに使用されている形式の画像を含んだバナー</a:t>
            </a:r>
          </a:p>
          <a:p>
            <a:pPr marL="177800" indent="-177800">
              <a:lnSpc>
                <a:spcPct val="140000"/>
              </a:lnSpc>
              <a:buClr>
                <a:srgbClr val="181928"/>
              </a:buClr>
              <a:buFont typeface="+mj-lt"/>
              <a:buAutoNum type="arabicPeriod"/>
            </a:pPr>
            <a:r>
              <a:rPr lang="en" altLang="ja-JP" sz="900" dirty="0">
                <a:latin typeface="游ゴシック" panose="020B0400000000000000" pitchFamily="50" charset="-128"/>
                <a:ea typeface="游ゴシック" panose="020B0400000000000000" pitchFamily="50" charset="-128"/>
              </a:rPr>
              <a:t>GIF</a:t>
            </a:r>
            <a:r>
              <a:rPr lang="ja-JP" altLang="en-US" sz="900" dirty="0">
                <a:latin typeface="游ゴシック" panose="020B0400000000000000" pitchFamily="50" charset="-128"/>
                <a:ea typeface="游ゴシック" panose="020B0400000000000000" pitchFamily="50" charset="-128"/>
              </a:rPr>
              <a:t>画像にも関わらず、プルダウンメニューやテキストボックス等でユーザーを欺いてクリックを促すバナー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フォートラベルのコンテンツへリンクするかのような表現や、その他、当社がサイトに影響を及ぼすと判断する</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表現が含まれるバナー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枠線（最小 </a:t>
            </a:r>
            <a:r>
              <a:rPr lang="en-US" altLang="ja-JP" sz="900" dirty="0">
                <a:latin typeface="游ゴシック" panose="020B0400000000000000" pitchFamily="50" charset="-128"/>
                <a:ea typeface="游ゴシック" panose="020B0400000000000000" pitchFamily="50" charset="-128"/>
              </a:rPr>
              <a:t>1</a:t>
            </a:r>
            <a:r>
              <a:rPr lang="en" altLang="ja-JP" sz="900" dirty="0">
                <a:latin typeface="游ゴシック" panose="020B0400000000000000" pitchFamily="50" charset="-128"/>
                <a:ea typeface="游ゴシック" panose="020B0400000000000000" pitchFamily="50" charset="-128"/>
              </a:rPr>
              <a:t>px </a:t>
            </a:r>
            <a:r>
              <a:rPr lang="ja-JP" altLang="en" sz="900" dirty="0">
                <a:latin typeface="游ゴシック" panose="020B0400000000000000" pitchFamily="50" charset="-128"/>
                <a:ea typeface="游ゴシック" panose="020B0400000000000000" pitchFamily="50" charset="-128"/>
              </a:rPr>
              <a:t>、 </a:t>
            </a:r>
            <a:r>
              <a:rPr lang="ja-JP" altLang="en-US" sz="900" dirty="0">
                <a:latin typeface="游ゴシック" panose="020B0400000000000000" pitchFamily="50" charset="-128"/>
                <a:ea typeface="游ゴシック" panose="020B0400000000000000" pitchFamily="50" charset="-128"/>
              </a:rPr>
              <a:t>背景色と異なる線色を推奨）のないバナー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テキスト広告の原稿において、機種依存文字を用いた広告</a:t>
            </a:r>
            <a:endParaRPr kumimoji="1" lang="ja-JP" altLang="en-US" sz="900" dirty="0">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1D1C82E1-94A2-AC0F-EC48-99BF8F81A2EC}"/>
              </a:ext>
            </a:extLst>
          </p:cNvPr>
          <p:cNvSpPr txBox="1"/>
          <p:nvPr/>
        </p:nvSpPr>
        <p:spPr>
          <a:xfrm>
            <a:off x="834107" y="4864212"/>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solidFill>
                  <a:srgbClr val="000000"/>
                </a:solidFill>
                <a:latin typeface="游ゴシック" panose="020B0400000000000000" pitchFamily="50" charset="-128"/>
                <a:ea typeface="游ゴシック" panose="020B0400000000000000" pitchFamily="50" charset="-128"/>
              </a:rPr>
              <a:t>リンク先に関する規定（禁止事項）</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371B98A-89DC-B984-FB1E-84ECF427E07E}"/>
              </a:ext>
            </a:extLst>
          </p:cNvPr>
          <p:cNvSpPr txBox="1"/>
          <p:nvPr/>
        </p:nvSpPr>
        <p:spPr>
          <a:xfrm>
            <a:off x="834107" y="5152235"/>
            <a:ext cx="8130124" cy="658065"/>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 </a:t>
            </a:r>
            <a:r>
              <a:rPr lang="en-US" altLang="ja-JP" sz="900" dirty="0">
                <a:latin typeface="游ゴシック" panose="020B0400000000000000" pitchFamily="50" charset="-128"/>
                <a:ea typeface="游ゴシック" panose="020B0400000000000000" pitchFamily="50" charset="-128"/>
              </a:rPr>
              <a:t>1 </a:t>
            </a:r>
            <a:r>
              <a:rPr lang="ja-JP" altLang="en-US" sz="900" dirty="0">
                <a:latin typeface="游ゴシック" panose="020B0400000000000000" pitchFamily="50" charset="-128"/>
                <a:ea typeface="游ゴシック" panose="020B0400000000000000" pitchFamily="50" charset="-128"/>
              </a:rPr>
              <a:t>ページ目に訴求対象となる商品及びサービスが存在しないページへのリンク</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 </a:t>
            </a:r>
            <a:r>
              <a:rPr lang="en-US" altLang="ja-JP" sz="900" dirty="0">
                <a:latin typeface="游ゴシック" panose="020B0400000000000000" pitchFamily="50" charset="-128"/>
                <a:ea typeface="游ゴシック" panose="020B0400000000000000" pitchFamily="50" charset="-128"/>
              </a:rPr>
              <a:t>1 </a:t>
            </a:r>
            <a:r>
              <a:rPr lang="ja-JP" altLang="en-US" sz="900" dirty="0">
                <a:latin typeface="游ゴシック" panose="020B0400000000000000" pitchFamily="50" charset="-128"/>
                <a:ea typeface="游ゴシック" panose="020B0400000000000000" pitchFamily="50" charset="-128"/>
              </a:rPr>
              <a:t>ページ目に責任所在の記載またはその記載があるページへのリンクが存在しないページへのリンク</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リンクしたページを開いた際、ユーザーの意志無しに新しいウィンドウが自動的に開かれるページへのリンク</a:t>
            </a:r>
            <a:endParaRPr kumimoji="1" lang="ja-JP" altLang="en-US" sz="900" dirty="0">
              <a:latin typeface="游ゴシック" panose="020B0400000000000000" pitchFamily="50" charset="-128"/>
              <a:ea typeface="游ゴシック" panose="020B0400000000000000" pitchFamily="50" charset="-128"/>
            </a:endParaRPr>
          </a:p>
        </p:txBody>
      </p:sp>
      <p:grpSp>
        <p:nvGrpSpPr>
          <p:cNvPr id="19" name="グループ化 18">
            <a:extLst>
              <a:ext uri="{FF2B5EF4-FFF2-40B4-BE49-F238E27FC236}">
                <a16:creationId xmlns:a16="http://schemas.microsoft.com/office/drawing/2014/main" id="{28829BB9-4155-B2E4-4493-0FACCF9C6B79}"/>
              </a:ext>
            </a:extLst>
          </p:cNvPr>
          <p:cNvGrpSpPr/>
          <p:nvPr/>
        </p:nvGrpSpPr>
        <p:grpSpPr>
          <a:xfrm>
            <a:off x="7358889" y="3625472"/>
            <a:ext cx="2557997" cy="746902"/>
            <a:chOff x="7358889" y="3625472"/>
            <a:chExt cx="2557997" cy="746902"/>
          </a:xfrm>
        </p:grpSpPr>
        <p:pic>
          <p:nvPicPr>
            <p:cNvPr id="10" name="図 9">
              <a:extLst>
                <a:ext uri="{FF2B5EF4-FFF2-40B4-BE49-F238E27FC236}">
                  <a16:creationId xmlns:a16="http://schemas.microsoft.com/office/drawing/2014/main" id="{DF3A8696-AA9F-8C95-A884-C18B396082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8889" y="3640774"/>
              <a:ext cx="2502482" cy="320831"/>
            </a:xfrm>
            <a:prstGeom prst="rect">
              <a:avLst/>
            </a:prstGeom>
          </p:spPr>
        </p:pic>
        <p:pic>
          <p:nvPicPr>
            <p:cNvPr id="11" name="図 10">
              <a:extLst>
                <a:ext uri="{FF2B5EF4-FFF2-40B4-BE49-F238E27FC236}">
                  <a16:creationId xmlns:a16="http://schemas.microsoft.com/office/drawing/2014/main" id="{21565D19-566B-C0A3-D3C9-E0090B622F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8889" y="4051543"/>
              <a:ext cx="2502482" cy="320831"/>
            </a:xfrm>
            <a:prstGeom prst="rect">
              <a:avLst/>
            </a:prstGeom>
          </p:spPr>
        </p:pic>
        <p:sp>
          <p:nvSpPr>
            <p:cNvPr id="14" name="円/楕円 6">
              <a:extLst>
                <a:ext uri="{FF2B5EF4-FFF2-40B4-BE49-F238E27FC236}">
                  <a16:creationId xmlns:a16="http://schemas.microsoft.com/office/drawing/2014/main" id="{61E22D6B-D1DF-38BD-DD68-1F0F727C7987}"/>
                </a:ext>
              </a:extLst>
            </p:cNvPr>
            <p:cNvSpPr/>
            <p:nvPr/>
          </p:nvSpPr>
          <p:spPr>
            <a:xfrm>
              <a:off x="7452249" y="3683164"/>
              <a:ext cx="308836"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円/楕円 21">
              <a:extLst>
                <a:ext uri="{FF2B5EF4-FFF2-40B4-BE49-F238E27FC236}">
                  <a16:creationId xmlns:a16="http://schemas.microsoft.com/office/drawing/2014/main" id="{37F0F83A-79BC-7A0A-80F9-4C661B5D1125}"/>
                </a:ext>
              </a:extLst>
            </p:cNvPr>
            <p:cNvSpPr/>
            <p:nvPr/>
          </p:nvSpPr>
          <p:spPr>
            <a:xfrm>
              <a:off x="8656810" y="3683164"/>
              <a:ext cx="896740"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円/楕円 22">
              <a:extLst>
                <a:ext uri="{FF2B5EF4-FFF2-40B4-BE49-F238E27FC236}">
                  <a16:creationId xmlns:a16="http://schemas.microsoft.com/office/drawing/2014/main" id="{8D000C56-A582-0DBF-0D14-51C429024890}"/>
                </a:ext>
              </a:extLst>
            </p:cNvPr>
            <p:cNvSpPr/>
            <p:nvPr/>
          </p:nvSpPr>
          <p:spPr>
            <a:xfrm>
              <a:off x="9474825" y="3625472"/>
              <a:ext cx="442061" cy="14629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円/楕円 23">
              <a:extLst>
                <a:ext uri="{FF2B5EF4-FFF2-40B4-BE49-F238E27FC236}">
                  <a16:creationId xmlns:a16="http://schemas.microsoft.com/office/drawing/2014/main" id="{EFB5D630-35A1-373A-DCE2-8FC54F1A7C42}"/>
                </a:ext>
              </a:extLst>
            </p:cNvPr>
            <p:cNvSpPr/>
            <p:nvPr/>
          </p:nvSpPr>
          <p:spPr>
            <a:xfrm>
              <a:off x="7543584" y="4054863"/>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円/楕円 24">
              <a:extLst>
                <a:ext uri="{FF2B5EF4-FFF2-40B4-BE49-F238E27FC236}">
                  <a16:creationId xmlns:a16="http://schemas.microsoft.com/office/drawing/2014/main" id="{CF96B6B9-C89A-0F26-FE58-11E5BB0C2B63}"/>
                </a:ext>
              </a:extLst>
            </p:cNvPr>
            <p:cNvSpPr/>
            <p:nvPr/>
          </p:nvSpPr>
          <p:spPr>
            <a:xfrm>
              <a:off x="8656810" y="4054863"/>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18851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12B5B8-432B-B05A-4F03-04C7D0AA7470}"/>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47890" b="19141"/>
          <a:stretch/>
        </p:blipFill>
        <p:spPr bwMode="auto">
          <a:xfrm>
            <a:off x="365922" y="1611886"/>
            <a:ext cx="11422291" cy="1886025"/>
          </a:xfrm>
          <a:prstGeom prst="rect">
            <a:avLst/>
          </a:prstGeom>
          <a:noFill/>
          <a:extLst>
            <a:ext uri="{909E8E84-426E-40DD-AFC4-6F175D3DCCD1}">
              <a14:hiddenFill xmlns:a14="http://schemas.microsoft.com/office/drawing/2010/main">
                <a:solidFill>
                  <a:srgbClr val="FFFFFF"/>
                </a:solidFill>
              </a14:hiddenFill>
            </a:ext>
          </a:extLst>
        </p:spPr>
      </p:pic>
      <p:sp>
        <p:nvSpPr>
          <p:cNvPr id="4" name="フッター プレースホルダー 3"/>
          <p:cNvSpPr>
            <a:spLocks noGrp="1"/>
          </p:cNvSpPr>
          <p:nvPr>
            <p:ph type="ftr" sz="quarter" idx="11"/>
          </p:nvPr>
        </p:nvSpPr>
        <p:spPr>
          <a:xfrm>
            <a:off x="156893" y="6492875"/>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a:t>
            </a:fld>
            <a:endParaRPr kumimoji="1" lang="ja-JP" altLang="en-US" sz="1050" dirty="0"/>
          </a:p>
        </p:txBody>
      </p:sp>
      <p:sp>
        <p:nvSpPr>
          <p:cNvPr id="2" name="テキスト プレースホルダー 8">
            <a:extLst>
              <a:ext uri="{FF2B5EF4-FFF2-40B4-BE49-F238E27FC236}">
                <a16:creationId xmlns:a16="http://schemas.microsoft.com/office/drawing/2014/main" id="{9DF830FF-493B-85EC-70D7-226B21F18A00}"/>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フォートラベル　サイトデータ</a:t>
            </a:r>
          </a:p>
        </p:txBody>
      </p:sp>
      <p:sp>
        <p:nvSpPr>
          <p:cNvPr id="3" name="テキスト ボックス 2">
            <a:extLst>
              <a:ext uri="{FF2B5EF4-FFF2-40B4-BE49-F238E27FC236}">
                <a16:creationId xmlns:a16="http://schemas.microsoft.com/office/drawing/2014/main" id="{A5DD60FD-4F79-C252-0508-50F82A94FA67}"/>
              </a:ext>
            </a:extLst>
          </p:cNvPr>
          <p:cNvSpPr txBox="1"/>
          <p:nvPr/>
        </p:nvSpPr>
        <p:spPr>
          <a:xfrm>
            <a:off x="323394" y="727807"/>
            <a:ext cx="8679092" cy="461665"/>
          </a:xfrm>
          <a:prstGeom prst="rect">
            <a:avLst/>
          </a:prstGeom>
          <a:noFill/>
        </p:spPr>
        <p:txBody>
          <a:bodyPr wrap="square" rtlCol="0">
            <a:spAutoFit/>
          </a:bodyPr>
          <a:lstStyle/>
          <a:p>
            <a:r>
              <a:rPr lang="ja-JP" altLang="en-US" sz="2400" b="1" dirty="0">
                <a:latin typeface="游ゴシック" panose="020B0400000000000000" pitchFamily="50" charset="-128"/>
                <a:ea typeface="游ゴシック" panose="020B0400000000000000" pitchFamily="50" charset="-128"/>
              </a:rPr>
              <a:t>フォートラベルは、</a:t>
            </a:r>
            <a:r>
              <a:rPr lang="ja-JP" altLang="en-US" sz="2400" b="1" dirty="0">
                <a:solidFill>
                  <a:schemeClr val="accent1"/>
                </a:solidFill>
                <a:latin typeface="游ゴシック" panose="020B0400000000000000" pitchFamily="50" charset="-128"/>
                <a:ea typeface="游ゴシック" panose="020B0400000000000000" pitchFamily="50" charset="-128"/>
              </a:rPr>
              <a:t>日本最大級の旅行ポータルサイト</a:t>
            </a:r>
            <a:r>
              <a:rPr lang="ja-JP" altLang="en-US" sz="2400" b="1" dirty="0">
                <a:latin typeface="游ゴシック" panose="020B0400000000000000" pitchFamily="50" charset="-128"/>
                <a:ea typeface="游ゴシック" panose="020B0400000000000000" pitchFamily="50" charset="-128"/>
              </a:rPr>
              <a:t>です。</a:t>
            </a:r>
          </a:p>
        </p:txBody>
      </p:sp>
      <p:sp>
        <p:nvSpPr>
          <p:cNvPr id="8" name="テキスト ボックス 7">
            <a:extLst>
              <a:ext uri="{FF2B5EF4-FFF2-40B4-BE49-F238E27FC236}">
                <a16:creationId xmlns:a16="http://schemas.microsoft.com/office/drawing/2014/main" id="{488A2544-BE5D-61F8-738C-E233FF33E647}"/>
              </a:ext>
            </a:extLst>
          </p:cNvPr>
          <p:cNvSpPr txBox="1"/>
          <p:nvPr/>
        </p:nvSpPr>
        <p:spPr>
          <a:xfrm>
            <a:off x="5978676" y="4237052"/>
            <a:ext cx="1620957" cy="523220"/>
          </a:xfrm>
          <a:prstGeom prst="rect">
            <a:avLst/>
          </a:prstGeom>
          <a:noFill/>
        </p:spPr>
        <p:txBody>
          <a:bodyPr wrap="none" rtlCol="0">
            <a:spAutoFit/>
          </a:bodyPr>
          <a:lstStyle/>
          <a:p>
            <a:r>
              <a:rPr lang="ja-JP" altLang="en-US" sz="2800" b="1" dirty="0">
                <a:solidFill>
                  <a:schemeClr val="accent6"/>
                </a:solidFill>
              </a:rPr>
              <a:t>旅行記数</a:t>
            </a:r>
            <a:endParaRPr lang="ja-JP" altLang="en-US" sz="4000" b="1" dirty="0">
              <a:solidFill>
                <a:schemeClr val="accent6"/>
              </a:solidFill>
            </a:endParaRPr>
          </a:p>
        </p:txBody>
      </p:sp>
      <p:sp>
        <p:nvSpPr>
          <p:cNvPr id="11" name="テキスト ボックス 10">
            <a:extLst>
              <a:ext uri="{FF2B5EF4-FFF2-40B4-BE49-F238E27FC236}">
                <a16:creationId xmlns:a16="http://schemas.microsoft.com/office/drawing/2014/main" id="{6EC4098B-4562-A747-FB92-E99DA10DE56E}"/>
              </a:ext>
            </a:extLst>
          </p:cNvPr>
          <p:cNvSpPr txBox="1"/>
          <p:nvPr/>
        </p:nvSpPr>
        <p:spPr>
          <a:xfrm>
            <a:off x="5734531" y="4660169"/>
            <a:ext cx="2327180" cy="707886"/>
          </a:xfrm>
          <a:prstGeom prst="rect">
            <a:avLst/>
          </a:prstGeom>
          <a:noFill/>
        </p:spPr>
        <p:txBody>
          <a:bodyPr wrap="square" rtlCol="0">
            <a:spAutoFit/>
          </a:bodyPr>
          <a:lstStyle/>
          <a:p>
            <a:pPr algn="ctr"/>
            <a:r>
              <a:rPr lang="ja-JP" altLang="en-US" sz="1600" dirty="0"/>
              <a:t>累計</a:t>
            </a:r>
            <a:r>
              <a:rPr lang="ja-JP" altLang="en-US" sz="2000" dirty="0"/>
              <a:t> </a:t>
            </a:r>
            <a:r>
              <a:rPr lang="en-US" altLang="ja-JP" sz="4000" b="1" dirty="0"/>
              <a:t>163</a:t>
            </a:r>
            <a:r>
              <a:rPr lang="ja-JP" altLang="en-US" sz="2000" b="1" dirty="0"/>
              <a:t>万</a:t>
            </a:r>
            <a:r>
              <a:rPr lang="ja-JP" altLang="en-US" sz="1600" b="1" dirty="0"/>
              <a:t>冊</a:t>
            </a:r>
            <a:endParaRPr lang="ja-JP" altLang="en-US" sz="2400" dirty="0"/>
          </a:p>
        </p:txBody>
      </p:sp>
      <p:sp>
        <p:nvSpPr>
          <p:cNvPr id="16" name="テキスト ボックス 15">
            <a:extLst>
              <a:ext uri="{FF2B5EF4-FFF2-40B4-BE49-F238E27FC236}">
                <a16:creationId xmlns:a16="http://schemas.microsoft.com/office/drawing/2014/main" id="{E6EDDB6D-C990-AD32-D850-BC1A72CD67F0}"/>
              </a:ext>
            </a:extLst>
          </p:cNvPr>
          <p:cNvSpPr txBox="1"/>
          <p:nvPr/>
        </p:nvSpPr>
        <p:spPr>
          <a:xfrm>
            <a:off x="156893" y="6130193"/>
            <a:ext cx="5006499" cy="338554"/>
          </a:xfrm>
          <a:prstGeom prst="rect">
            <a:avLst/>
          </a:prstGeom>
          <a:noFill/>
        </p:spPr>
        <p:txBody>
          <a:bodyPr wrap="none" rtlCol="0">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サイト利用者数はブラウザベース。シーズントレンドによって利用者数、ページビューは変動します。</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9</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sp>
        <p:nvSpPr>
          <p:cNvPr id="21" name="テキスト ボックス 20">
            <a:extLst>
              <a:ext uri="{FF2B5EF4-FFF2-40B4-BE49-F238E27FC236}">
                <a16:creationId xmlns:a16="http://schemas.microsoft.com/office/drawing/2014/main" id="{D2527C31-9A0B-359B-D2D1-AD2AB156A682}"/>
              </a:ext>
            </a:extLst>
          </p:cNvPr>
          <p:cNvSpPr txBox="1"/>
          <p:nvPr/>
        </p:nvSpPr>
        <p:spPr>
          <a:xfrm>
            <a:off x="9866482" y="4237052"/>
            <a:ext cx="1980029" cy="523220"/>
          </a:xfrm>
          <a:prstGeom prst="rect">
            <a:avLst/>
          </a:prstGeom>
          <a:noFill/>
          <a:effectLst>
            <a:glow rad="63500">
              <a:schemeClr val="accent1">
                <a:satMod val="175000"/>
                <a:alpha val="40000"/>
              </a:schemeClr>
            </a:glow>
          </a:effectLst>
        </p:spPr>
        <p:txBody>
          <a:bodyPr wrap="none" rtlCol="0">
            <a:spAutoFit/>
          </a:bodyPr>
          <a:lstStyle/>
          <a:p>
            <a:r>
              <a:rPr lang="ja-JP" altLang="en-US" sz="2800" b="1" dirty="0">
                <a:solidFill>
                  <a:srgbClr val="0DA2DD"/>
                </a:solidFill>
              </a:rPr>
              <a:t>クチコミ数</a:t>
            </a:r>
            <a:endParaRPr lang="ja-JP" altLang="en-US" sz="4000" b="1" dirty="0">
              <a:solidFill>
                <a:srgbClr val="0DA2DD"/>
              </a:solidFill>
            </a:endParaRPr>
          </a:p>
        </p:txBody>
      </p:sp>
      <p:pic>
        <p:nvPicPr>
          <p:cNvPr id="30" name="グラフィックス 29">
            <a:extLst>
              <a:ext uri="{FF2B5EF4-FFF2-40B4-BE49-F238E27FC236}">
                <a16:creationId xmlns:a16="http://schemas.microsoft.com/office/drawing/2014/main" id="{6EDE4955-C9D2-008F-696D-DD5078ADD8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6190" y="3963563"/>
            <a:ext cx="1736100" cy="1802875"/>
          </a:xfrm>
          <a:prstGeom prst="rect">
            <a:avLst/>
          </a:prstGeom>
        </p:spPr>
      </p:pic>
      <p:sp>
        <p:nvSpPr>
          <p:cNvPr id="32" name="テキスト ボックス 31">
            <a:extLst>
              <a:ext uri="{FF2B5EF4-FFF2-40B4-BE49-F238E27FC236}">
                <a16:creationId xmlns:a16="http://schemas.microsoft.com/office/drawing/2014/main" id="{2AC55D61-19E1-9D44-8455-8D432E0005EF}"/>
              </a:ext>
            </a:extLst>
          </p:cNvPr>
          <p:cNvSpPr txBox="1"/>
          <p:nvPr/>
        </p:nvSpPr>
        <p:spPr>
          <a:xfrm>
            <a:off x="9660348" y="4660169"/>
            <a:ext cx="2357483" cy="707886"/>
          </a:xfrm>
          <a:prstGeom prst="rect">
            <a:avLst/>
          </a:prstGeom>
          <a:noFill/>
        </p:spPr>
        <p:txBody>
          <a:bodyPr wrap="square" rtlCol="0">
            <a:spAutoFit/>
          </a:bodyPr>
          <a:lstStyle/>
          <a:p>
            <a:pPr algn="ctr"/>
            <a:r>
              <a:rPr lang="ja-JP" altLang="en-US" sz="1600" dirty="0"/>
              <a:t>累計</a:t>
            </a:r>
            <a:r>
              <a:rPr lang="ja-JP" altLang="en-US" sz="2000" dirty="0"/>
              <a:t> </a:t>
            </a:r>
            <a:r>
              <a:rPr lang="en-US" altLang="ja-JP" sz="4000" b="1" dirty="0"/>
              <a:t>446</a:t>
            </a:r>
            <a:r>
              <a:rPr lang="ja-JP" altLang="en-US" sz="2000" b="1" dirty="0"/>
              <a:t>万</a:t>
            </a:r>
            <a:r>
              <a:rPr lang="ja-JP" altLang="en-US" sz="1600" b="1" dirty="0"/>
              <a:t>件</a:t>
            </a:r>
            <a:endParaRPr lang="ja-JP" altLang="en-US" sz="2400" dirty="0"/>
          </a:p>
        </p:txBody>
      </p:sp>
      <p:sp>
        <p:nvSpPr>
          <p:cNvPr id="36" name="テキスト ボックス 35">
            <a:extLst>
              <a:ext uri="{FF2B5EF4-FFF2-40B4-BE49-F238E27FC236}">
                <a16:creationId xmlns:a16="http://schemas.microsoft.com/office/drawing/2014/main" id="{45FD508D-B420-433D-4EDD-69AA1E95FF5B}"/>
              </a:ext>
            </a:extLst>
          </p:cNvPr>
          <p:cNvSpPr txBox="1"/>
          <p:nvPr/>
        </p:nvSpPr>
        <p:spPr>
          <a:xfrm>
            <a:off x="1719765" y="4237052"/>
            <a:ext cx="1261884" cy="523220"/>
          </a:xfrm>
          <a:prstGeom prst="rect">
            <a:avLst/>
          </a:prstGeom>
          <a:noFill/>
        </p:spPr>
        <p:txBody>
          <a:bodyPr wrap="none" rtlCol="0">
            <a:spAutoFit/>
          </a:bodyPr>
          <a:lstStyle/>
          <a:p>
            <a:r>
              <a:rPr lang="ja-JP" altLang="en-US" sz="2800" b="1" dirty="0">
                <a:solidFill>
                  <a:srgbClr val="0A91C6"/>
                </a:solidFill>
              </a:rPr>
              <a:t>会員数</a:t>
            </a:r>
            <a:endParaRPr lang="ja-JP" altLang="en-US" sz="4000" b="1" dirty="0">
              <a:solidFill>
                <a:srgbClr val="0A91C6"/>
              </a:solidFill>
            </a:endParaRPr>
          </a:p>
        </p:txBody>
      </p:sp>
      <p:pic>
        <p:nvPicPr>
          <p:cNvPr id="37" name="グラフィックス 36">
            <a:extLst>
              <a:ext uri="{FF2B5EF4-FFF2-40B4-BE49-F238E27FC236}">
                <a16:creationId xmlns:a16="http://schemas.microsoft.com/office/drawing/2014/main" id="{2D635607-A7F9-C5FF-67F9-8E1961F9F0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1690" y="3971685"/>
            <a:ext cx="1521079" cy="1741526"/>
          </a:xfrm>
          <a:prstGeom prst="rect">
            <a:avLst/>
          </a:prstGeom>
        </p:spPr>
      </p:pic>
      <p:sp>
        <p:nvSpPr>
          <p:cNvPr id="39" name="テキスト ボックス 38">
            <a:extLst>
              <a:ext uri="{FF2B5EF4-FFF2-40B4-BE49-F238E27FC236}">
                <a16:creationId xmlns:a16="http://schemas.microsoft.com/office/drawing/2014/main" id="{A48DB392-B609-52DA-D410-16294A678F73}"/>
              </a:ext>
            </a:extLst>
          </p:cNvPr>
          <p:cNvSpPr txBox="1"/>
          <p:nvPr/>
        </p:nvSpPr>
        <p:spPr>
          <a:xfrm>
            <a:off x="1432204" y="4660169"/>
            <a:ext cx="2523870" cy="707886"/>
          </a:xfrm>
          <a:prstGeom prst="rect">
            <a:avLst/>
          </a:prstGeom>
          <a:noFill/>
        </p:spPr>
        <p:txBody>
          <a:bodyPr wrap="square" rtlCol="0" anchor="ctr">
            <a:spAutoFit/>
          </a:bodyPr>
          <a:lstStyle/>
          <a:p>
            <a:pPr algn="ctr"/>
            <a:r>
              <a:rPr lang="ja-JP" altLang="en-US" sz="1600" dirty="0"/>
              <a:t>累計</a:t>
            </a:r>
            <a:r>
              <a:rPr lang="ja-JP" altLang="en-US" sz="2000" dirty="0"/>
              <a:t> </a:t>
            </a:r>
            <a:r>
              <a:rPr lang="en-US" altLang="ja-JP" sz="4000" b="1" dirty="0"/>
              <a:t>109</a:t>
            </a:r>
            <a:r>
              <a:rPr lang="ja-JP" altLang="en-US" sz="2000" b="1" dirty="0"/>
              <a:t>万</a:t>
            </a:r>
            <a:r>
              <a:rPr lang="ja-JP" altLang="en-US" sz="1600" b="1" dirty="0"/>
              <a:t>人</a:t>
            </a:r>
            <a:endParaRPr lang="ja-JP" altLang="en-US" sz="2400" dirty="0"/>
          </a:p>
        </p:txBody>
      </p:sp>
      <p:sp>
        <p:nvSpPr>
          <p:cNvPr id="6" name="テキスト ボックス 5">
            <a:extLst>
              <a:ext uri="{FF2B5EF4-FFF2-40B4-BE49-F238E27FC236}">
                <a16:creationId xmlns:a16="http://schemas.microsoft.com/office/drawing/2014/main" id="{27511A94-1EBB-14DA-FEEB-5708D978A463}"/>
              </a:ext>
            </a:extLst>
          </p:cNvPr>
          <p:cNvSpPr txBox="1"/>
          <p:nvPr/>
        </p:nvSpPr>
        <p:spPr>
          <a:xfrm>
            <a:off x="1960541" y="1941983"/>
            <a:ext cx="3057247" cy="584775"/>
          </a:xfrm>
          <a:prstGeom prst="rect">
            <a:avLst/>
          </a:prstGeom>
          <a:noFill/>
        </p:spPr>
        <p:txBody>
          <a:bodyPr wrap="none" rtlCol="0">
            <a:spAutoFit/>
          </a:bodyPr>
          <a:lstStyle/>
          <a:p>
            <a:pPr algn="ctr"/>
            <a:r>
              <a:rPr lang="ja-JP" altLang="en-US" sz="3200" b="1" dirty="0">
                <a:latin typeface="游ゴシック" panose="020B0400000000000000" pitchFamily="50" charset="-128"/>
                <a:ea typeface="游ゴシック" panose="020B0400000000000000" pitchFamily="50" charset="-128"/>
              </a:rPr>
              <a:t>サイト利用者数</a:t>
            </a:r>
          </a:p>
        </p:txBody>
      </p:sp>
      <p:sp>
        <p:nvSpPr>
          <p:cNvPr id="7" name="テキスト ボックス 6">
            <a:extLst>
              <a:ext uri="{FF2B5EF4-FFF2-40B4-BE49-F238E27FC236}">
                <a16:creationId xmlns:a16="http://schemas.microsoft.com/office/drawing/2014/main" id="{F136892C-8BA5-64AA-EDE8-C93341C75811}"/>
              </a:ext>
            </a:extLst>
          </p:cNvPr>
          <p:cNvSpPr txBox="1"/>
          <p:nvPr/>
        </p:nvSpPr>
        <p:spPr>
          <a:xfrm>
            <a:off x="2108818" y="2418020"/>
            <a:ext cx="2810385" cy="769441"/>
          </a:xfrm>
          <a:prstGeom prst="rect">
            <a:avLst/>
          </a:prstGeom>
          <a:noFill/>
        </p:spPr>
        <p:txBody>
          <a:bodyPr wrap="none" rtlCol="0">
            <a:spAutoFit/>
          </a:bodyPr>
          <a:lstStyle/>
          <a:p>
            <a:pPr algn="ctr"/>
            <a:r>
              <a:rPr lang="ja-JP" altLang="en-US" sz="2400" b="1" dirty="0">
                <a:solidFill>
                  <a:schemeClr val="accent2"/>
                </a:solidFill>
                <a:latin typeface="游ゴシック" panose="020B0400000000000000" pitchFamily="50" charset="-128"/>
                <a:ea typeface="游ゴシック" panose="020B0400000000000000" pitchFamily="50" charset="-128"/>
              </a:rPr>
              <a:t>約</a:t>
            </a:r>
            <a:r>
              <a:rPr lang="en-US" altLang="ja-JP" sz="4400" b="1" dirty="0">
                <a:solidFill>
                  <a:schemeClr val="accent2"/>
                </a:solidFill>
                <a:latin typeface="游ゴシック" panose="020B0400000000000000" pitchFamily="50" charset="-128"/>
                <a:ea typeface="游ゴシック" panose="020B0400000000000000" pitchFamily="50" charset="-128"/>
              </a:rPr>
              <a:t>800</a:t>
            </a:r>
            <a:r>
              <a:rPr lang="ja-JP" altLang="en-US" sz="3200" b="1" dirty="0">
                <a:solidFill>
                  <a:schemeClr val="accent2"/>
                </a:solidFill>
                <a:latin typeface="游ゴシック" panose="020B0400000000000000" pitchFamily="50" charset="-128"/>
                <a:ea typeface="游ゴシック" panose="020B0400000000000000" pitchFamily="50" charset="-128"/>
              </a:rPr>
              <a:t>万</a:t>
            </a:r>
            <a:r>
              <a:rPr lang="en-US" altLang="ja-JP" sz="2400" b="1" dirty="0">
                <a:solidFill>
                  <a:schemeClr val="accent2"/>
                </a:solidFill>
                <a:latin typeface="游ゴシック" panose="020B0400000000000000" pitchFamily="50" charset="-128"/>
                <a:ea typeface="游ゴシック" panose="020B0400000000000000" pitchFamily="50" charset="-128"/>
              </a:rPr>
              <a:t>UU/</a:t>
            </a:r>
            <a:r>
              <a:rPr lang="ja-JP" altLang="en-US" sz="2400" b="1" dirty="0">
                <a:solidFill>
                  <a:schemeClr val="accent2"/>
                </a:solidFill>
                <a:latin typeface="游ゴシック" panose="020B0400000000000000" pitchFamily="50" charset="-128"/>
                <a:ea typeface="游ゴシック" panose="020B0400000000000000" pitchFamily="50" charset="-128"/>
              </a:rPr>
              <a:t>月</a:t>
            </a:r>
            <a:endParaRPr lang="ja-JP" altLang="en-US" sz="2800" b="1" dirty="0">
              <a:solidFill>
                <a:schemeClr val="accent2"/>
              </a:solidFill>
              <a:latin typeface="游ゴシック" panose="020B0400000000000000" pitchFamily="50" charset="-128"/>
              <a:ea typeface="游ゴシック" panose="020B0400000000000000" pitchFamily="50" charset="-128"/>
            </a:endParaRPr>
          </a:p>
        </p:txBody>
      </p:sp>
      <p:pic>
        <p:nvPicPr>
          <p:cNvPr id="13" name="グラフィックス 12">
            <a:extLst>
              <a:ext uri="{FF2B5EF4-FFF2-40B4-BE49-F238E27FC236}">
                <a16:creationId xmlns:a16="http://schemas.microsoft.com/office/drawing/2014/main" id="{5D101466-B649-F3E7-6381-BD376826D7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00565" y="4169919"/>
            <a:ext cx="1736100" cy="1482037"/>
          </a:xfrm>
          <a:prstGeom prst="rect">
            <a:avLst/>
          </a:prstGeom>
        </p:spPr>
      </p:pic>
      <p:sp>
        <p:nvSpPr>
          <p:cNvPr id="14" name="四角形: 角を丸くする 13">
            <a:extLst>
              <a:ext uri="{FF2B5EF4-FFF2-40B4-BE49-F238E27FC236}">
                <a16:creationId xmlns:a16="http://schemas.microsoft.com/office/drawing/2014/main" id="{7FF8154D-C452-CB1A-F3EA-8694A5C820EA}"/>
              </a:ext>
            </a:extLst>
          </p:cNvPr>
          <p:cNvSpPr/>
          <p:nvPr/>
        </p:nvSpPr>
        <p:spPr>
          <a:xfrm>
            <a:off x="2217948" y="5231200"/>
            <a:ext cx="1186711" cy="69847"/>
          </a:xfrm>
          <a:prstGeom prst="roundRect">
            <a:avLst/>
          </a:prstGeom>
          <a:solidFill>
            <a:srgbClr val="0A91C6">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C394112B-40A6-F54C-DB3C-F1722C32E99B}"/>
              </a:ext>
            </a:extLst>
          </p:cNvPr>
          <p:cNvSpPr/>
          <p:nvPr/>
        </p:nvSpPr>
        <p:spPr>
          <a:xfrm>
            <a:off x="6391909" y="5231200"/>
            <a:ext cx="1186711" cy="69847"/>
          </a:xfrm>
          <a:prstGeom prst="roundRect">
            <a:avLst/>
          </a:prstGeom>
          <a:solidFill>
            <a:srgbClr val="00808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CF33FFE8-7B19-63C5-5EA8-6471DACA77C8}"/>
              </a:ext>
            </a:extLst>
          </p:cNvPr>
          <p:cNvSpPr/>
          <p:nvPr/>
        </p:nvSpPr>
        <p:spPr>
          <a:xfrm>
            <a:off x="10361045" y="5231200"/>
            <a:ext cx="1186711" cy="69847"/>
          </a:xfrm>
          <a:prstGeom prst="roundRect">
            <a:avLst/>
          </a:prstGeom>
          <a:solidFill>
            <a:srgbClr val="0EAAE8">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0125382-7FE3-0145-22DB-6417531EE861}"/>
              </a:ext>
            </a:extLst>
          </p:cNvPr>
          <p:cNvSpPr txBox="1"/>
          <p:nvPr/>
        </p:nvSpPr>
        <p:spPr>
          <a:xfrm>
            <a:off x="7124414" y="1941983"/>
            <a:ext cx="2646879" cy="584775"/>
          </a:xfrm>
          <a:prstGeom prst="rect">
            <a:avLst/>
          </a:prstGeom>
          <a:noFill/>
        </p:spPr>
        <p:txBody>
          <a:bodyPr wrap="none" rtlCol="0">
            <a:spAutoFit/>
          </a:bodyPr>
          <a:lstStyle/>
          <a:p>
            <a:pPr algn="ctr"/>
            <a:r>
              <a:rPr lang="ja-JP" altLang="en-US" sz="3200" b="1" dirty="0">
                <a:latin typeface="游ゴシック" panose="020B0400000000000000" pitchFamily="50" charset="-128"/>
                <a:ea typeface="游ゴシック" panose="020B0400000000000000" pitchFamily="50" charset="-128"/>
              </a:rPr>
              <a:t>ページビュー</a:t>
            </a:r>
          </a:p>
        </p:txBody>
      </p:sp>
      <p:sp>
        <p:nvSpPr>
          <p:cNvPr id="22" name="テキスト ボックス 21">
            <a:extLst>
              <a:ext uri="{FF2B5EF4-FFF2-40B4-BE49-F238E27FC236}">
                <a16:creationId xmlns:a16="http://schemas.microsoft.com/office/drawing/2014/main" id="{BF1C6B60-309C-618F-AFC0-D417DB5EF66B}"/>
              </a:ext>
            </a:extLst>
          </p:cNvPr>
          <p:cNvSpPr txBox="1"/>
          <p:nvPr/>
        </p:nvSpPr>
        <p:spPr>
          <a:xfrm>
            <a:off x="7057889" y="2418020"/>
            <a:ext cx="2779928" cy="769441"/>
          </a:xfrm>
          <a:prstGeom prst="rect">
            <a:avLst/>
          </a:prstGeom>
          <a:noFill/>
        </p:spPr>
        <p:txBody>
          <a:bodyPr wrap="none" rtlCol="0">
            <a:spAutoFit/>
          </a:bodyPr>
          <a:lstStyle/>
          <a:p>
            <a:pPr algn="ctr"/>
            <a:r>
              <a:rPr lang="ja-JP" altLang="en-US" sz="2400" b="1" dirty="0">
                <a:solidFill>
                  <a:schemeClr val="accent2"/>
                </a:solidFill>
                <a:latin typeface="游ゴシック" panose="020B0400000000000000" pitchFamily="50" charset="-128"/>
                <a:ea typeface="游ゴシック" panose="020B0400000000000000" pitchFamily="50" charset="-128"/>
              </a:rPr>
              <a:t>約</a:t>
            </a:r>
            <a:r>
              <a:rPr lang="en-US" altLang="ja-JP" sz="4400" b="1" dirty="0">
                <a:solidFill>
                  <a:schemeClr val="accent2"/>
                </a:solidFill>
                <a:latin typeface="游ゴシック" panose="020B0400000000000000" pitchFamily="50" charset="-128"/>
                <a:ea typeface="游ゴシック" panose="020B0400000000000000" pitchFamily="50" charset="-128"/>
              </a:rPr>
              <a:t>2,400</a:t>
            </a:r>
            <a:r>
              <a:rPr lang="ja-JP" altLang="en-US" sz="3200" b="1" dirty="0">
                <a:solidFill>
                  <a:schemeClr val="accent2"/>
                </a:solidFill>
                <a:latin typeface="游ゴシック" panose="020B0400000000000000" pitchFamily="50" charset="-128"/>
                <a:ea typeface="游ゴシック" panose="020B0400000000000000" pitchFamily="50" charset="-128"/>
              </a:rPr>
              <a:t>万</a:t>
            </a:r>
            <a:r>
              <a:rPr lang="en-US" altLang="ja-JP" sz="2400" b="1" dirty="0">
                <a:solidFill>
                  <a:schemeClr val="accent2"/>
                </a:solidFill>
                <a:latin typeface="游ゴシック" panose="020B0400000000000000" pitchFamily="50" charset="-128"/>
                <a:ea typeface="游ゴシック" panose="020B0400000000000000" pitchFamily="50" charset="-128"/>
              </a:rPr>
              <a:t>PV</a:t>
            </a:r>
            <a:endParaRPr lang="ja-JP" altLang="en-US" sz="2800" b="1" dirty="0">
              <a:solidFill>
                <a:schemeClr val="accent2"/>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45378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50</a:t>
            </a:fld>
            <a:endParaRPr kumimoji="1" lang="ja-JP" altLang="en-US" sz="1050" dirty="0"/>
          </a:p>
        </p:txBody>
      </p:sp>
      <p:sp>
        <p:nvSpPr>
          <p:cNvPr id="2" name="テキスト プレースホルダー 8">
            <a:extLst>
              <a:ext uri="{FF2B5EF4-FFF2-40B4-BE49-F238E27FC236}">
                <a16:creationId xmlns:a16="http://schemas.microsoft.com/office/drawing/2014/main" id="{A8D5D4D6-092A-E4E0-FFCF-2885C4D7A381}"/>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341338BE-3C2C-D34B-F030-7B0A66275C51}"/>
              </a:ext>
            </a:extLst>
          </p:cNvPr>
          <p:cNvSpPr>
            <a:spLocks noGrp="1"/>
          </p:cNvSpPr>
          <p:nvPr>
            <p:ph type="title"/>
          </p:nvPr>
        </p:nvSpPr>
        <p:spPr>
          <a:xfrm>
            <a:off x="496691" y="621703"/>
            <a:ext cx="7578493" cy="550805"/>
          </a:xfrm>
        </p:spPr>
        <p:txBody>
          <a:bodyPr/>
          <a:lstStyle/>
          <a:p>
            <a:r>
              <a:rPr kumimoji="1" lang="ja-JP" altLang="en-US" sz="1800" dirty="0">
                <a:latin typeface="游ゴシック" panose="020B0400000000000000" pitchFamily="50" charset="-128"/>
                <a:ea typeface="游ゴシック" panose="020B0400000000000000" pitchFamily="50" charset="-128"/>
              </a:rPr>
              <a:t>入稿時の注意点</a:t>
            </a:r>
          </a:p>
        </p:txBody>
      </p:sp>
      <p:sp>
        <p:nvSpPr>
          <p:cNvPr id="7" name="テキスト ボックス 6">
            <a:extLst>
              <a:ext uri="{FF2B5EF4-FFF2-40B4-BE49-F238E27FC236}">
                <a16:creationId xmlns:a16="http://schemas.microsoft.com/office/drawing/2014/main" id="{A3F2DA2C-7C37-D978-9680-D82F316B6B7A}"/>
              </a:ext>
            </a:extLst>
          </p:cNvPr>
          <p:cNvSpPr txBox="1"/>
          <p:nvPr/>
        </p:nvSpPr>
        <p:spPr>
          <a:xfrm>
            <a:off x="795987" y="1474941"/>
            <a:ext cx="3883961" cy="369332"/>
          </a:xfrm>
          <a:prstGeom prst="rect">
            <a:avLst/>
          </a:prstGeom>
          <a:noFill/>
        </p:spPr>
        <p:txBody>
          <a:bodyPr wrap="square">
            <a:spAutoFit/>
          </a:bodyPr>
          <a:lstStyle/>
          <a:p>
            <a:pPr algn="l"/>
            <a:r>
              <a:rPr lang="ja-JP" altLang="en-US" sz="900" i="0" dirty="0">
                <a:effectLst/>
                <a:latin typeface="游ゴシック" panose="020B0400000000000000" pitchFamily="50" charset="-128"/>
                <a:ea typeface="游ゴシック" panose="020B0400000000000000" pitchFamily="50" charset="-128"/>
              </a:rPr>
              <a:t>画像</a:t>
            </a:r>
            <a:r>
              <a:rPr lang="ja-JP" altLang="en-US" sz="900" dirty="0">
                <a:latin typeface="游ゴシック" panose="020B0400000000000000" pitchFamily="50" charset="-128"/>
                <a:ea typeface="游ゴシック" panose="020B0400000000000000" pitchFamily="50" charset="-128"/>
              </a:rPr>
              <a:t>（動画）</a:t>
            </a:r>
            <a:r>
              <a:rPr lang="ja-JP" altLang="en-US" sz="900" i="0" dirty="0">
                <a:effectLst/>
                <a:latin typeface="游ゴシック" panose="020B0400000000000000" pitchFamily="50" charset="-128"/>
                <a:ea typeface="游ゴシック" panose="020B0400000000000000" pitchFamily="50" charset="-128"/>
              </a:rPr>
              <a:t>の右上に</a:t>
            </a:r>
            <a:r>
              <a:rPr lang="en-US" altLang="ja-JP" sz="900" i="0" dirty="0">
                <a:effectLst/>
                <a:latin typeface="游ゴシック" panose="020B0400000000000000" pitchFamily="50" charset="-128"/>
                <a:ea typeface="游ゴシック" panose="020B0400000000000000" pitchFamily="50" charset="-128"/>
              </a:rPr>
              <a:t>PR</a:t>
            </a:r>
            <a:r>
              <a:rPr lang="ja-JP" altLang="en-US" sz="900" i="0" dirty="0">
                <a:effectLst/>
                <a:latin typeface="游ゴシック" panose="020B0400000000000000" pitchFamily="50" charset="-128"/>
                <a:ea typeface="游ゴシック" panose="020B0400000000000000" pitchFamily="50" charset="-128"/>
              </a:rPr>
              <a:t>表示（横</a:t>
            </a:r>
            <a:r>
              <a:rPr lang="en-US" altLang="ja-JP" sz="900" i="0" dirty="0">
                <a:effectLst/>
                <a:latin typeface="游ゴシック" panose="020B0400000000000000" pitchFamily="50" charset="-128"/>
                <a:ea typeface="游ゴシック" panose="020B0400000000000000" pitchFamily="50" charset="-128"/>
              </a:rPr>
              <a:t>23px,</a:t>
            </a:r>
            <a:r>
              <a:rPr lang="ja-JP" altLang="en-US" sz="900" i="0" dirty="0">
                <a:effectLst/>
                <a:latin typeface="游ゴシック" panose="020B0400000000000000" pitchFamily="50" charset="-128"/>
                <a:ea typeface="游ゴシック" panose="020B0400000000000000" pitchFamily="50" charset="-128"/>
              </a:rPr>
              <a:t>縦</a:t>
            </a:r>
            <a:r>
              <a:rPr lang="en-US" altLang="ja-JP" sz="900" i="0" dirty="0">
                <a:effectLst/>
                <a:latin typeface="游ゴシック" panose="020B0400000000000000" pitchFamily="50" charset="-128"/>
                <a:ea typeface="游ゴシック" panose="020B0400000000000000" pitchFamily="50" charset="-128"/>
              </a:rPr>
              <a:t>:15px</a:t>
            </a:r>
            <a:r>
              <a:rPr lang="ja-JP" altLang="en-US" sz="900" i="0" dirty="0">
                <a:effectLst/>
                <a:latin typeface="游ゴシック" panose="020B0400000000000000" pitchFamily="50" charset="-128"/>
                <a:ea typeface="游ゴシック" panose="020B0400000000000000" pitchFamily="50" charset="-128"/>
              </a:rPr>
              <a:t>）が入ります。</a:t>
            </a:r>
          </a:p>
          <a:p>
            <a:pPr algn="l"/>
            <a:r>
              <a:rPr lang="en-US" altLang="ja-JP" sz="900" i="0" dirty="0">
                <a:effectLst/>
                <a:latin typeface="游ゴシック" panose="020B0400000000000000" pitchFamily="50" charset="-128"/>
                <a:ea typeface="游ゴシック" panose="020B0400000000000000" pitchFamily="50" charset="-128"/>
              </a:rPr>
              <a:t>W</a:t>
            </a:r>
            <a:r>
              <a:rPr lang="ja-JP" altLang="en-US" sz="900" i="0" dirty="0">
                <a:effectLst/>
                <a:latin typeface="游ゴシック" panose="020B0400000000000000" pitchFamily="50" charset="-128"/>
                <a:ea typeface="游ゴシック" panose="020B0400000000000000" pitchFamily="50" charset="-128"/>
              </a:rPr>
              <a:t>サイズ入稿は縮小表示となるため、横</a:t>
            </a:r>
            <a:r>
              <a:rPr lang="en-US" altLang="ja-JP" sz="900" i="0" dirty="0">
                <a:effectLst/>
                <a:latin typeface="游ゴシック" panose="020B0400000000000000" pitchFamily="50" charset="-128"/>
                <a:ea typeface="游ゴシック" panose="020B0400000000000000" pitchFamily="50" charset="-128"/>
              </a:rPr>
              <a:t>:46px,</a:t>
            </a:r>
            <a:r>
              <a:rPr lang="ja-JP" altLang="en-US" sz="900" i="0" dirty="0">
                <a:effectLst/>
                <a:latin typeface="游ゴシック" panose="020B0400000000000000" pitchFamily="50" charset="-128"/>
                <a:ea typeface="游ゴシック" panose="020B0400000000000000" pitchFamily="50" charset="-128"/>
              </a:rPr>
              <a:t>縦</a:t>
            </a:r>
            <a:r>
              <a:rPr lang="en-US" altLang="ja-JP" sz="900" i="0" dirty="0">
                <a:effectLst/>
                <a:latin typeface="游ゴシック" panose="020B0400000000000000" pitchFamily="50" charset="-128"/>
                <a:ea typeface="游ゴシック" panose="020B0400000000000000" pitchFamily="50" charset="-128"/>
              </a:rPr>
              <a:t>:30px</a:t>
            </a:r>
            <a:r>
              <a:rPr lang="ja-JP" altLang="en-US" sz="900" i="0" dirty="0">
                <a:effectLst/>
                <a:latin typeface="游ゴシック" panose="020B0400000000000000" pitchFamily="50" charset="-128"/>
                <a:ea typeface="游ゴシック" panose="020B0400000000000000" pitchFamily="50" charset="-128"/>
              </a:rPr>
              <a:t>を空けてください。</a:t>
            </a:r>
          </a:p>
        </p:txBody>
      </p:sp>
      <p:sp>
        <p:nvSpPr>
          <p:cNvPr id="8" name="テキスト ボックス 7">
            <a:extLst>
              <a:ext uri="{FF2B5EF4-FFF2-40B4-BE49-F238E27FC236}">
                <a16:creationId xmlns:a16="http://schemas.microsoft.com/office/drawing/2014/main" id="{464F0369-77BD-06F3-0C27-EE0A1D2D5D46}"/>
              </a:ext>
            </a:extLst>
          </p:cNvPr>
          <p:cNvSpPr txBox="1"/>
          <p:nvPr/>
        </p:nvSpPr>
        <p:spPr>
          <a:xfrm>
            <a:off x="3197766" y="3767056"/>
            <a:ext cx="1927431" cy="215444"/>
          </a:xfrm>
          <a:prstGeom prst="rect">
            <a:avLst/>
          </a:prstGeom>
          <a:noFill/>
        </p:spPr>
        <p:txBody>
          <a:bodyPr wrap="square">
            <a:spAutoFit/>
          </a:bodyPr>
          <a:lstStyle/>
          <a:p>
            <a:r>
              <a:rPr lang="ja-JP" altLang="en-US" sz="800" b="0" i="0" dirty="0">
                <a:effectLst/>
                <a:latin typeface="游ゴシック" panose="020B0400000000000000" pitchFamily="50" charset="-128"/>
                <a:ea typeface="游ゴシック" panose="020B0400000000000000" pitchFamily="50" charset="-128"/>
              </a:rPr>
              <a:t>・レクタングル</a:t>
            </a:r>
          </a:p>
        </p:txBody>
      </p:sp>
      <p:sp>
        <p:nvSpPr>
          <p:cNvPr id="9" name="テキスト ボックス 8">
            <a:extLst>
              <a:ext uri="{FF2B5EF4-FFF2-40B4-BE49-F238E27FC236}">
                <a16:creationId xmlns:a16="http://schemas.microsoft.com/office/drawing/2014/main" id="{96ECFD61-3777-448A-BC56-2BD749A8CB16}"/>
              </a:ext>
            </a:extLst>
          </p:cNvPr>
          <p:cNvSpPr txBox="1"/>
          <p:nvPr/>
        </p:nvSpPr>
        <p:spPr>
          <a:xfrm>
            <a:off x="6297205" y="4087399"/>
            <a:ext cx="4652298" cy="507831"/>
          </a:xfrm>
          <a:prstGeom prst="rect">
            <a:avLst/>
          </a:prstGeom>
          <a:noFill/>
        </p:spPr>
        <p:txBody>
          <a:bodyPr wrap="square">
            <a:spAutoFit/>
          </a:bodyPr>
          <a:lstStyle/>
          <a:p>
            <a:r>
              <a:rPr lang="en-US" altLang="ja-JP" sz="900" b="0" i="0" dirty="0">
                <a:effectLst/>
                <a:latin typeface="游ゴシック" panose="020B0400000000000000" pitchFamily="50" charset="-128"/>
                <a:ea typeface="游ゴシック" panose="020B0400000000000000" pitchFamily="50" charset="-128"/>
              </a:rPr>
              <a:t>No.1</a:t>
            </a:r>
            <a:r>
              <a:rPr lang="ja-JP" altLang="en-US" sz="900" b="0" i="0" dirty="0">
                <a:effectLst/>
                <a:latin typeface="游ゴシック" panose="020B0400000000000000" pitchFamily="50" charset="-128"/>
                <a:ea typeface="游ゴシック" panose="020B0400000000000000" pitchFamily="50" charset="-128"/>
              </a:rPr>
              <a:t>、最大、最高、唯一などの比較または優位性を表現する文言を使用する場合は、バナー内に裏付けとなるデータの調査範囲・調査機関名・調査年月を記載してください。</a:t>
            </a:r>
          </a:p>
          <a:p>
            <a:r>
              <a:rPr lang="en-US" altLang="ja-JP" sz="900" b="0" i="0" dirty="0">
                <a:effectLst/>
                <a:latin typeface="游ゴシック" panose="020B0400000000000000" pitchFamily="50" charset="-128"/>
                <a:ea typeface="游ゴシック" panose="020B0400000000000000" pitchFamily="50" charset="-128"/>
              </a:rPr>
              <a:t>(</a:t>
            </a:r>
            <a:r>
              <a:rPr lang="ja-JP" altLang="en-US" sz="900" b="0" i="0" dirty="0">
                <a:effectLst/>
                <a:latin typeface="游ゴシック" panose="020B0400000000000000" pitchFamily="50" charset="-128"/>
                <a:ea typeface="游ゴシック" panose="020B0400000000000000" pitchFamily="50" charset="-128"/>
              </a:rPr>
              <a:t>掲載開始から</a:t>
            </a:r>
            <a:r>
              <a:rPr lang="en-US" altLang="ja-JP" sz="900" b="0" i="0" dirty="0">
                <a:effectLst/>
                <a:latin typeface="游ゴシック" panose="020B0400000000000000" pitchFamily="50" charset="-128"/>
                <a:ea typeface="游ゴシック" panose="020B0400000000000000" pitchFamily="50" charset="-128"/>
              </a:rPr>
              <a:t>1</a:t>
            </a:r>
            <a:r>
              <a:rPr lang="ja-JP" altLang="en-US" sz="900" b="0" i="0" dirty="0">
                <a:effectLst/>
                <a:latin typeface="游ゴシック" panose="020B0400000000000000" pitchFamily="50" charset="-128"/>
                <a:ea typeface="游ゴシック" panose="020B0400000000000000" pitchFamily="50" charset="-128"/>
              </a:rPr>
              <a:t>年以内のデータに限ります。）</a:t>
            </a:r>
            <a:endParaRPr lang="en-US" altLang="ja-JP" sz="900" b="0" i="0" dirty="0">
              <a:effectLst/>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B1308E0B-B553-EEB4-5670-4FE945058479}"/>
              </a:ext>
            </a:extLst>
          </p:cNvPr>
          <p:cNvSpPr txBox="1"/>
          <p:nvPr/>
        </p:nvSpPr>
        <p:spPr>
          <a:xfrm>
            <a:off x="6349120" y="5165480"/>
            <a:ext cx="4600275" cy="630942"/>
          </a:xfrm>
          <a:prstGeom prst="rect">
            <a:avLst/>
          </a:prstGeom>
          <a:noFill/>
        </p:spPr>
        <p:txBody>
          <a:bodyPr wrap="square">
            <a:spAutoFit/>
          </a:bodyPr>
          <a:lstStyle/>
          <a:p>
            <a:pPr algn="l"/>
            <a:r>
              <a:rPr lang="ja-JP" altLang="en-US" sz="900" dirty="0">
                <a:latin typeface="游ゴシック" panose="020B0400000000000000" pitchFamily="50" charset="-128"/>
                <a:ea typeface="游ゴシック" panose="020B0400000000000000" pitchFamily="50" charset="-128"/>
              </a:rPr>
              <a:t>アルコール商品の広告など注意表示が必要な広告については、各業界基準を遵守しております。注意表示については、視認可能なサイズで明瞭に記載してください。</a:t>
            </a:r>
          </a:p>
          <a:p>
            <a:pPr algn="l"/>
            <a:br>
              <a:rPr lang="en-US" altLang="ja-JP" sz="900" dirty="0">
                <a:latin typeface="游ゴシック" panose="020B0400000000000000" pitchFamily="50" charset="-128"/>
                <a:ea typeface="游ゴシック" panose="020B0400000000000000" pitchFamily="50" charset="-128"/>
              </a:rPr>
            </a:br>
            <a:r>
              <a:rPr lang="ja-JP" altLang="en-US" sz="800" dirty="0">
                <a:latin typeface="游ゴシック" panose="020B0400000000000000" pitchFamily="50" charset="-128"/>
                <a:ea typeface="游ゴシック" panose="020B0400000000000000" pitchFamily="50" charset="-128"/>
              </a:rPr>
              <a:t>例：「未成年者の飲酒は法律で禁じられています」「お酒は二十歳になってから」など</a:t>
            </a:r>
            <a:endParaRPr lang="en-US" altLang="ja-JP" sz="700"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17DA3E07-0E7A-4514-FEDC-2DBC4EAC5E27}"/>
              </a:ext>
            </a:extLst>
          </p:cNvPr>
          <p:cNvSpPr txBox="1"/>
          <p:nvPr/>
        </p:nvSpPr>
        <p:spPr>
          <a:xfrm>
            <a:off x="6803505" y="1923281"/>
            <a:ext cx="1645277" cy="215444"/>
          </a:xfrm>
          <a:prstGeom prst="rect">
            <a:avLst/>
          </a:prstGeom>
          <a:noFill/>
        </p:spPr>
        <p:txBody>
          <a:bodyPr wrap="square">
            <a:spAutoFit/>
          </a:bodyPr>
          <a:lstStyle/>
          <a:p>
            <a:pPr algn="ctr"/>
            <a:r>
              <a:rPr lang="en-US" altLang="ja-JP" sz="800" b="1" i="0" dirty="0">
                <a:effectLst/>
                <a:latin typeface="游ゴシック" panose="020B0400000000000000" pitchFamily="50" charset="-128"/>
                <a:ea typeface="游ゴシック" panose="020B0400000000000000" pitchFamily="50" charset="-128"/>
              </a:rPr>
              <a:t>NG</a:t>
            </a:r>
            <a:r>
              <a:rPr lang="ja-JP" altLang="en-US" sz="800" b="0" i="0" dirty="0">
                <a:effectLst/>
                <a:latin typeface="游ゴシック" panose="020B0400000000000000" pitchFamily="50" charset="-128"/>
                <a:ea typeface="游ゴシック" panose="020B0400000000000000" pitchFamily="50" charset="-128"/>
              </a:rPr>
              <a:t>　広告との境がわからない</a:t>
            </a:r>
          </a:p>
        </p:txBody>
      </p:sp>
      <p:sp>
        <p:nvSpPr>
          <p:cNvPr id="12" name="テキスト ボックス 11">
            <a:extLst>
              <a:ext uri="{FF2B5EF4-FFF2-40B4-BE49-F238E27FC236}">
                <a16:creationId xmlns:a16="http://schemas.microsoft.com/office/drawing/2014/main" id="{DAF8AE68-59F6-392D-40CB-C3DB12571BCE}"/>
              </a:ext>
            </a:extLst>
          </p:cNvPr>
          <p:cNvSpPr txBox="1"/>
          <p:nvPr/>
        </p:nvSpPr>
        <p:spPr>
          <a:xfrm>
            <a:off x="8675271" y="1919862"/>
            <a:ext cx="1526000" cy="215444"/>
          </a:xfrm>
          <a:prstGeom prst="rect">
            <a:avLst/>
          </a:prstGeom>
          <a:noFill/>
        </p:spPr>
        <p:txBody>
          <a:bodyPr wrap="square">
            <a:spAutoFit/>
          </a:bodyPr>
          <a:lstStyle/>
          <a:p>
            <a:pPr algn="ctr"/>
            <a:r>
              <a:rPr lang="en-US" altLang="ja-JP" sz="800" b="1" i="0" dirty="0">
                <a:effectLst/>
                <a:latin typeface="游ゴシック" panose="020B0400000000000000" pitchFamily="50" charset="-128"/>
                <a:ea typeface="游ゴシック" panose="020B0400000000000000" pitchFamily="50" charset="-128"/>
              </a:rPr>
              <a:t>OK</a:t>
            </a:r>
            <a:r>
              <a:rPr lang="ja-JP" altLang="en-US" sz="800" b="0" i="0" dirty="0">
                <a:effectLst/>
                <a:latin typeface="游ゴシック" panose="020B0400000000000000" pitchFamily="50" charset="-128"/>
                <a:ea typeface="游ゴシック" panose="020B0400000000000000" pitchFamily="50" charset="-128"/>
              </a:rPr>
              <a:t>　広告との境がわかる</a:t>
            </a:r>
          </a:p>
        </p:txBody>
      </p:sp>
      <p:sp>
        <p:nvSpPr>
          <p:cNvPr id="13" name="テキスト ボックス 12">
            <a:extLst>
              <a:ext uri="{FF2B5EF4-FFF2-40B4-BE49-F238E27FC236}">
                <a16:creationId xmlns:a16="http://schemas.microsoft.com/office/drawing/2014/main" id="{BDDA6512-F2E5-2702-F366-5370E7090E92}"/>
              </a:ext>
            </a:extLst>
          </p:cNvPr>
          <p:cNvSpPr txBox="1"/>
          <p:nvPr/>
        </p:nvSpPr>
        <p:spPr>
          <a:xfrm>
            <a:off x="795992" y="5816738"/>
            <a:ext cx="4652300" cy="415691"/>
          </a:xfrm>
          <a:prstGeom prst="rect">
            <a:avLst/>
          </a:prstGeom>
          <a:noFill/>
        </p:spPr>
        <p:txBody>
          <a:bodyPr wrap="square">
            <a:spAutoFit/>
          </a:bodyPr>
          <a:lstStyle/>
          <a:p>
            <a:pPr algn="l">
              <a:lnSpc>
                <a:spcPct val="120000"/>
              </a:lnSpc>
            </a:pPr>
            <a:r>
              <a:rPr lang="ja-JP" altLang="en-US" sz="900" dirty="0">
                <a:solidFill>
                  <a:srgbClr val="333333"/>
                </a:solidFill>
                <a:latin typeface="游ゴシック" panose="020B0400000000000000" pitchFamily="50" charset="-128"/>
                <a:ea typeface="游ゴシック" panose="020B0400000000000000" pitchFamily="50" charset="-128"/>
              </a:rPr>
              <a:t>バナー内に社名（ブランド名でも可）、サイト名、サービス名のいずれかを記載してください。</a:t>
            </a:r>
            <a:endParaRPr lang="en-US" altLang="ja-JP" sz="900" dirty="0">
              <a:solidFill>
                <a:srgbClr val="333333"/>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D60BD2D1-2FAC-7A86-E656-E89C541B7AB0}"/>
              </a:ext>
            </a:extLst>
          </p:cNvPr>
          <p:cNvSpPr txBox="1"/>
          <p:nvPr/>
        </p:nvSpPr>
        <p:spPr>
          <a:xfrm>
            <a:off x="795986" y="4682705"/>
            <a:ext cx="4652306" cy="646331"/>
          </a:xfrm>
          <a:prstGeom prst="rect">
            <a:avLst/>
          </a:prstGeom>
          <a:noFill/>
        </p:spPr>
        <p:txBody>
          <a:bodyPr wrap="square">
            <a:spAutoFit/>
          </a:bodyPr>
          <a:lstStyle/>
          <a:p>
            <a:pPr algn="l"/>
            <a:r>
              <a:rPr lang="ja-JP" altLang="en-US" sz="900" b="0" i="0" dirty="0">
                <a:effectLst/>
                <a:latin typeface="游ゴシック" panose="020B0400000000000000" pitchFamily="50" charset="-128"/>
                <a:ea typeface="游ゴシック" panose="020B0400000000000000" pitchFamily="50" charset="-128"/>
              </a:rPr>
              <a:t>バナーに記載されている商品およびサービスが遷移先に存在しないページは指定はできません。</a:t>
            </a:r>
          </a:p>
          <a:p>
            <a:pPr algn="l"/>
            <a:r>
              <a:rPr lang="ja-JP" altLang="en-US" sz="900" b="0" i="0" dirty="0">
                <a:effectLst/>
                <a:latin typeface="游ゴシック" panose="020B0400000000000000" pitchFamily="50" charset="-128"/>
                <a:ea typeface="游ゴシック" panose="020B0400000000000000" pitchFamily="50" charset="-128"/>
              </a:rPr>
              <a:t>また、商品の価格やキャンペーン内容がバナーに記載されている場合、遷移先ページと整合性が取れる状態でご入稿ください。</a:t>
            </a:r>
          </a:p>
        </p:txBody>
      </p:sp>
      <p:sp>
        <p:nvSpPr>
          <p:cNvPr id="17" name="テキスト ボックス 16">
            <a:extLst>
              <a:ext uri="{FF2B5EF4-FFF2-40B4-BE49-F238E27FC236}">
                <a16:creationId xmlns:a16="http://schemas.microsoft.com/office/drawing/2014/main" id="{A6BADB05-0CBD-1302-EDD4-7D031E1286C5}"/>
              </a:ext>
            </a:extLst>
          </p:cNvPr>
          <p:cNvSpPr txBox="1"/>
          <p:nvPr/>
        </p:nvSpPr>
        <p:spPr>
          <a:xfrm>
            <a:off x="893941" y="3769385"/>
            <a:ext cx="2290194" cy="338554"/>
          </a:xfrm>
          <a:prstGeom prst="rect">
            <a:avLst/>
          </a:prstGeom>
          <a:noFill/>
        </p:spPr>
        <p:txBody>
          <a:bodyPr wrap="square">
            <a:spAutoFit/>
          </a:bodyPr>
          <a:lstStyle/>
          <a:p>
            <a:r>
              <a:rPr lang="ja-JP" altLang="en-US" sz="800" b="0" i="0" dirty="0">
                <a:effectLst/>
                <a:latin typeface="游ゴシック" panose="020B0400000000000000" pitchFamily="50" charset="-128"/>
                <a:ea typeface="游ゴシック" panose="020B0400000000000000" pitchFamily="50" charset="-128"/>
              </a:rPr>
              <a:t>・スマートフォン ビルボードスティッキー</a:t>
            </a:r>
            <a:endParaRPr lang="en-US" altLang="ja-JP" sz="800" b="0" i="0" dirty="0">
              <a:effectLst/>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・動画メニュー</a:t>
            </a:r>
            <a:endParaRPr lang="ja-JP" altLang="en-US" sz="800" b="0" i="0" dirty="0">
              <a:effectLst/>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EC33E638-8367-3EAF-B334-88EF3ACBD852}"/>
              </a:ext>
            </a:extLst>
          </p:cNvPr>
          <p:cNvSpPr txBox="1"/>
          <p:nvPr/>
        </p:nvSpPr>
        <p:spPr>
          <a:xfrm>
            <a:off x="795994" y="1158415"/>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en-US" altLang="ja-JP" sz="900" b="1" dirty="0">
                <a:latin typeface="游ゴシック" panose="020B0400000000000000" pitchFamily="50" charset="-128"/>
                <a:ea typeface="游ゴシック" panose="020B0400000000000000" pitchFamily="50" charset="-128"/>
              </a:rPr>
              <a:t>PR</a:t>
            </a:r>
            <a:r>
              <a:rPr lang="ja-JP" altLang="en-US" sz="900" b="1" dirty="0">
                <a:latin typeface="游ゴシック" panose="020B0400000000000000" pitchFamily="50" charset="-128"/>
                <a:ea typeface="游ゴシック" panose="020B0400000000000000" pitchFamily="50" charset="-128"/>
              </a:rPr>
              <a:t>表記</a:t>
            </a:r>
            <a:endParaRPr lang="en" altLang="ja-JP" sz="800" b="1"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FDB50308-6506-326A-42AE-3D911AC89BBF}"/>
              </a:ext>
            </a:extLst>
          </p:cNvPr>
          <p:cNvSpPr txBox="1"/>
          <p:nvPr/>
        </p:nvSpPr>
        <p:spPr>
          <a:xfrm>
            <a:off x="795987" y="4270385"/>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遷移先ページ</a:t>
            </a:r>
            <a:endParaRPr lang="en" altLang="ja-JP" sz="800" b="1" dirty="0">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676EB714-1E90-632F-EB8C-C2B9794FCB10}"/>
              </a:ext>
            </a:extLst>
          </p:cNvPr>
          <p:cNvSpPr txBox="1"/>
          <p:nvPr/>
        </p:nvSpPr>
        <p:spPr>
          <a:xfrm>
            <a:off x="6297097" y="1158415"/>
            <a:ext cx="4652299"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バナー枠線</a:t>
            </a:r>
            <a:endParaRPr lang="en-US" altLang="ja-JP" sz="900" b="1"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E48F07B8-CEE8-B2B4-38D3-5E4C5458C397}"/>
              </a:ext>
            </a:extLst>
          </p:cNvPr>
          <p:cNvSpPr txBox="1"/>
          <p:nvPr/>
        </p:nvSpPr>
        <p:spPr>
          <a:xfrm>
            <a:off x="6297095" y="3775800"/>
            <a:ext cx="4652299" cy="230503"/>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比較・最上位表現</a:t>
            </a:r>
            <a:endParaRPr lang="en-US" altLang="ja-JP" sz="900" b="1"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CA765857-69B7-8506-62A1-617EED11BC5D}"/>
              </a:ext>
            </a:extLst>
          </p:cNvPr>
          <p:cNvSpPr txBox="1"/>
          <p:nvPr/>
        </p:nvSpPr>
        <p:spPr>
          <a:xfrm>
            <a:off x="795986" y="5474164"/>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広告主体名の表記</a:t>
            </a:r>
            <a:endParaRPr lang="en-US" altLang="ja-JP" sz="900" b="1"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3F88EEAF-3481-6FEB-34F8-274CBFBD34B1}"/>
              </a:ext>
            </a:extLst>
          </p:cNvPr>
          <p:cNvSpPr txBox="1"/>
          <p:nvPr/>
        </p:nvSpPr>
        <p:spPr>
          <a:xfrm>
            <a:off x="6297094" y="4880227"/>
            <a:ext cx="4652299" cy="251285"/>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latin typeface="游ゴシック" panose="020B0400000000000000" pitchFamily="50" charset="-128"/>
                <a:ea typeface="游ゴシック" panose="020B0400000000000000" pitchFamily="50" charset="-128"/>
              </a:rPr>
              <a:t>各業界基準の遵守</a:t>
            </a:r>
            <a:endParaRPr lang="en-US" altLang="ja-JP" sz="900" b="1" dirty="0">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AAD4ADD0-50D1-A332-464B-3536FAFB305D}"/>
              </a:ext>
            </a:extLst>
          </p:cNvPr>
          <p:cNvSpPr txBox="1"/>
          <p:nvPr/>
        </p:nvSpPr>
        <p:spPr>
          <a:xfrm>
            <a:off x="6297097" y="1481688"/>
            <a:ext cx="4652299" cy="415691"/>
          </a:xfrm>
          <a:prstGeom prst="rect">
            <a:avLst/>
          </a:prstGeom>
          <a:noFill/>
        </p:spPr>
        <p:txBody>
          <a:bodyPr wrap="square">
            <a:spAutoFit/>
          </a:bodyPr>
          <a:lstStyle/>
          <a:p>
            <a:pPr algn="l">
              <a:lnSpc>
                <a:spcPct val="120000"/>
              </a:lnSpc>
            </a:pPr>
            <a:r>
              <a:rPr lang="ja-JP" altLang="en-US" sz="900" dirty="0">
                <a:solidFill>
                  <a:srgbClr val="333333"/>
                </a:solidFill>
                <a:latin typeface="游ゴシック" panose="020B0400000000000000" pitchFamily="50" charset="-128"/>
                <a:ea typeface="游ゴシック" panose="020B0400000000000000" pitchFamily="50" charset="-128"/>
              </a:rPr>
              <a:t>当社サイトの背景色（ホワイトまたはグレー）とバナーの色が同化する場合は、広告領域を明瞭とするため、枠線をつけてください。</a:t>
            </a:r>
            <a:endParaRPr lang="en-US" altLang="ja-JP" sz="900" dirty="0">
              <a:solidFill>
                <a:srgbClr val="333333"/>
              </a:solidFill>
              <a:latin typeface="游ゴシック" panose="020B0400000000000000" pitchFamily="50" charset="-128"/>
              <a:ea typeface="游ゴシック" panose="020B0400000000000000" pitchFamily="50" charset="-128"/>
            </a:endParaRPr>
          </a:p>
        </p:txBody>
      </p:sp>
      <p:pic>
        <p:nvPicPr>
          <p:cNvPr id="27" name="図 26">
            <a:extLst>
              <a:ext uri="{FF2B5EF4-FFF2-40B4-BE49-F238E27FC236}">
                <a16:creationId xmlns:a16="http://schemas.microsoft.com/office/drawing/2014/main" id="{40531D1F-0EC2-A0DD-A576-8DD6ACDB916C}"/>
              </a:ext>
            </a:extLst>
          </p:cNvPr>
          <p:cNvPicPr>
            <a:picLocks noChangeAspect="1"/>
          </p:cNvPicPr>
          <p:nvPr/>
        </p:nvPicPr>
        <p:blipFill>
          <a:blip r:embed="rId2"/>
          <a:stretch>
            <a:fillRect/>
          </a:stretch>
        </p:blipFill>
        <p:spPr>
          <a:xfrm>
            <a:off x="3189515" y="2100655"/>
            <a:ext cx="1927431" cy="1608431"/>
          </a:xfrm>
          <a:prstGeom prst="rect">
            <a:avLst/>
          </a:prstGeom>
        </p:spPr>
      </p:pic>
      <p:pic>
        <p:nvPicPr>
          <p:cNvPr id="28" name="図 27">
            <a:extLst>
              <a:ext uri="{FF2B5EF4-FFF2-40B4-BE49-F238E27FC236}">
                <a16:creationId xmlns:a16="http://schemas.microsoft.com/office/drawing/2014/main" id="{FE55E434-4EDB-11BB-E481-C06F56D2A33E}"/>
              </a:ext>
            </a:extLst>
          </p:cNvPr>
          <p:cNvPicPr>
            <a:picLocks noChangeAspect="1"/>
          </p:cNvPicPr>
          <p:nvPr/>
        </p:nvPicPr>
        <p:blipFill>
          <a:blip r:embed="rId3"/>
          <a:stretch>
            <a:fillRect/>
          </a:stretch>
        </p:blipFill>
        <p:spPr>
          <a:xfrm>
            <a:off x="949572" y="2445106"/>
            <a:ext cx="1927430" cy="1098476"/>
          </a:xfrm>
          <a:prstGeom prst="rect">
            <a:avLst/>
          </a:prstGeom>
        </p:spPr>
      </p:pic>
      <p:sp>
        <p:nvSpPr>
          <p:cNvPr id="29" name="見出し">
            <a:extLst>
              <a:ext uri="{FF2B5EF4-FFF2-40B4-BE49-F238E27FC236}">
                <a16:creationId xmlns:a16="http://schemas.microsoft.com/office/drawing/2014/main" id="{7D4F0CDE-73A1-CE81-A5F6-752C1E4DB529}"/>
              </a:ext>
            </a:extLst>
          </p:cNvPr>
          <p:cNvSpPr txBox="1"/>
          <p:nvPr/>
        </p:nvSpPr>
        <p:spPr>
          <a:xfrm>
            <a:off x="899321" y="1970209"/>
            <a:ext cx="673627" cy="175686"/>
          </a:xfrm>
          <a:prstGeom prst="rect">
            <a:avLst/>
          </a:prstGeom>
          <a:noFill/>
        </p:spPr>
        <p:txBody>
          <a:bodyPr wrap="square" lIns="0" tIns="0" rIns="0" bIns="0" rtlCol="0" anchor="t">
            <a:spAutoFit/>
          </a:bodyPr>
          <a:lstStyle/>
          <a:p>
            <a:pPr algn="ctr">
              <a:lnSpc>
                <a:spcPct val="120000"/>
              </a:lnSpc>
            </a:pPr>
            <a:r>
              <a:rPr lang="ja-JP" altLang="en-US" sz="1000" b="1" spc="60" dirty="0">
                <a:solidFill>
                  <a:srgbClr val="333333"/>
                </a:solidFill>
                <a:latin typeface="游ゴシック" panose="020B0400000000000000" pitchFamily="50" charset="-128"/>
                <a:ea typeface="游ゴシック" panose="020B0400000000000000" pitchFamily="50" charset="-128"/>
              </a:rPr>
              <a:t>参考画像</a:t>
            </a:r>
            <a:endParaRPr lang="en-US" altLang="ja-JP" sz="1000" b="1" spc="60" dirty="0">
              <a:solidFill>
                <a:srgbClr val="333333"/>
              </a:solidFill>
              <a:latin typeface="游ゴシック" panose="020B0400000000000000" pitchFamily="50" charset="-128"/>
              <a:ea typeface="游ゴシック" panose="020B0400000000000000" pitchFamily="50" charset="-128"/>
            </a:endParaRPr>
          </a:p>
        </p:txBody>
      </p:sp>
      <p:pic>
        <p:nvPicPr>
          <p:cNvPr id="30" name="図 29">
            <a:extLst>
              <a:ext uri="{FF2B5EF4-FFF2-40B4-BE49-F238E27FC236}">
                <a16:creationId xmlns:a16="http://schemas.microsoft.com/office/drawing/2014/main" id="{1F4686BA-F640-46AA-E849-4A8E29F19A21}"/>
              </a:ext>
            </a:extLst>
          </p:cNvPr>
          <p:cNvPicPr>
            <a:picLocks noChangeAspect="1"/>
          </p:cNvPicPr>
          <p:nvPr/>
        </p:nvPicPr>
        <p:blipFill>
          <a:blip r:embed="rId2"/>
          <a:stretch>
            <a:fillRect/>
          </a:stretch>
        </p:blipFill>
        <p:spPr>
          <a:xfrm>
            <a:off x="8737689" y="2188487"/>
            <a:ext cx="1622143" cy="1353670"/>
          </a:xfrm>
          <a:prstGeom prst="rect">
            <a:avLst/>
          </a:prstGeom>
        </p:spPr>
      </p:pic>
      <p:pic>
        <p:nvPicPr>
          <p:cNvPr id="34" name="図 33">
            <a:extLst>
              <a:ext uri="{FF2B5EF4-FFF2-40B4-BE49-F238E27FC236}">
                <a16:creationId xmlns:a16="http://schemas.microsoft.com/office/drawing/2014/main" id="{10F4DD74-8430-5845-75B2-F924A0F2ADBF}"/>
              </a:ext>
            </a:extLst>
          </p:cNvPr>
          <p:cNvPicPr>
            <a:picLocks noChangeAspect="1"/>
          </p:cNvPicPr>
          <p:nvPr/>
        </p:nvPicPr>
        <p:blipFill>
          <a:blip r:embed="rId4"/>
          <a:stretch>
            <a:fillRect/>
          </a:stretch>
        </p:blipFill>
        <p:spPr>
          <a:xfrm>
            <a:off x="6803505" y="2208495"/>
            <a:ext cx="1622143" cy="1345445"/>
          </a:xfrm>
          <a:prstGeom prst="rect">
            <a:avLst/>
          </a:prstGeom>
        </p:spPr>
      </p:pic>
      <p:sp>
        <p:nvSpPr>
          <p:cNvPr id="36" name="正方形/長方形 35">
            <a:extLst>
              <a:ext uri="{FF2B5EF4-FFF2-40B4-BE49-F238E27FC236}">
                <a16:creationId xmlns:a16="http://schemas.microsoft.com/office/drawing/2014/main" id="{476998AC-44BC-F977-E5A5-CD925C7A7078}"/>
              </a:ext>
            </a:extLst>
          </p:cNvPr>
          <p:cNvSpPr/>
          <p:nvPr/>
        </p:nvSpPr>
        <p:spPr>
          <a:xfrm>
            <a:off x="6864457" y="2188487"/>
            <a:ext cx="1584325" cy="1322222"/>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3896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51</a:t>
            </a:fld>
            <a:endParaRPr kumimoji="1" lang="ja-JP" altLang="en-US" sz="1050" dirty="0"/>
          </a:p>
        </p:txBody>
      </p:sp>
      <p:sp>
        <p:nvSpPr>
          <p:cNvPr id="6" name="テキスト プレースホルダー 8">
            <a:extLst>
              <a:ext uri="{FF2B5EF4-FFF2-40B4-BE49-F238E27FC236}">
                <a16:creationId xmlns:a16="http://schemas.microsoft.com/office/drawing/2014/main" id="{7A5524B9-F04A-EC24-A7FC-8E6A7BF88F2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7" name="タイトル 2">
            <a:extLst>
              <a:ext uri="{FF2B5EF4-FFF2-40B4-BE49-F238E27FC236}">
                <a16:creationId xmlns:a16="http://schemas.microsoft.com/office/drawing/2014/main" id="{F0889933-DDE3-C036-84A8-6A41FB3ADF15}"/>
              </a:ext>
            </a:extLst>
          </p:cNvPr>
          <p:cNvSpPr>
            <a:spLocks noGrp="1"/>
          </p:cNvSpPr>
          <p:nvPr>
            <p:ph type="title"/>
          </p:nvPr>
        </p:nvSpPr>
        <p:spPr>
          <a:xfrm>
            <a:off x="448338" y="801221"/>
            <a:ext cx="6995532" cy="508435"/>
          </a:xfrm>
        </p:spPr>
        <p:txBody>
          <a:bodyPr/>
          <a:lstStyle/>
          <a:p>
            <a:r>
              <a:rPr lang="ja-JP" altLang="en-US" sz="1800" dirty="0">
                <a:latin typeface="游ゴシック" panose="020B0400000000000000" pitchFamily="50" charset="-128"/>
                <a:ea typeface="游ゴシック" panose="020B0400000000000000" pitchFamily="50" charset="-128"/>
              </a:rPr>
              <a:t>ディスプレイ </a:t>
            </a:r>
            <a:r>
              <a:rPr lang="en-US" altLang="ja-JP" sz="1800"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バナー広告に関する注意事項・入稿規定</a:t>
            </a:r>
          </a:p>
        </p:txBody>
      </p:sp>
      <p:sp>
        <p:nvSpPr>
          <p:cNvPr id="8" name="テキスト ボックス 7">
            <a:extLst>
              <a:ext uri="{FF2B5EF4-FFF2-40B4-BE49-F238E27FC236}">
                <a16:creationId xmlns:a16="http://schemas.microsoft.com/office/drawing/2014/main" id="{61FE260F-A412-5351-F08B-BD6D22B55D47}"/>
              </a:ext>
            </a:extLst>
          </p:cNvPr>
          <p:cNvSpPr txBox="1"/>
          <p:nvPr/>
        </p:nvSpPr>
        <p:spPr>
          <a:xfrm>
            <a:off x="448338" y="1295337"/>
            <a:ext cx="11295324" cy="4098301"/>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当社アドサーバーとして利用している</a:t>
            </a:r>
            <a:r>
              <a:rPr lang="en-US" altLang="ja-JP" sz="969" dirty="0">
                <a:solidFill>
                  <a:prstClr val="black"/>
                </a:solidFill>
                <a:latin typeface="游ゴシック" panose="020B0400000000000000" pitchFamily="50" charset="-128"/>
                <a:ea typeface="游ゴシック" panose="020B0400000000000000" pitchFamily="50" charset="-128"/>
              </a:rPr>
              <a:t>Google</a:t>
            </a:r>
            <a:r>
              <a:rPr lang="ja-JP" altLang="en-US" sz="969" dirty="0">
                <a:solidFill>
                  <a:prstClr val="black"/>
                </a:solidFill>
                <a:latin typeface="游ゴシック" panose="020B0400000000000000" pitchFamily="50" charset="-128"/>
                <a:ea typeface="游ゴシック" panose="020B0400000000000000" pitchFamily="50" charset="-128"/>
              </a:rPr>
              <a:t>の規定によりリンク先ランディングページがポリシー違反とみなされた場合、掲載開始ができない、または予告なく掲載停止になることがあります。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入稿期限は配信開始日の</a:t>
            </a:r>
            <a:r>
              <a:rPr lang="en-US" altLang="ja-JP" sz="969" dirty="0">
                <a:solidFill>
                  <a:prstClr val="black"/>
                </a:solidFill>
                <a:latin typeface="游ゴシック" panose="020B0400000000000000" pitchFamily="50" charset="-128"/>
                <a:ea typeface="游ゴシック" panose="020B0400000000000000" pitchFamily="50" charset="-128"/>
              </a:rPr>
              <a:t>5</a:t>
            </a:r>
            <a:r>
              <a:rPr lang="ja-JP" altLang="en-US" sz="969" dirty="0">
                <a:solidFill>
                  <a:prstClr val="black"/>
                </a:solidFill>
                <a:latin typeface="游ゴシック" panose="020B0400000000000000" pitchFamily="50" charset="-128"/>
                <a:ea typeface="游ゴシック" panose="020B0400000000000000" pitchFamily="50" charset="-128"/>
              </a:rPr>
              <a:t>営業日前の</a:t>
            </a:r>
            <a:r>
              <a:rPr lang="en-US" altLang="ja-JP" sz="969" dirty="0">
                <a:solidFill>
                  <a:prstClr val="black"/>
                </a:solidFill>
                <a:latin typeface="游ゴシック" panose="020B0400000000000000" pitchFamily="50" charset="-128"/>
                <a:ea typeface="游ゴシック" panose="020B0400000000000000" pitchFamily="50" charset="-128"/>
              </a:rPr>
              <a:t>12:00</a:t>
            </a:r>
            <a:r>
              <a:rPr lang="ja-JP" altLang="en-US" sz="969" dirty="0">
                <a:solidFill>
                  <a:prstClr val="black"/>
                </a:solidFill>
                <a:latin typeface="游ゴシック" panose="020B0400000000000000" pitchFamily="50" charset="-128"/>
                <a:ea typeface="游ゴシック" panose="020B0400000000000000" pitchFamily="50" charset="-128"/>
              </a:rPr>
              <a:t>とさせていただきます。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配信期間は掲載開始日の</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時～掲載終了日の翌</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土、日、祝日及び当社休日の掲載開始及び差替えは原則不可となります。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配信数は媒体資料発行以前の実績を基に算出した想定値であり、配信数を保証するものではございません。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インプレッション保証メニューに関して、ご発注</a:t>
            </a:r>
            <a:r>
              <a:rPr lang="en-US" altLang="ja-JP" sz="969" dirty="0">
                <a:solidFill>
                  <a:prstClr val="black"/>
                </a:solidFill>
                <a:latin typeface="游ゴシック" panose="020B0400000000000000" pitchFamily="50" charset="-128"/>
                <a:ea typeface="游ゴシック" panose="020B0400000000000000" pitchFamily="50" charset="-128"/>
              </a:rPr>
              <a:t>imp</a:t>
            </a:r>
            <a:r>
              <a:rPr lang="ja-JP" altLang="en-US" sz="969" dirty="0">
                <a:solidFill>
                  <a:prstClr val="black"/>
                </a:solidFill>
                <a:latin typeface="游ゴシック" panose="020B0400000000000000" pitchFamily="50" charset="-128"/>
                <a:ea typeface="游ゴシック" panose="020B0400000000000000" pitchFamily="50" charset="-128"/>
              </a:rPr>
              <a:t>数に満たない場合は、期間を延長し配信させていただきます。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配信量や配信期間によっては掲載終了日を待たず終了してしまう場合がございます。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テキスト内の機種依存文字は使用できません。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一部を除き画像の右上部に</a:t>
            </a:r>
            <a:r>
              <a:rPr lang="en-US" altLang="ja-JP" sz="969" dirty="0">
                <a:solidFill>
                  <a:prstClr val="black"/>
                </a:solidFill>
                <a:latin typeface="游ゴシック" panose="020B0400000000000000" pitchFamily="50" charset="-128"/>
                <a:ea typeface="游ゴシック" panose="020B0400000000000000" pitchFamily="50" charset="-128"/>
              </a:rPr>
              <a:t>PR</a:t>
            </a:r>
            <a:r>
              <a:rPr lang="ja-JP" altLang="en-US" sz="969" dirty="0">
                <a:solidFill>
                  <a:prstClr val="black"/>
                </a:solidFill>
                <a:latin typeface="游ゴシック" panose="020B0400000000000000" pitchFamily="50" charset="-128"/>
                <a:ea typeface="游ゴシック" panose="020B0400000000000000" pitchFamily="50" charset="-128"/>
              </a:rPr>
              <a:t>表示が入ります。表示サイズ（</a:t>
            </a:r>
            <a:r>
              <a:rPr lang="en-US" altLang="ja-JP" sz="969" dirty="0">
                <a:solidFill>
                  <a:prstClr val="black"/>
                </a:solidFill>
                <a:latin typeface="游ゴシック" panose="020B0400000000000000" pitchFamily="50" charset="-128"/>
                <a:ea typeface="游ゴシック" panose="020B0400000000000000" pitchFamily="50" charset="-128"/>
              </a:rPr>
              <a:t>width:18px;height:11px</a:t>
            </a:r>
            <a:r>
              <a:rPr lang="ja-JP" altLang="en-US" sz="969" dirty="0">
                <a:solidFill>
                  <a:prstClr val="black"/>
                </a:solidFill>
                <a:latin typeface="游ゴシック" panose="020B0400000000000000" pitchFamily="50" charset="-128"/>
                <a:ea typeface="游ゴシック" panose="020B0400000000000000" pitchFamily="50" charset="-128"/>
              </a:rPr>
              <a:t>）となりますのでこの箇所に文字、画像が被らないようにご調整ください。なお、</a:t>
            </a:r>
            <a:r>
              <a:rPr lang="en-US" altLang="ja-JP" sz="969" dirty="0">
                <a:solidFill>
                  <a:prstClr val="black"/>
                </a:solidFill>
                <a:latin typeface="游ゴシック" panose="020B0400000000000000" pitchFamily="50" charset="-128"/>
                <a:ea typeface="游ゴシック" panose="020B0400000000000000" pitchFamily="50" charset="-128"/>
              </a:rPr>
              <a:t>W</a:t>
            </a:r>
            <a:r>
              <a:rPr lang="ja-JP" altLang="en-US" sz="969" dirty="0">
                <a:solidFill>
                  <a:prstClr val="black"/>
                </a:solidFill>
                <a:latin typeface="游ゴシック" panose="020B0400000000000000" pitchFamily="50" charset="-128"/>
                <a:ea typeface="游ゴシック" panose="020B0400000000000000" pitchFamily="50" charset="-128"/>
              </a:rPr>
              <a:t>サイズ入稿は縮小表示となりますが（</a:t>
            </a:r>
            <a:r>
              <a:rPr lang="en-US" altLang="ja-JP" sz="969" dirty="0">
                <a:solidFill>
                  <a:prstClr val="black"/>
                </a:solidFill>
                <a:latin typeface="游ゴシック" panose="020B0400000000000000" pitchFamily="50" charset="-128"/>
                <a:ea typeface="游ゴシック" panose="020B0400000000000000" pitchFamily="50" charset="-128"/>
              </a:rPr>
              <a:t>width:36px;height:22px</a:t>
            </a:r>
            <a:r>
              <a:rPr lang="ja-JP" altLang="en-US" sz="969" dirty="0">
                <a:solidFill>
                  <a:prstClr val="black"/>
                </a:solidFill>
                <a:latin typeface="游ゴシック" panose="020B0400000000000000" pitchFamily="50" charset="-128"/>
                <a:ea typeface="游ゴシック" panose="020B0400000000000000" pitchFamily="50" charset="-128"/>
              </a:rPr>
              <a:t>）を空けるよう作成ください</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アニメーション</a:t>
            </a:r>
            <a:r>
              <a:rPr lang="en-US" altLang="ja-JP" sz="969" dirty="0">
                <a:solidFill>
                  <a:prstClr val="black"/>
                </a:solidFill>
                <a:latin typeface="游ゴシック" panose="020B0400000000000000" pitchFamily="50" charset="-128"/>
                <a:ea typeface="游ゴシック" panose="020B0400000000000000" pitchFamily="50" charset="-128"/>
              </a:rPr>
              <a:t>gif</a:t>
            </a:r>
            <a:r>
              <a:rPr lang="ja-JP" altLang="en-US" sz="969" dirty="0">
                <a:solidFill>
                  <a:prstClr val="black"/>
                </a:solidFill>
                <a:latin typeface="游ゴシック" panose="020B0400000000000000" pitchFamily="50" charset="-128"/>
                <a:ea typeface="游ゴシック" panose="020B0400000000000000" pitchFamily="50" charset="-128"/>
              </a:rPr>
              <a:t>のループ最終画面に広告主名の表記が必要です。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広告配信において広告主様発行のタグの利用（</a:t>
            </a:r>
            <a:r>
              <a:rPr lang="en-US" altLang="ja-JP" sz="969" dirty="0">
                <a:solidFill>
                  <a:prstClr val="black"/>
                </a:solidFill>
                <a:latin typeface="游ゴシック" panose="020B0400000000000000" pitchFamily="50" charset="-128"/>
                <a:ea typeface="游ゴシック" panose="020B0400000000000000" pitchFamily="50" charset="-128"/>
              </a:rPr>
              <a:t>3PAS</a:t>
            </a:r>
            <a:r>
              <a:rPr lang="ja-JP" altLang="en-US" sz="969" dirty="0">
                <a:solidFill>
                  <a:prstClr val="black"/>
                </a:solidFill>
                <a:latin typeface="游ゴシック" panose="020B0400000000000000" pitchFamily="50" charset="-128"/>
                <a:ea typeface="游ゴシック" panose="020B0400000000000000" pitchFamily="50" charset="-128"/>
              </a:rPr>
              <a:t>配信）を希望する場合には、事前に当社に申し出て、当社との間で別途書面にて契約締結の上、運用ルールの順守をお願いします。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スマートフォン版はブラウザのみ配信いたします。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利用するブラウザ設定、</a:t>
            </a:r>
            <a:r>
              <a:rPr lang="en-US" altLang="ja-JP" sz="969" dirty="0">
                <a:solidFill>
                  <a:prstClr val="black"/>
                </a:solidFill>
                <a:latin typeface="游ゴシック" panose="020B0400000000000000" pitchFamily="50" charset="-128"/>
                <a:ea typeface="游ゴシック" panose="020B0400000000000000" pitchFamily="50" charset="-128"/>
              </a:rPr>
              <a:t>OS</a:t>
            </a:r>
            <a:r>
              <a:rPr lang="ja-JP" altLang="en-US" sz="969" dirty="0">
                <a:solidFill>
                  <a:prstClr val="black"/>
                </a:solidFill>
                <a:latin typeface="游ゴシック" panose="020B0400000000000000" pitchFamily="50" charset="-128"/>
                <a:ea typeface="游ゴシック" panose="020B0400000000000000" pitchFamily="50" charset="-128"/>
              </a:rPr>
              <a:t>、セキュリティーソフト、ファイアウォール、プラグインソフトなどのユーザー環境や通信環境、その他設定により、広告が配信できない、または広告が表示されない可能性がございます。</a:t>
            </a:r>
          </a:p>
        </p:txBody>
      </p:sp>
    </p:spTree>
    <p:extLst>
      <p:ext uri="{BB962C8B-B14F-4D97-AF65-F5344CB8AC3E}">
        <p14:creationId xmlns:p14="http://schemas.microsoft.com/office/powerpoint/2010/main" val="1811565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52</a:t>
            </a:fld>
            <a:endParaRPr kumimoji="1" lang="ja-JP" altLang="en-US" sz="1050" dirty="0"/>
          </a:p>
        </p:txBody>
      </p:sp>
      <p:sp>
        <p:nvSpPr>
          <p:cNvPr id="2" name="テキスト プレースホルダー 8">
            <a:extLst>
              <a:ext uri="{FF2B5EF4-FFF2-40B4-BE49-F238E27FC236}">
                <a16:creationId xmlns:a16="http://schemas.microsoft.com/office/drawing/2014/main" id="{E93C26E4-C156-44AF-055C-70C30F0E24E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C82E8C56-CECA-776A-75CC-770EEF2758B6}"/>
              </a:ext>
            </a:extLst>
          </p:cNvPr>
          <p:cNvSpPr>
            <a:spLocks noGrp="1"/>
          </p:cNvSpPr>
          <p:nvPr>
            <p:ph type="title"/>
          </p:nvPr>
        </p:nvSpPr>
        <p:spPr>
          <a:xfrm>
            <a:off x="345985" y="724211"/>
            <a:ext cx="6995532" cy="508435"/>
          </a:xfrm>
        </p:spPr>
        <p:txBody>
          <a:bodyPr/>
          <a:lstStyle/>
          <a:p>
            <a:r>
              <a:rPr lang="ja-JP" altLang="en-US" sz="1662" dirty="0">
                <a:latin typeface="游ゴシック" panose="020B0400000000000000" pitchFamily="50" charset="-128"/>
                <a:ea typeface="游ゴシック" panose="020B0400000000000000" pitchFamily="50" charset="-128"/>
              </a:rPr>
              <a:t>原稿規定 バナー広告（静止画）</a:t>
            </a:r>
          </a:p>
        </p:txBody>
      </p:sp>
      <p:sp>
        <p:nvSpPr>
          <p:cNvPr id="6" name="テキスト ボックス 5">
            <a:extLst>
              <a:ext uri="{FF2B5EF4-FFF2-40B4-BE49-F238E27FC236}">
                <a16:creationId xmlns:a16="http://schemas.microsoft.com/office/drawing/2014/main" id="{5DAFCEF9-BD47-9BED-B2F8-1DDA9BC40CDD}"/>
              </a:ext>
            </a:extLst>
          </p:cNvPr>
          <p:cNvSpPr txBox="1"/>
          <p:nvPr/>
        </p:nvSpPr>
        <p:spPr>
          <a:xfrm>
            <a:off x="446501" y="4410242"/>
            <a:ext cx="4953000" cy="215444"/>
          </a:xfrm>
          <a:prstGeom prst="rect">
            <a:avLst/>
          </a:prstGeom>
          <a:noFill/>
        </p:spPr>
        <p:txBody>
          <a:bodyPr wrap="square">
            <a:spAutoFit/>
          </a:bodyPr>
          <a:lstStyle/>
          <a:p>
            <a:r>
              <a:rPr lang="en-US" altLang="ja-JP" sz="800" dirty="0">
                <a:latin typeface="游ゴシック" panose="020B0400000000000000" pitchFamily="50" charset="-128"/>
                <a:ea typeface="游ゴシック" panose="020B0400000000000000" pitchFamily="50" charset="-128"/>
              </a:rPr>
              <a:t>※1 </a:t>
            </a:r>
            <a:r>
              <a:rPr lang="ja-JP" altLang="en-US" sz="800" dirty="0">
                <a:latin typeface="游ゴシック" panose="020B0400000000000000" pitchFamily="50" charset="-128"/>
                <a:ea typeface="游ゴシック" panose="020B0400000000000000" pitchFamily="50" charset="-128"/>
              </a:rPr>
              <a:t>表示サイズでの入稿も可能です。表示サイズはメニューページをご覧ください。</a:t>
            </a:r>
          </a:p>
        </p:txBody>
      </p:sp>
      <p:graphicFrame>
        <p:nvGraphicFramePr>
          <p:cNvPr id="7" name="表 6">
            <a:extLst>
              <a:ext uri="{FF2B5EF4-FFF2-40B4-BE49-F238E27FC236}">
                <a16:creationId xmlns:a16="http://schemas.microsoft.com/office/drawing/2014/main" id="{8D4FDC7E-14D3-B28A-E562-2CCA7FE16511}"/>
              </a:ext>
            </a:extLst>
          </p:cNvPr>
          <p:cNvGraphicFramePr>
            <a:graphicFrameLocks noGrp="1"/>
          </p:cNvGraphicFramePr>
          <p:nvPr>
            <p:extLst>
              <p:ext uri="{D42A27DB-BD31-4B8C-83A1-F6EECF244321}">
                <p14:modId xmlns:p14="http://schemas.microsoft.com/office/powerpoint/2010/main" val="978454237"/>
              </p:ext>
            </p:extLst>
          </p:nvPr>
        </p:nvGraphicFramePr>
        <p:xfrm>
          <a:off x="479425" y="1196593"/>
          <a:ext cx="11233150" cy="3037174"/>
        </p:xfrm>
        <a:graphic>
          <a:graphicData uri="http://schemas.openxmlformats.org/drawingml/2006/table">
            <a:tbl>
              <a:tblPr/>
              <a:tblGrid>
                <a:gridCol w="425450">
                  <a:extLst>
                    <a:ext uri="{9D8B030D-6E8A-4147-A177-3AD203B41FA5}">
                      <a16:colId xmlns:a16="http://schemas.microsoft.com/office/drawing/2014/main" val="2199147554"/>
                    </a:ext>
                  </a:extLst>
                </a:gridCol>
                <a:gridCol w="600075">
                  <a:extLst>
                    <a:ext uri="{9D8B030D-6E8A-4147-A177-3AD203B41FA5}">
                      <a16:colId xmlns:a16="http://schemas.microsoft.com/office/drawing/2014/main" val="2445650980"/>
                    </a:ext>
                  </a:extLst>
                </a:gridCol>
                <a:gridCol w="2038350">
                  <a:extLst>
                    <a:ext uri="{9D8B030D-6E8A-4147-A177-3AD203B41FA5}">
                      <a16:colId xmlns:a16="http://schemas.microsoft.com/office/drawing/2014/main" val="3449646549"/>
                    </a:ext>
                  </a:extLst>
                </a:gridCol>
                <a:gridCol w="1200150">
                  <a:extLst>
                    <a:ext uri="{9D8B030D-6E8A-4147-A177-3AD203B41FA5}">
                      <a16:colId xmlns:a16="http://schemas.microsoft.com/office/drawing/2014/main" val="841842092"/>
                    </a:ext>
                  </a:extLst>
                </a:gridCol>
                <a:gridCol w="981075">
                  <a:extLst>
                    <a:ext uri="{9D8B030D-6E8A-4147-A177-3AD203B41FA5}">
                      <a16:colId xmlns:a16="http://schemas.microsoft.com/office/drawing/2014/main" val="3220472944"/>
                    </a:ext>
                  </a:extLst>
                </a:gridCol>
                <a:gridCol w="914400">
                  <a:extLst>
                    <a:ext uri="{9D8B030D-6E8A-4147-A177-3AD203B41FA5}">
                      <a16:colId xmlns:a16="http://schemas.microsoft.com/office/drawing/2014/main" val="232567662"/>
                    </a:ext>
                  </a:extLst>
                </a:gridCol>
                <a:gridCol w="793856">
                  <a:extLst>
                    <a:ext uri="{9D8B030D-6E8A-4147-A177-3AD203B41FA5}">
                      <a16:colId xmlns:a16="http://schemas.microsoft.com/office/drawing/2014/main" val="3925374915"/>
                    </a:ext>
                  </a:extLst>
                </a:gridCol>
                <a:gridCol w="439490">
                  <a:extLst>
                    <a:ext uri="{9D8B030D-6E8A-4147-A177-3AD203B41FA5}">
                      <a16:colId xmlns:a16="http://schemas.microsoft.com/office/drawing/2014/main" val="1538258922"/>
                    </a:ext>
                  </a:extLst>
                </a:gridCol>
                <a:gridCol w="606915">
                  <a:extLst>
                    <a:ext uri="{9D8B030D-6E8A-4147-A177-3AD203B41FA5}">
                      <a16:colId xmlns:a16="http://schemas.microsoft.com/office/drawing/2014/main" val="347300960"/>
                    </a:ext>
                  </a:extLst>
                </a:gridCol>
                <a:gridCol w="525818">
                  <a:extLst>
                    <a:ext uri="{9D8B030D-6E8A-4147-A177-3AD203B41FA5}">
                      <a16:colId xmlns:a16="http://schemas.microsoft.com/office/drawing/2014/main" val="2090734815"/>
                    </a:ext>
                  </a:extLst>
                </a:gridCol>
                <a:gridCol w="557210">
                  <a:extLst>
                    <a:ext uri="{9D8B030D-6E8A-4147-A177-3AD203B41FA5}">
                      <a16:colId xmlns:a16="http://schemas.microsoft.com/office/drawing/2014/main" val="2790979957"/>
                    </a:ext>
                  </a:extLst>
                </a:gridCol>
                <a:gridCol w="1028092">
                  <a:extLst>
                    <a:ext uri="{9D8B030D-6E8A-4147-A177-3AD203B41FA5}">
                      <a16:colId xmlns:a16="http://schemas.microsoft.com/office/drawing/2014/main" val="3581999906"/>
                    </a:ext>
                  </a:extLst>
                </a:gridCol>
                <a:gridCol w="596451">
                  <a:extLst>
                    <a:ext uri="{9D8B030D-6E8A-4147-A177-3AD203B41FA5}">
                      <a16:colId xmlns:a16="http://schemas.microsoft.com/office/drawing/2014/main" val="3530943229"/>
                    </a:ext>
                  </a:extLst>
                </a:gridCol>
                <a:gridCol w="525818">
                  <a:extLst>
                    <a:ext uri="{9D8B030D-6E8A-4147-A177-3AD203B41FA5}">
                      <a16:colId xmlns:a16="http://schemas.microsoft.com/office/drawing/2014/main" val="2903099470"/>
                    </a:ext>
                  </a:extLst>
                </a:gridCol>
              </a:tblGrid>
              <a:tr h="352136">
                <a:tc>
                  <a:txBody>
                    <a:bodyPr/>
                    <a:lstStyle/>
                    <a:p>
                      <a:pPr algn="ctr" fontAlgn="ctr">
                        <a:buNone/>
                      </a:pPr>
                      <a:r>
                        <a:rPr lang="en-US" sz="900" b="1" i="0" u="none" strike="noStrike">
                          <a:solidFill>
                            <a:srgbClr val="FFFFFF"/>
                          </a:solidFill>
                          <a:effectLst/>
                          <a:latin typeface="游ゴシック" panose="020B0400000000000000" pitchFamily="50" charset="-128"/>
                          <a:ea typeface="游ゴシック" panose="020B0400000000000000" pitchFamily="50" charset="-128"/>
                        </a:rPr>
                        <a:t>Type</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デバイス</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9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9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9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en-US" sz="900" b="1" i="0" u="none" strike="noStrike">
                          <a:solidFill>
                            <a:srgbClr val="FFFFFF"/>
                          </a:solidFill>
                          <a:effectLst/>
                          <a:latin typeface="游ゴシック" panose="020B0400000000000000" pitchFamily="50" charset="-128"/>
                          <a:ea typeface="游ゴシック" panose="020B0400000000000000" pitchFamily="50" charset="-128"/>
                        </a:rPr>
                        <a:t>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サイズ入稿</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リンク先</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アニメー</a:t>
                      </a:r>
                      <a:b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b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ション</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en-US" sz="900" b="1" i="0" u="none" strike="noStrike">
                          <a:solidFill>
                            <a:srgbClr val="FFFFFF"/>
                          </a:solidFill>
                          <a:effectLst/>
                          <a:latin typeface="游ゴシック" panose="020B0400000000000000" pitchFamily="50" charset="-128"/>
                          <a:ea typeface="游ゴシック" panose="020B0400000000000000" pitchFamily="50" charset="-128"/>
                        </a:rPr>
                        <a:t>ALT</a:t>
                      </a:r>
                      <a:br>
                        <a:rPr lang="en-US" sz="900" b="1" i="0" u="none" strike="noStrike">
                          <a:solidFill>
                            <a:srgbClr val="FFFFFF"/>
                          </a:solidFill>
                          <a:effectLst/>
                          <a:latin typeface="游ゴシック" panose="020B0400000000000000" pitchFamily="50" charset="-128"/>
                          <a:ea typeface="游ゴシック" panose="020B0400000000000000" pitchFamily="50" charset="-128"/>
                        </a:rPr>
                      </a:b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テキスト</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同時掲載数</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en-US" sz="900" b="1" i="0" u="none" strike="noStrike">
                          <a:solidFill>
                            <a:srgbClr val="FFFFFF"/>
                          </a:solidFill>
                          <a:effectLst/>
                          <a:latin typeface="游ゴシック" panose="020B0400000000000000" pitchFamily="50" charset="-128"/>
                          <a:ea typeface="游ゴシック" panose="020B0400000000000000" pitchFamily="50" charset="-128"/>
                        </a:rPr>
                        <a:t>3PAS</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en-US" sz="900" b="1" i="0" u="none" strike="noStrike">
                          <a:solidFill>
                            <a:srgbClr val="FFFFFF"/>
                          </a:solidFill>
                          <a:effectLst/>
                          <a:latin typeface="游ゴシック" panose="020B0400000000000000" pitchFamily="50" charset="-128"/>
                          <a:ea typeface="游ゴシック" panose="020B0400000000000000" pitchFamily="50" charset="-128"/>
                        </a:rPr>
                        <a:t>PR</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表記</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extLst>
                  <a:ext uri="{0D108BD9-81ED-4DB2-BD59-A6C34878D82A}">
                    <a16:rowId xmlns:a16="http://schemas.microsoft.com/office/drawing/2014/main" val="2319915531"/>
                  </a:ext>
                </a:extLst>
              </a:tr>
              <a:tr h="352136">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A</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PC</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buNone/>
                      </a:pPr>
                      <a:r>
                        <a:rPr lang="ja-JP" altLang="en-US" sz="900" b="0" i="0" u="none" strike="noStrike">
                          <a:effectLst/>
                          <a:latin typeface="游ゴシック" panose="020B0400000000000000" pitchFamily="50" charset="-128"/>
                          <a:ea typeface="游ゴシック" panose="020B0400000000000000" pitchFamily="50" charset="-128"/>
                        </a:rPr>
                        <a:t>プレミアムレクタングル</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altLang="ja-JP" sz="900" b="0" i="0" u="none" strike="noStrike">
                          <a:effectLst/>
                          <a:latin typeface="游ゴシック" panose="020B0400000000000000" pitchFamily="50" charset="-128"/>
                          <a:ea typeface="游ゴシック" panose="020B0400000000000000" pitchFamily="50" charset="-128"/>
                        </a:rPr>
                        <a:t>300×250</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ja-JP" altLang="en-US" sz="900" b="0" i="0" u="none" strike="noStrike">
                          <a:effectLst/>
                          <a:latin typeface="游ゴシック" panose="020B0400000000000000" pitchFamily="50" charset="-128"/>
                          <a:ea typeface="游ゴシック" panose="020B0400000000000000" pitchFamily="50" charset="-128"/>
                        </a:rPr>
                        <a:t>○</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GIF・JPG・PNG</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buNone/>
                      </a:pPr>
                      <a:r>
                        <a:rPr lang="en-US" altLang="ja-JP" sz="900" b="0" i="0" u="none" strike="noStrike">
                          <a:effectLst/>
                          <a:latin typeface="游ゴシック" panose="020B0400000000000000" pitchFamily="50" charset="-128"/>
                          <a:ea typeface="游ゴシック" panose="020B0400000000000000" pitchFamily="50" charset="-128"/>
                        </a:rPr>
                        <a:t>1</a:t>
                      </a:r>
                      <a:r>
                        <a:rPr lang="ja-JP" altLang="en-US" sz="900" b="0" i="0" u="none" strike="noStrike">
                          <a:effectLst/>
                          <a:latin typeface="游ゴシック" panose="020B0400000000000000" pitchFamily="50" charset="-128"/>
                          <a:ea typeface="游ゴシック" panose="020B0400000000000000" pitchFamily="50" charset="-128"/>
                        </a:rPr>
                        <a:t>本</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buNone/>
                      </a:pPr>
                      <a:r>
                        <a:rPr lang="ja-JP" altLang="en-US" sz="900" b="0" i="0" u="none" strike="noStrike">
                          <a:effectLst/>
                          <a:latin typeface="游ゴシック" panose="020B0400000000000000" pitchFamily="50" charset="-128"/>
                          <a:ea typeface="游ゴシック" panose="020B0400000000000000" pitchFamily="50" charset="-128"/>
                        </a:rPr>
                        <a:t>不可</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buNone/>
                      </a:pPr>
                      <a:r>
                        <a:rPr lang="ja-JP" altLang="en-US" sz="900" b="0" i="0" u="none" strike="noStrike">
                          <a:effectLst/>
                          <a:latin typeface="游ゴシック" panose="020B0400000000000000" pitchFamily="50" charset="-128"/>
                          <a:ea typeface="游ゴシック" panose="020B0400000000000000" pitchFamily="50" charset="-128"/>
                        </a:rPr>
                        <a:t>不可</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buNone/>
                      </a:pPr>
                      <a:r>
                        <a:rPr lang="zh-TW" altLang="en-US" sz="900" b="0" i="0" u="none" strike="noStrike">
                          <a:effectLst/>
                          <a:latin typeface="游ゴシック" panose="020B0400000000000000" pitchFamily="50" charset="-128"/>
                          <a:ea typeface="游ゴシック" panose="020B0400000000000000" pitchFamily="50" charset="-128"/>
                        </a:rPr>
                        <a:t>掲載開始</a:t>
                      </a:r>
                      <a:r>
                        <a:rPr lang="en-US" altLang="zh-TW" sz="900" b="0" i="0" u="none" strike="noStrike">
                          <a:effectLst/>
                          <a:latin typeface="游ゴシック" panose="020B0400000000000000" pitchFamily="50" charset="-128"/>
                          <a:ea typeface="游ゴシック" panose="020B0400000000000000" pitchFamily="50" charset="-128"/>
                        </a:rPr>
                        <a:t>5</a:t>
                      </a:r>
                      <a:r>
                        <a:rPr lang="zh-TW" altLang="en-US" sz="900" b="0" i="0" u="none" strike="noStrike">
                          <a:effectLst/>
                          <a:latin typeface="游ゴシック" panose="020B0400000000000000" pitchFamily="50" charset="-128"/>
                          <a:ea typeface="游ゴシック" panose="020B0400000000000000" pitchFamily="50" charset="-128"/>
                        </a:rPr>
                        <a:t>営業日前</a:t>
                      </a:r>
                      <a:br>
                        <a:rPr lang="zh-TW" altLang="en-US" sz="900" b="0" i="0" u="none" strike="noStrike">
                          <a:effectLst/>
                          <a:latin typeface="游ゴシック" panose="020B0400000000000000" pitchFamily="50" charset="-128"/>
                          <a:ea typeface="游ゴシック" panose="020B0400000000000000" pitchFamily="50" charset="-128"/>
                        </a:rPr>
                      </a:br>
                      <a:r>
                        <a:rPr lang="en-US" altLang="zh-TW" sz="900" b="0" i="0" u="none" strike="noStrike">
                          <a:effectLst/>
                          <a:latin typeface="游ゴシック" panose="020B0400000000000000" pitchFamily="50" charset="-128"/>
                          <a:ea typeface="游ゴシック" panose="020B0400000000000000" pitchFamily="50" charset="-128"/>
                        </a:rPr>
                        <a:t>12:00</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ja-JP" altLang="en-US" sz="900" b="0" i="0" u="none" strike="noStrike">
                          <a:effectLst/>
                          <a:latin typeface="游ゴシック" panose="020B0400000000000000" pitchFamily="50" charset="-128"/>
                          <a:ea typeface="游ゴシック" panose="020B0400000000000000" pitchFamily="50" charset="-128"/>
                        </a:rPr>
                        <a:t>可</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buNone/>
                      </a:pPr>
                      <a:r>
                        <a:rPr lang="ja-JP" altLang="en-US" sz="900" b="0" i="0" u="none" strike="noStrike">
                          <a:effectLst/>
                          <a:latin typeface="游ゴシック" panose="020B0400000000000000" pitchFamily="50" charset="-128"/>
                          <a:ea typeface="游ゴシック" panose="020B0400000000000000" pitchFamily="50" charset="-128"/>
                        </a:rPr>
                        <a:t>あり</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7846124"/>
                  </a:ext>
                </a:extLst>
              </a:tr>
              <a:tr h="352136">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B</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PC</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buNone/>
                      </a:pPr>
                      <a:r>
                        <a:rPr lang="ja-JP" altLang="en-US" sz="900" b="0" i="0" u="none" strike="noStrike">
                          <a:effectLst/>
                          <a:latin typeface="游ゴシック" panose="020B0400000000000000" pitchFamily="50" charset="-128"/>
                          <a:ea typeface="游ゴシック" panose="020B0400000000000000" pitchFamily="50" charset="-128"/>
                        </a:rPr>
                        <a:t>レクタングル</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altLang="ja-JP" sz="900" b="0" i="0" u="none" strike="noStrike">
                          <a:effectLst/>
                          <a:latin typeface="游ゴシック" panose="020B0400000000000000" pitchFamily="50" charset="-128"/>
                          <a:ea typeface="游ゴシック" panose="020B0400000000000000" pitchFamily="50" charset="-128"/>
                        </a:rPr>
                        <a:t>300×250</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ja-JP" altLang="en-US" sz="900" b="0" i="0" u="none" strike="noStrike">
                          <a:effectLst/>
                          <a:latin typeface="游ゴシック" panose="020B0400000000000000" pitchFamily="50" charset="-128"/>
                          <a:ea typeface="游ゴシック" panose="020B0400000000000000" pitchFamily="50" charset="-128"/>
                        </a:rPr>
                        <a:t>○</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buNone/>
                      </a:pP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buNone/>
                      </a:pPr>
                      <a:r>
                        <a:rPr lang="ja-JP" altLang="en-US" sz="900" b="0" i="0" u="none" strike="noStrike">
                          <a:effectLst/>
                          <a:latin typeface="游ゴシック" panose="020B0400000000000000" pitchFamily="50" charset="-128"/>
                          <a:ea typeface="游ゴシック" panose="020B0400000000000000" pitchFamily="50" charset="-128"/>
                        </a:rPr>
                        <a:t>可</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800495825"/>
                  </a:ext>
                </a:extLst>
              </a:tr>
              <a:tr h="352136">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C</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PC</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buNone/>
                      </a:pPr>
                      <a:r>
                        <a:rPr lang="ja-JP" altLang="en-US" sz="900" b="0" i="0" u="none" strike="noStrike">
                          <a:effectLst/>
                          <a:latin typeface="游ゴシック" panose="020B0400000000000000" pitchFamily="50" charset="-128"/>
                          <a:ea typeface="游ゴシック" panose="020B0400000000000000" pitchFamily="50" charset="-128"/>
                        </a:rPr>
                        <a:t>ビルボード</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970x250</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ja-JP" altLang="en-US" sz="900" b="0" i="0" u="none" strike="noStrike">
                          <a:effectLst/>
                          <a:latin typeface="Segoe UI Symbol" panose="020B0502040204020203" pitchFamily="34" charset="0"/>
                          <a:ea typeface="ＭＳ Ｐゴシック" panose="020B0600070205080204" pitchFamily="50" charset="-128"/>
                        </a:rPr>
                        <a:t>✕</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buNone/>
                      </a:pP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buNone/>
                      </a:pPr>
                      <a:r>
                        <a:rPr lang="ja-JP" altLang="en-US" sz="900" b="0" i="0" u="none" strike="noStrike">
                          <a:effectLst/>
                          <a:latin typeface="游ゴシック" panose="020B0400000000000000" pitchFamily="50" charset="-128"/>
                          <a:ea typeface="游ゴシック" panose="020B0400000000000000" pitchFamily="50" charset="-128"/>
                        </a:rPr>
                        <a:t>可</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3651941654"/>
                  </a:ext>
                </a:extLst>
              </a:tr>
              <a:tr h="352136">
                <a:tc rowSpan="2">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D</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rowSpan="2">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PC</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buNone/>
                      </a:pPr>
                      <a:r>
                        <a:rPr lang="ja-JP" altLang="en-US" sz="900" b="0" i="0" u="none" strike="noStrike">
                          <a:effectLst/>
                          <a:latin typeface="游ゴシック" panose="020B0400000000000000" pitchFamily="50" charset="-128"/>
                          <a:ea typeface="游ゴシック" panose="020B0400000000000000" pitchFamily="50" charset="-128"/>
                        </a:rPr>
                        <a:t>インパクト広告（レクタングル）</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altLang="ja-JP" sz="900" b="0" i="0" u="none" strike="noStrike">
                          <a:effectLst/>
                          <a:latin typeface="游ゴシック" panose="020B0400000000000000" pitchFamily="50" charset="-128"/>
                          <a:ea typeface="游ゴシック" panose="020B0400000000000000" pitchFamily="50" charset="-128"/>
                        </a:rPr>
                        <a:t>300×250</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ja-JP" altLang="en-US" sz="900" b="0" i="0" u="none" strike="noStrike">
                          <a:effectLst/>
                          <a:latin typeface="游ゴシック" panose="020B0400000000000000" pitchFamily="50" charset="-128"/>
                          <a:ea typeface="游ゴシック" panose="020B0400000000000000" pitchFamily="50" charset="-128"/>
                        </a:rPr>
                        <a:t>○</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buNone/>
                      </a:pPr>
                      <a:r>
                        <a:rPr lang="en-US" altLang="ja-JP" sz="900" b="0" i="0" u="none" strike="noStrike">
                          <a:effectLst/>
                          <a:latin typeface="游ゴシック" panose="020B0400000000000000" pitchFamily="50" charset="-128"/>
                          <a:ea typeface="游ゴシック" panose="020B0400000000000000" pitchFamily="50" charset="-128"/>
                        </a:rPr>
                        <a:t>1</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buNone/>
                      </a:pPr>
                      <a:r>
                        <a:rPr lang="ja-JP" altLang="en-US" sz="900" b="0" i="0" u="none" strike="noStrike">
                          <a:effectLst/>
                          <a:latin typeface="游ゴシック" panose="020B0400000000000000" pitchFamily="50" charset="-128"/>
                          <a:ea typeface="游ゴシック" panose="020B0400000000000000" pitchFamily="50" charset="-128"/>
                        </a:rPr>
                        <a:t>可</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541547533"/>
                  </a:ext>
                </a:extLst>
              </a:tr>
              <a:tr h="352136">
                <a:tc vMerge="1">
                  <a:txBody>
                    <a:bodyPr/>
                    <a:lstStyle/>
                    <a:p>
                      <a:endParaRPr kumimoji="1" lang="ja-JP" altLang="en-US"/>
                    </a:p>
                  </a:txBody>
                  <a:tcPr/>
                </a:tc>
                <a:tc vMerge="1">
                  <a:txBody>
                    <a:bodyPr/>
                    <a:lstStyle/>
                    <a:p>
                      <a:endParaRPr kumimoji="1" lang="ja-JP" altLang="en-US"/>
                    </a:p>
                  </a:txBody>
                  <a:tcPr/>
                </a:tc>
                <a:tc>
                  <a:txBody>
                    <a:bodyPr/>
                    <a:lstStyle/>
                    <a:p>
                      <a:pPr algn="l" fontAlgn="ctr">
                        <a:buNone/>
                      </a:pPr>
                      <a:r>
                        <a:rPr lang="ja-JP" altLang="en-US" sz="900" b="0" i="0" u="none" strike="noStrike">
                          <a:effectLst/>
                          <a:latin typeface="游ゴシック" panose="020B0400000000000000" pitchFamily="50" charset="-128"/>
                          <a:ea typeface="游ゴシック" panose="020B0400000000000000" pitchFamily="50" charset="-128"/>
                        </a:rPr>
                        <a:t>インパクト広告</a:t>
                      </a:r>
                      <a:br>
                        <a:rPr lang="ja-JP" altLang="en-US" sz="900" b="0" i="0" u="none" strike="noStrike">
                          <a:effectLst/>
                          <a:latin typeface="游ゴシック" panose="020B0400000000000000" pitchFamily="50" charset="-128"/>
                          <a:ea typeface="游ゴシック" panose="020B0400000000000000" pitchFamily="50" charset="-128"/>
                        </a:rPr>
                      </a:br>
                      <a:r>
                        <a:rPr lang="ja-JP" altLang="en-US" sz="900" b="0" i="0" u="none" strike="noStrike">
                          <a:effectLst/>
                          <a:latin typeface="游ゴシック" panose="020B0400000000000000" pitchFamily="50" charset="-128"/>
                          <a:ea typeface="游ゴシック" panose="020B0400000000000000" pitchFamily="50" charset="-128"/>
                        </a:rPr>
                        <a:t>（サイドパネル：左右）</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altLang="ja-JP" sz="900" b="0" i="0" u="none" strike="noStrike">
                          <a:effectLst/>
                          <a:latin typeface="游ゴシック" panose="020B0400000000000000" pitchFamily="50" charset="-128"/>
                          <a:ea typeface="游ゴシック" panose="020B0400000000000000" pitchFamily="50" charset="-128"/>
                        </a:rPr>
                        <a:t>140×830</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ja-JP" altLang="en-US" sz="900" b="0" i="0" u="none" strike="noStrike">
                          <a:effectLst/>
                          <a:latin typeface="Segoe UI Symbol" panose="020B0502040204020203" pitchFamily="34" charset="0"/>
                          <a:ea typeface="ＭＳ Ｐゴシック" panose="020B0600070205080204" pitchFamily="50" charset="-128"/>
                        </a:rPr>
                        <a:t>✕</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buNone/>
                      </a:pPr>
                      <a:r>
                        <a:rPr lang="en-US" altLang="ja-JP" sz="900" b="0" i="0" u="none" strike="noStrike">
                          <a:effectLst/>
                          <a:latin typeface="游ゴシック" panose="020B0400000000000000" pitchFamily="50" charset="-128"/>
                          <a:ea typeface="游ゴシック" panose="020B0400000000000000" pitchFamily="50" charset="-128"/>
                        </a:rPr>
                        <a:t>1</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buNone/>
                      </a:pPr>
                      <a:r>
                        <a:rPr lang="ja-JP" altLang="en-US" sz="900" b="0" i="0" u="none" strike="noStrike">
                          <a:effectLst/>
                          <a:latin typeface="游ゴシック" panose="020B0400000000000000" pitchFamily="50" charset="-128"/>
                          <a:ea typeface="游ゴシック" panose="020B0400000000000000" pitchFamily="50" charset="-128"/>
                        </a:rPr>
                        <a:t>可</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3386874665"/>
                  </a:ext>
                </a:extLst>
              </a:tr>
              <a:tr h="572222">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E</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SP</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buNone/>
                      </a:pPr>
                      <a:r>
                        <a:rPr lang="ja-JP" altLang="en-US" sz="900" b="0" i="0" u="none" strike="noStrike">
                          <a:effectLst/>
                          <a:latin typeface="游ゴシック" panose="020B0400000000000000" pitchFamily="50" charset="-128"/>
                          <a:ea typeface="游ゴシック" panose="020B0400000000000000" pitchFamily="50" charset="-128"/>
                        </a:rPr>
                        <a:t>スマートビルボードスティッキー</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altLang="ja-JP" sz="900" b="0" i="0" u="none" strike="noStrike">
                          <a:effectLst/>
                          <a:latin typeface="游ゴシック" panose="020B0400000000000000" pitchFamily="50" charset="-128"/>
                          <a:ea typeface="游ゴシック" panose="020B0400000000000000" pitchFamily="50" charset="-128"/>
                        </a:rPr>
                        <a:t>640x360</a:t>
                      </a:r>
                      <a:br>
                        <a:rPr lang="en-US" altLang="ja-JP" sz="900" b="0" i="0" u="none" strike="noStrike">
                          <a:effectLst/>
                          <a:latin typeface="游ゴシック" panose="020B0400000000000000" pitchFamily="50" charset="-128"/>
                          <a:ea typeface="游ゴシック" panose="020B0400000000000000" pitchFamily="50" charset="-128"/>
                        </a:rPr>
                      </a:br>
                      <a:r>
                        <a:rPr lang="ja-JP" altLang="en-US" sz="900" b="0" i="0" u="none" strike="noStrike">
                          <a:effectLst/>
                          <a:latin typeface="游ゴシック" panose="020B0400000000000000" pitchFamily="50" charset="-128"/>
                          <a:ea typeface="游ゴシック" panose="020B0400000000000000" pitchFamily="50" charset="-128"/>
                        </a:rPr>
                        <a:t>（表示サイズの</a:t>
                      </a: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倍）</a:t>
                      </a:r>
                      <a:br>
                        <a:rPr lang="ja-JP" altLang="en-US" sz="900" b="0" i="0" u="none" strike="noStrike">
                          <a:effectLst/>
                          <a:latin typeface="游ゴシック" panose="020B0400000000000000" pitchFamily="50" charset="-128"/>
                          <a:ea typeface="游ゴシック" panose="020B0400000000000000" pitchFamily="50" charset="-128"/>
                        </a:rPr>
                      </a:br>
                      <a:r>
                        <a:rPr lang="en-US" altLang="ja-JP" sz="900" b="0" i="0" u="none" strike="noStrike">
                          <a:effectLst/>
                          <a:latin typeface="游ゴシック" panose="020B0400000000000000" pitchFamily="50" charset="-128"/>
                          <a:ea typeface="游ゴシック" panose="020B0400000000000000" pitchFamily="50" charset="-128"/>
                        </a:rPr>
                        <a:t>※1</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ja-JP" altLang="en-US" sz="900" b="0" i="0" u="none" strike="noStrike">
                          <a:effectLst/>
                          <a:latin typeface="ＭＳ Ｐゴシック" panose="020B0600070205080204" pitchFamily="50" charset="-128"/>
                          <a:ea typeface="ＭＳ Ｐゴシック" panose="020B0600070205080204" pitchFamily="50" charset="-128"/>
                        </a:rPr>
                        <a:t>－</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500KB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buNone/>
                      </a:pP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buNone/>
                      </a:pPr>
                      <a:r>
                        <a:rPr lang="ja-JP" altLang="en-US" sz="900" b="0" i="0" u="none" strike="noStrike">
                          <a:effectLst/>
                          <a:latin typeface="游ゴシック" panose="020B0400000000000000" pitchFamily="50" charset="-128"/>
                          <a:ea typeface="游ゴシック" panose="020B0400000000000000" pitchFamily="50" charset="-128"/>
                        </a:rPr>
                        <a:t>不可</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095301755"/>
                  </a:ext>
                </a:extLst>
              </a:tr>
              <a:tr h="352136">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F</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SP</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buNone/>
                      </a:pPr>
                      <a:r>
                        <a:rPr lang="ja-JP" altLang="en-US" sz="900" b="0" i="0" u="none" strike="noStrike">
                          <a:effectLst/>
                          <a:latin typeface="游ゴシック" panose="020B0400000000000000" pitchFamily="50" charset="-128"/>
                          <a:ea typeface="游ゴシック" panose="020B0400000000000000" pitchFamily="50" charset="-128"/>
                        </a:rPr>
                        <a:t>スマートレクタングル</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altLang="ja-JP" sz="900" b="0" i="0" u="none" strike="noStrike">
                          <a:effectLst/>
                          <a:latin typeface="游ゴシック" panose="020B0400000000000000" pitchFamily="50" charset="-128"/>
                          <a:ea typeface="游ゴシック" panose="020B0400000000000000" pitchFamily="50" charset="-128"/>
                        </a:rPr>
                        <a:t>300×250</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ja-JP" altLang="en-US" sz="900" b="0" i="0" u="none" strike="noStrike">
                          <a:effectLst/>
                          <a:latin typeface="游ゴシック" panose="020B0400000000000000" pitchFamily="50" charset="-128"/>
                          <a:ea typeface="游ゴシック" panose="020B0400000000000000" pitchFamily="50" charset="-128"/>
                        </a:rPr>
                        <a:t>○</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buNone/>
                      </a:pP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buNone/>
                      </a:pPr>
                      <a:r>
                        <a:rPr lang="ja-JP" altLang="en-US" sz="900" b="0" i="0" u="none" strike="noStrike" dirty="0">
                          <a:effectLst/>
                          <a:latin typeface="游ゴシック" panose="020B0400000000000000" pitchFamily="50" charset="-128"/>
                          <a:ea typeface="游ゴシック" panose="020B0400000000000000" pitchFamily="50" charset="-128"/>
                        </a:rPr>
                        <a:t>可</a:t>
                      </a:r>
                    </a:p>
                  </a:txBody>
                  <a:tcPr marL="8803" marR="8803" marT="8803"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3903141459"/>
                  </a:ext>
                </a:extLst>
              </a:tr>
            </a:tbl>
          </a:graphicData>
        </a:graphic>
      </p:graphicFrame>
    </p:spTree>
    <p:extLst>
      <p:ext uri="{BB962C8B-B14F-4D97-AF65-F5344CB8AC3E}">
        <p14:creationId xmlns:p14="http://schemas.microsoft.com/office/powerpoint/2010/main" val="3283701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53</a:t>
            </a:fld>
            <a:endParaRPr kumimoji="1" lang="ja-JP" altLang="en-US" sz="1050" dirty="0"/>
          </a:p>
        </p:txBody>
      </p:sp>
      <p:sp>
        <p:nvSpPr>
          <p:cNvPr id="2" name="テキスト プレースホルダー 8">
            <a:extLst>
              <a:ext uri="{FF2B5EF4-FFF2-40B4-BE49-F238E27FC236}">
                <a16:creationId xmlns:a16="http://schemas.microsoft.com/office/drawing/2014/main" id="{A6667F66-D413-5E68-57F2-151B9EB2D95B}"/>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CFF74EB4-202F-CC7A-1AE2-9A66D8BA0CE5}"/>
              </a:ext>
            </a:extLst>
          </p:cNvPr>
          <p:cNvSpPr>
            <a:spLocks noGrp="1"/>
          </p:cNvSpPr>
          <p:nvPr>
            <p:ph type="title"/>
          </p:nvPr>
        </p:nvSpPr>
        <p:spPr>
          <a:xfrm>
            <a:off x="276225" y="693291"/>
            <a:ext cx="6995532" cy="552986"/>
          </a:xfrm>
        </p:spPr>
        <p:txBody>
          <a:bodyPr/>
          <a:lstStyle/>
          <a:p>
            <a:r>
              <a:rPr lang="ja-JP" altLang="en-US" sz="1800" dirty="0">
                <a:latin typeface="游ゴシック" panose="020B0400000000000000" pitchFamily="50" charset="-128"/>
                <a:ea typeface="游ゴシック" panose="020B0400000000000000" pitchFamily="50" charset="-128"/>
              </a:rPr>
              <a:t>原稿規定 バナー広告（動画）</a:t>
            </a:r>
          </a:p>
        </p:txBody>
      </p:sp>
      <p:sp>
        <p:nvSpPr>
          <p:cNvPr id="8" name="正方形/長方形 7">
            <a:extLst>
              <a:ext uri="{FF2B5EF4-FFF2-40B4-BE49-F238E27FC236}">
                <a16:creationId xmlns:a16="http://schemas.microsoft.com/office/drawing/2014/main" id="{3C90A676-FAE2-9440-8ACD-C76C14144945}"/>
              </a:ext>
            </a:extLst>
          </p:cNvPr>
          <p:cNvSpPr/>
          <p:nvPr/>
        </p:nvSpPr>
        <p:spPr>
          <a:xfrm>
            <a:off x="446314" y="3987667"/>
            <a:ext cx="5323114" cy="1746632"/>
          </a:xfrm>
          <a:prstGeom prst="rect">
            <a:avLst/>
          </a:prstGeom>
        </p:spPr>
        <p:txBody>
          <a:bodyPr wrap="square">
            <a:spAutoFit/>
          </a:bodyPr>
          <a:lstStyle/>
          <a:p>
            <a:pPr>
              <a:lnSpc>
                <a:spcPct val="150000"/>
              </a:lnSpc>
            </a:pPr>
            <a:r>
              <a:rPr lang="ja-JP" altLang="en-US" sz="1050" b="1" dirty="0">
                <a:latin typeface="游ゴシック" panose="020B0400000000000000" pitchFamily="50" charset="-128"/>
                <a:ea typeface="游ゴシック" panose="020B0400000000000000" pitchFamily="50" charset="-128"/>
              </a:rPr>
              <a:t>音声広告の推奨仕様</a:t>
            </a:r>
          </a:p>
          <a:p>
            <a:r>
              <a:rPr lang="ja-JP" altLang="en-US" sz="800" b="0" dirty="0">
                <a:latin typeface="游ゴシック" panose="020B0400000000000000" pitchFamily="50" charset="-128"/>
                <a:ea typeface="游ゴシック" panose="020B0400000000000000" pitchFamily="50" charset="-128"/>
              </a:rPr>
              <a:t>音声コーデックフォーマット </a:t>
            </a:r>
            <a:r>
              <a:rPr lang="en-US" altLang="ja-JP" sz="800" b="0" dirty="0">
                <a:latin typeface="游ゴシック" panose="020B0400000000000000" pitchFamily="50" charset="-128"/>
                <a:ea typeface="游ゴシック" panose="020B0400000000000000" pitchFamily="50" charset="-128"/>
              </a:rPr>
              <a:t>MP3 </a:t>
            </a:r>
            <a:r>
              <a:rPr lang="ja-JP" altLang="en-US" sz="800" b="0" dirty="0">
                <a:latin typeface="游ゴシック" panose="020B0400000000000000" pitchFamily="50" charset="-128"/>
                <a:ea typeface="游ゴシック" panose="020B0400000000000000" pitchFamily="50" charset="-128"/>
              </a:rPr>
              <a:t>、</a:t>
            </a:r>
            <a:r>
              <a:rPr lang="en-US" altLang="ja-JP" sz="800" b="0" dirty="0">
                <a:latin typeface="游ゴシック" panose="020B0400000000000000" pitchFamily="50" charset="-128"/>
                <a:ea typeface="游ゴシック" panose="020B0400000000000000" pitchFamily="50" charset="-128"/>
              </a:rPr>
              <a:t>AAC</a:t>
            </a:r>
            <a:r>
              <a:rPr lang="ja-JP" altLang="en-US" sz="800" b="0" dirty="0">
                <a:latin typeface="游ゴシック" panose="020B0400000000000000" pitchFamily="50" charset="-128"/>
                <a:ea typeface="游ゴシック" panose="020B0400000000000000" pitchFamily="50" charset="-128"/>
              </a:rPr>
              <a:t>を推奨 </a:t>
            </a:r>
          </a:p>
          <a:p>
            <a:r>
              <a:rPr lang="ja-JP" altLang="en-US" sz="800" b="0" dirty="0">
                <a:latin typeface="游ゴシック" panose="020B0400000000000000" pitchFamily="50" charset="-128"/>
                <a:ea typeface="游ゴシック" panose="020B0400000000000000" pitchFamily="50" charset="-128"/>
              </a:rPr>
              <a:t>サンプリングレート：</a:t>
            </a:r>
            <a:r>
              <a:rPr lang="en-US" altLang="ja-JP" sz="800" b="0" dirty="0">
                <a:latin typeface="游ゴシック" panose="020B0400000000000000" pitchFamily="50" charset="-128"/>
                <a:ea typeface="游ゴシック" panose="020B0400000000000000" pitchFamily="50" charset="-128"/>
              </a:rPr>
              <a:t>22.0Khz </a:t>
            </a:r>
            <a:r>
              <a:rPr lang="ja-JP" altLang="en-US" sz="800" b="0" dirty="0">
                <a:latin typeface="游ゴシック" panose="020B0400000000000000" pitchFamily="50" charset="-128"/>
                <a:ea typeface="游ゴシック" panose="020B0400000000000000" pitchFamily="50" charset="-128"/>
              </a:rPr>
              <a:t>～ </a:t>
            </a:r>
            <a:r>
              <a:rPr lang="en-US" altLang="ja-JP" sz="800" b="0" dirty="0">
                <a:latin typeface="游ゴシック" panose="020B0400000000000000" pitchFamily="50" charset="-128"/>
                <a:ea typeface="游ゴシック" panose="020B0400000000000000" pitchFamily="50" charset="-128"/>
              </a:rPr>
              <a:t>44.1Khz </a:t>
            </a:r>
            <a:r>
              <a:rPr lang="ja-JP" altLang="en-US" sz="800" b="0" dirty="0">
                <a:latin typeface="游ゴシック" panose="020B0400000000000000" pitchFamily="50" charset="-128"/>
                <a:ea typeface="游ゴシック" panose="020B0400000000000000" pitchFamily="50" charset="-128"/>
              </a:rPr>
              <a:t>を推奨</a:t>
            </a:r>
            <a:r>
              <a:rPr lang="en-US" altLang="ja-JP" sz="800" b="0" dirty="0">
                <a:latin typeface="游ゴシック" panose="020B0400000000000000" pitchFamily="50" charset="-128"/>
                <a:ea typeface="游ゴシック" panose="020B0400000000000000" pitchFamily="50" charset="-128"/>
              </a:rPr>
              <a:t>(48Khz</a:t>
            </a:r>
            <a:r>
              <a:rPr lang="ja-JP" altLang="en-US" sz="800" b="0" dirty="0">
                <a:latin typeface="游ゴシック" panose="020B0400000000000000" pitchFamily="50" charset="-128"/>
                <a:ea typeface="游ゴシック" panose="020B0400000000000000" pitchFamily="50" charset="-128"/>
              </a:rPr>
              <a:t>でも可能</a:t>
            </a:r>
            <a:r>
              <a:rPr lang="en-US" altLang="ja-JP" sz="800" b="0" dirty="0">
                <a:latin typeface="游ゴシック" panose="020B0400000000000000" pitchFamily="50" charset="-128"/>
                <a:ea typeface="游ゴシック" panose="020B0400000000000000" pitchFamily="50" charset="-128"/>
              </a:rPr>
              <a:t>) </a:t>
            </a:r>
          </a:p>
          <a:p>
            <a:r>
              <a:rPr lang="ja-JP" altLang="en-US" sz="800" b="0" dirty="0">
                <a:latin typeface="游ゴシック" panose="020B0400000000000000" pitchFamily="50" charset="-128"/>
                <a:ea typeface="游ゴシック" panose="020B0400000000000000" pitchFamily="50" charset="-128"/>
              </a:rPr>
              <a:t>音源は、音声レベルのピーク の </a:t>
            </a:r>
            <a:r>
              <a:rPr lang="en-US" altLang="ja-JP" sz="800" b="0" dirty="0">
                <a:latin typeface="游ゴシック" panose="020B0400000000000000" pitchFamily="50" charset="-128"/>
                <a:ea typeface="游ゴシック" panose="020B0400000000000000" pitchFamily="50" charset="-128"/>
              </a:rPr>
              <a:t>-3 </a:t>
            </a:r>
            <a:r>
              <a:rPr lang="ja-JP" altLang="en-US" sz="800" b="0" dirty="0">
                <a:latin typeface="游ゴシック" panose="020B0400000000000000" pitchFamily="50" charset="-128"/>
                <a:ea typeface="游ゴシック" panose="020B0400000000000000" pitchFamily="50" charset="-128"/>
              </a:rPr>
              <a:t>～ </a:t>
            </a:r>
            <a:r>
              <a:rPr lang="en-US" altLang="ja-JP" sz="800" b="0" dirty="0">
                <a:latin typeface="游ゴシック" panose="020B0400000000000000" pitchFamily="50" charset="-128"/>
                <a:ea typeface="游ゴシック" panose="020B0400000000000000" pitchFamily="50" charset="-128"/>
              </a:rPr>
              <a:t>-6db </a:t>
            </a:r>
            <a:r>
              <a:rPr lang="ja-JP" altLang="en-US" sz="800" b="0" dirty="0">
                <a:latin typeface="游ゴシック" panose="020B0400000000000000" pitchFamily="50" charset="-128"/>
                <a:ea typeface="游ゴシック" panose="020B0400000000000000" pitchFamily="50" charset="-128"/>
              </a:rPr>
              <a:t>を推奨 </a:t>
            </a:r>
            <a:endParaRPr lang="en-US" altLang="ja-JP" sz="800" b="0" dirty="0">
              <a:latin typeface="游ゴシック" panose="020B0400000000000000" pitchFamily="50" charset="-128"/>
              <a:ea typeface="游ゴシック" panose="020B0400000000000000" pitchFamily="50" charset="-128"/>
            </a:endParaRPr>
          </a:p>
          <a:p>
            <a:endParaRPr lang="ja-JP" altLang="en-US" sz="1200" b="0" dirty="0">
              <a:latin typeface="游ゴシック" panose="020B0400000000000000" pitchFamily="50" charset="-128"/>
              <a:ea typeface="游ゴシック" panose="020B0400000000000000" pitchFamily="50" charset="-128"/>
            </a:endParaRPr>
          </a:p>
          <a:p>
            <a:pPr>
              <a:lnSpc>
                <a:spcPct val="150000"/>
              </a:lnSpc>
            </a:pPr>
            <a:r>
              <a:rPr lang="ja-JP" altLang="en-US" sz="1050" b="1" dirty="0">
                <a:latin typeface="游ゴシック" panose="020B0400000000000000" pitchFamily="50" charset="-128"/>
                <a:ea typeface="游ゴシック" panose="020B0400000000000000" pitchFamily="50" charset="-128"/>
              </a:rPr>
              <a:t>コンテンツ要件</a:t>
            </a:r>
          </a:p>
          <a:p>
            <a:r>
              <a:rPr lang="ja-JP" altLang="en-US" sz="800" b="0" dirty="0">
                <a:latin typeface="游ゴシック" panose="020B0400000000000000" pitchFamily="50" charset="-128"/>
                <a:ea typeface="游ゴシック" panose="020B0400000000000000" pitchFamily="50" charset="-128"/>
              </a:rPr>
              <a:t>音声の品質 ： 音声は明確で認識しやすいものにしてください。 </a:t>
            </a:r>
          </a:p>
          <a:p>
            <a:r>
              <a:rPr lang="ja-JP" altLang="en-US" sz="800" b="0" dirty="0">
                <a:latin typeface="游ゴシック" panose="020B0400000000000000" pitchFamily="50" charset="-128"/>
                <a:ea typeface="游ゴシック" panose="020B0400000000000000" pitchFamily="50" charset="-128"/>
              </a:rPr>
              <a:t> 禁止事項：</a:t>
            </a:r>
            <a:endParaRPr lang="en-US" altLang="ja-JP" sz="800" b="0" dirty="0">
              <a:latin typeface="游ゴシック" panose="020B0400000000000000" pitchFamily="50" charset="-128"/>
              <a:ea typeface="游ゴシック" panose="020B0400000000000000" pitchFamily="50" charset="-128"/>
            </a:endParaRPr>
          </a:p>
          <a:p>
            <a:pPr marL="446088" indent="-446088"/>
            <a:r>
              <a:rPr lang="ja-JP" altLang="en-US" sz="800" b="0" dirty="0">
                <a:latin typeface="游ゴシック" panose="020B0400000000000000" pitchFamily="50" charset="-128"/>
                <a:ea typeface="游ゴシック" panose="020B0400000000000000" pitchFamily="50" charset="-128"/>
              </a:rPr>
              <a:t>（１） クラクション、急ブレーキ、永続する地鳴り、叫び、不快音、耳障りな音声の使用を禁止します。 </a:t>
            </a:r>
          </a:p>
          <a:p>
            <a:pPr marL="446088" indent="-446088"/>
            <a:r>
              <a:rPr lang="ja-JP" altLang="en-US" sz="800" b="0" dirty="0">
                <a:latin typeface="游ゴシック" panose="020B0400000000000000" pitchFamily="50" charset="-128"/>
                <a:ea typeface="游ゴシック" panose="020B0400000000000000" pitchFamily="50" charset="-128"/>
              </a:rPr>
              <a:t>（２） 著しくパンを繰り返すもの、ダイナミックレンジの激しい音声の使用を禁止します。 </a:t>
            </a:r>
          </a:p>
          <a:p>
            <a:pPr marL="446088" indent="-446088"/>
            <a:r>
              <a:rPr lang="ja-JP" altLang="en-US" sz="800" b="0" dirty="0">
                <a:latin typeface="游ゴシック" panose="020B0400000000000000" pitchFamily="50" charset="-128"/>
                <a:ea typeface="游ゴシック" panose="020B0400000000000000" pitchFamily="50" charset="-128"/>
              </a:rPr>
              <a:t>（３） 著作権に保護されている市販のオーディオ</a:t>
            </a:r>
            <a:r>
              <a:rPr lang="en-US" altLang="ja-JP" sz="800" b="0" dirty="0">
                <a:latin typeface="游ゴシック" panose="020B0400000000000000" pitchFamily="50" charset="-128"/>
                <a:ea typeface="游ゴシック" panose="020B0400000000000000" pitchFamily="50" charset="-128"/>
              </a:rPr>
              <a:t>CD</a:t>
            </a:r>
            <a:r>
              <a:rPr lang="ja-JP" altLang="en-US" sz="800" b="0" dirty="0">
                <a:latin typeface="游ゴシック" panose="020B0400000000000000" pitchFamily="50" charset="-128"/>
                <a:ea typeface="游ゴシック" panose="020B0400000000000000" pitchFamily="50" charset="-128"/>
              </a:rPr>
              <a:t>から、承諾なしに音声を使用することを禁止します。 </a:t>
            </a:r>
          </a:p>
        </p:txBody>
      </p:sp>
      <p:sp>
        <p:nvSpPr>
          <p:cNvPr id="9" name="正方形/長方形 8">
            <a:extLst>
              <a:ext uri="{FF2B5EF4-FFF2-40B4-BE49-F238E27FC236}">
                <a16:creationId xmlns:a16="http://schemas.microsoft.com/office/drawing/2014/main" id="{078EB867-1A17-62CB-DD54-3714967F6A06}"/>
              </a:ext>
            </a:extLst>
          </p:cNvPr>
          <p:cNvSpPr/>
          <p:nvPr/>
        </p:nvSpPr>
        <p:spPr>
          <a:xfrm>
            <a:off x="5476878" y="3989591"/>
            <a:ext cx="4744811" cy="580928"/>
          </a:xfrm>
          <a:prstGeom prst="rect">
            <a:avLst/>
          </a:prstGeom>
        </p:spPr>
        <p:txBody>
          <a:bodyPr wrap="square">
            <a:spAutoFit/>
          </a:bodyPr>
          <a:lstStyle/>
          <a:p>
            <a:pPr>
              <a:lnSpc>
                <a:spcPct val="150000"/>
              </a:lnSpc>
            </a:pPr>
            <a:r>
              <a:rPr lang="ja-JP" altLang="en-US" sz="1050" b="1" dirty="0">
                <a:latin typeface="游ゴシック" panose="020B0400000000000000" pitchFamily="50" charset="-128"/>
                <a:ea typeface="游ゴシック" panose="020B0400000000000000" pitchFamily="50" charset="-128"/>
              </a:rPr>
              <a:t>音声</a:t>
            </a:r>
            <a:r>
              <a:rPr lang="en-US" altLang="ja-JP" sz="1050" b="1" dirty="0">
                <a:latin typeface="游ゴシック" panose="020B0400000000000000" pitchFamily="50" charset="-128"/>
                <a:ea typeface="游ゴシック" panose="020B0400000000000000" pitchFamily="50" charset="-128"/>
              </a:rPr>
              <a:t>ON/OFF</a:t>
            </a:r>
            <a:r>
              <a:rPr lang="ja-JP" altLang="en-US" sz="1050" b="1" dirty="0">
                <a:latin typeface="游ゴシック" panose="020B0400000000000000" pitchFamily="50" charset="-128"/>
                <a:ea typeface="游ゴシック" panose="020B0400000000000000" pitchFamily="50" charset="-128"/>
              </a:rPr>
              <a:t>切り替えボタンについて</a:t>
            </a:r>
          </a:p>
          <a:p>
            <a:r>
              <a:rPr lang="ja-JP" altLang="en-US" sz="800" b="0" dirty="0">
                <a:latin typeface="游ゴシック" panose="020B0400000000000000" pitchFamily="50" charset="-128"/>
                <a:ea typeface="游ゴシック" panose="020B0400000000000000" pitchFamily="50" charset="-128"/>
              </a:rPr>
              <a:t>広告内で音声を再生する場合、音声の</a:t>
            </a:r>
            <a:r>
              <a:rPr lang="en-US" altLang="ja-JP" sz="800" b="0" dirty="0">
                <a:latin typeface="游ゴシック" panose="020B0400000000000000" pitchFamily="50" charset="-128"/>
                <a:ea typeface="游ゴシック" panose="020B0400000000000000" pitchFamily="50" charset="-128"/>
              </a:rPr>
              <a:t>ON/OFF</a:t>
            </a:r>
            <a:r>
              <a:rPr lang="ja-JP" altLang="en-US" sz="800" b="0" dirty="0">
                <a:latin typeface="游ゴシック" panose="020B0400000000000000" pitchFamily="50" charset="-128"/>
                <a:ea typeface="游ゴシック" panose="020B0400000000000000" pitchFamily="50" charset="-128"/>
              </a:rPr>
              <a:t>を切り替えるボタンを設定いたします。　</a:t>
            </a:r>
            <a:endParaRPr lang="en-US" altLang="ja-JP" sz="800" b="0" dirty="0">
              <a:latin typeface="游ゴシック" panose="020B0400000000000000" pitchFamily="50" charset="-128"/>
              <a:ea typeface="游ゴシック" panose="020B0400000000000000" pitchFamily="50" charset="-128"/>
            </a:endParaRPr>
          </a:p>
          <a:p>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デフォルトの配信設定は、音声</a:t>
            </a:r>
            <a:r>
              <a:rPr lang="en-US" altLang="ja-JP" sz="800" dirty="0">
                <a:latin typeface="游ゴシック" panose="020B0400000000000000" pitchFamily="50" charset="-128"/>
                <a:ea typeface="游ゴシック" panose="020B0400000000000000" pitchFamily="50" charset="-128"/>
              </a:rPr>
              <a:t>OFF</a:t>
            </a:r>
            <a:r>
              <a:rPr lang="ja-JP" altLang="en-US" sz="800" dirty="0">
                <a:latin typeface="游ゴシック" panose="020B0400000000000000" pitchFamily="50" charset="-128"/>
                <a:ea typeface="游ゴシック" panose="020B0400000000000000" pitchFamily="50" charset="-128"/>
              </a:rPr>
              <a:t>の状態となります。 </a:t>
            </a:r>
            <a:endParaRPr lang="ja-JP" altLang="en-US" sz="1050" dirty="0">
              <a:latin typeface="游ゴシック" panose="020B0400000000000000" pitchFamily="50" charset="-128"/>
              <a:ea typeface="游ゴシック" panose="020B0400000000000000" pitchFamily="50" charset="-128"/>
            </a:endParaRPr>
          </a:p>
        </p:txBody>
      </p:sp>
      <p:sp>
        <p:nvSpPr>
          <p:cNvPr id="10" name="タイトル 2">
            <a:extLst>
              <a:ext uri="{FF2B5EF4-FFF2-40B4-BE49-F238E27FC236}">
                <a16:creationId xmlns:a16="http://schemas.microsoft.com/office/drawing/2014/main" id="{DA320798-C088-09B8-C615-DA6A5B0FC105}"/>
              </a:ext>
            </a:extLst>
          </p:cNvPr>
          <p:cNvSpPr txBox="1">
            <a:spLocks/>
          </p:cNvSpPr>
          <p:nvPr/>
        </p:nvSpPr>
        <p:spPr>
          <a:xfrm>
            <a:off x="428625" y="3677443"/>
            <a:ext cx="2938801" cy="46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ja-JP" altLang="en-US" sz="1200" dirty="0">
                <a:latin typeface="游ゴシック" panose="020B0400000000000000" pitchFamily="50" charset="-128"/>
                <a:ea typeface="游ゴシック" panose="020B0400000000000000" pitchFamily="50" charset="-128"/>
              </a:rPr>
              <a:t>音声を使用する広告について</a:t>
            </a:r>
          </a:p>
        </p:txBody>
      </p:sp>
      <p:graphicFrame>
        <p:nvGraphicFramePr>
          <p:cNvPr id="6" name="表 5">
            <a:extLst>
              <a:ext uri="{FF2B5EF4-FFF2-40B4-BE49-F238E27FC236}">
                <a16:creationId xmlns:a16="http://schemas.microsoft.com/office/drawing/2014/main" id="{D58BF5BA-F004-DA7F-AA9D-1EB9A6313DC6}"/>
              </a:ext>
            </a:extLst>
          </p:cNvPr>
          <p:cNvGraphicFramePr>
            <a:graphicFrameLocks noGrp="1"/>
          </p:cNvGraphicFramePr>
          <p:nvPr>
            <p:extLst>
              <p:ext uri="{D42A27DB-BD31-4B8C-83A1-F6EECF244321}">
                <p14:modId xmlns:p14="http://schemas.microsoft.com/office/powerpoint/2010/main" val="2161389030"/>
              </p:ext>
            </p:extLst>
          </p:nvPr>
        </p:nvGraphicFramePr>
        <p:xfrm>
          <a:off x="428624" y="1274238"/>
          <a:ext cx="11317059" cy="2408128"/>
        </p:xfrm>
        <a:graphic>
          <a:graphicData uri="http://schemas.openxmlformats.org/drawingml/2006/table">
            <a:tbl>
              <a:tblPr/>
              <a:tblGrid>
                <a:gridCol w="466726">
                  <a:extLst>
                    <a:ext uri="{9D8B030D-6E8A-4147-A177-3AD203B41FA5}">
                      <a16:colId xmlns:a16="http://schemas.microsoft.com/office/drawing/2014/main" val="237773819"/>
                    </a:ext>
                  </a:extLst>
                </a:gridCol>
                <a:gridCol w="533400">
                  <a:extLst>
                    <a:ext uri="{9D8B030D-6E8A-4147-A177-3AD203B41FA5}">
                      <a16:colId xmlns:a16="http://schemas.microsoft.com/office/drawing/2014/main" val="3162546359"/>
                    </a:ext>
                  </a:extLst>
                </a:gridCol>
                <a:gridCol w="1919182">
                  <a:extLst>
                    <a:ext uri="{9D8B030D-6E8A-4147-A177-3AD203B41FA5}">
                      <a16:colId xmlns:a16="http://schemas.microsoft.com/office/drawing/2014/main" val="4815017"/>
                    </a:ext>
                  </a:extLst>
                </a:gridCol>
                <a:gridCol w="973103">
                  <a:extLst>
                    <a:ext uri="{9D8B030D-6E8A-4147-A177-3AD203B41FA5}">
                      <a16:colId xmlns:a16="http://schemas.microsoft.com/office/drawing/2014/main" val="1965318298"/>
                    </a:ext>
                  </a:extLst>
                </a:gridCol>
                <a:gridCol w="900436">
                  <a:extLst>
                    <a:ext uri="{9D8B030D-6E8A-4147-A177-3AD203B41FA5}">
                      <a16:colId xmlns:a16="http://schemas.microsoft.com/office/drawing/2014/main" val="896589349"/>
                    </a:ext>
                  </a:extLst>
                </a:gridCol>
                <a:gridCol w="745624">
                  <a:extLst>
                    <a:ext uri="{9D8B030D-6E8A-4147-A177-3AD203B41FA5}">
                      <a16:colId xmlns:a16="http://schemas.microsoft.com/office/drawing/2014/main" val="523599474"/>
                    </a:ext>
                  </a:extLst>
                </a:gridCol>
                <a:gridCol w="859364">
                  <a:extLst>
                    <a:ext uri="{9D8B030D-6E8A-4147-A177-3AD203B41FA5}">
                      <a16:colId xmlns:a16="http://schemas.microsoft.com/office/drawing/2014/main" val="2994823173"/>
                    </a:ext>
                  </a:extLst>
                </a:gridCol>
                <a:gridCol w="732987">
                  <a:extLst>
                    <a:ext uri="{9D8B030D-6E8A-4147-A177-3AD203B41FA5}">
                      <a16:colId xmlns:a16="http://schemas.microsoft.com/office/drawing/2014/main" val="1558773769"/>
                    </a:ext>
                  </a:extLst>
                </a:gridCol>
                <a:gridCol w="745624">
                  <a:extLst>
                    <a:ext uri="{9D8B030D-6E8A-4147-A177-3AD203B41FA5}">
                      <a16:colId xmlns:a16="http://schemas.microsoft.com/office/drawing/2014/main" val="3008437392"/>
                    </a:ext>
                  </a:extLst>
                </a:gridCol>
                <a:gridCol w="593972">
                  <a:extLst>
                    <a:ext uri="{9D8B030D-6E8A-4147-A177-3AD203B41FA5}">
                      <a16:colId xmlns:a16="http://schemas.microsoft.com/office/drawing/2014/main" val="2678528581"/>
                    </a:ext>
                  </a:extLst>
                </a:gridCol>
                <a:gridCol w="530783">
                  <a:extLst>
                    <a:ext uri="{9D8B030D-6E8A-4147-A177-3AD203B41FA5}">
                      <a16:colId xmlns:a16="http://schemas.microsoft.com/office/drawing/2014/main" val="507650979"/>
                    </a:ext>
                  </a:extLst>
                </a:gridCol>
                <a:gridCol w="635045">
                  <a:extLst>
                    <a:ext uri="{9D8B030D-6E8A-4147-A177-3AD203B41FA5}">
                      <a16:colId xmlns:a16="http://schemas.microsoft.com/office/drawing/2014/main" val="2922577308"/>
                    </a:ext>
                  </a:extLst>
                </a:gridCol>
                <a:gridCol w="619247">
                  <a:extLst>
                    <a:ext uri="{9D8B030D-6E8A-4147-A177-3AD203B41FA5}">
                      <a16:colId xmlns:a16="http://schemas.microsoft.com/office/drawing/2014/main" val="3990204774"/>
                    </a:ext>
                  </a:extLst>
                </a:gridCol>
                <a:gridCol w="530783">
                  <a:extLst>
                    <a:ext uri="{9D8B030D-6E8A-4147-A177-3AD203B41FA5}">
                      <a16:colId xmlns:a16="http://schemas.microsoft.com/office/drawing/2014/main" val="183896890"/>
                    </a:ext>
                  </a:extLst>
                </a:gridCol>
                <a:gridCol w="530783">
                  <a:extLst>
                    <a:ext uri="{9D8B030D-6E8A-4147-A177-3AD203B41FA5}">
                      <a16:colId xmlns:a16="http://schemas.microsoft.com/office/drawing/2014/main" val="846677855"/>
                    </a:ext>
                  </a:extLst>
                </a:gridCol>
              </a:tblGrid>
              <a:tr h="366672">
                <a:tc rowSpan="2">
                  <a:txBody>
                    <a:bodyPr/>
                    <a:lstStyle/>
                    <a:p>
                      <a:pPr algn="ctr" fontAlgn="ctr">
                        <a:buNone/>
                      </a:pPr>
                      <a:r>
                        <a:rPr lang="en-US" sz="800" b="1" i="0" u="none" strike="noStrike">
                          <a:solidFill>
                            <a:srgbClr val="FFFFFF"/>
                          </a:solidFill>
                          <a:effectLst/>
                          <a:latin typeface="游ゴシック" panose="020B0400000000000000" pitchFamily="50" charset="-128"/>
                          <a:ea typeface="游ゴシック" panose="020B0400000000000000" pitchFamily="50" charset="-128"/>
                        </a:rPr>
                        <a:t>Type</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buNone/>
                      </a:pP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buNone/>
                      </a:pP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gridSpan="4">
                  <a:txBody>
                    <a:bodyPr/>
                    <a:lstStyle/>
                    <a:p>
                      <a:pPr algn="ctr" fontAlgn="ctr">
                        <a:buNone/>
                      </a:pP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buNone/>
                      </a:pP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再生終了後画像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buNone/>
                      </a:pP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リンク先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buNone/>
                      </a:pP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同時掲載数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buNone/>
                      </a:pP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buNone/>
                      </a:pPr>
                      <a:r>
                        <a:rPr lang="en-US" sz="800" b="1" i="0" u="none" strike="noStrike">
                          <a:solidFill>
                            <a:srgbClr val="FFFFFF"/>
                          </a:solidFill>
                          <a:effectLst/>
                          <a:latin typeface="游ゴシック" panose="020B0400000000000000" pitchFamily="50" charset="-128"/>
                          <a:ea typeface="游ゴシック" panose="020B0400000000000000" pitchFamily="50" charset="-128"/>
                        </a:rPr>
                        <a:t>3PAS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配信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buNone/>
                      </a:pPr>
                      <a:r>
                        <a:rPr lang="en-US" sz="800" b="1" i="0" u="none" strike="noStrike">
                          <a:solidFill>
                            <a:srgbClr val="FFFFFF"/>
                          </a:solidFill>
                          <a:effectLst/>
                          <a:latin typeface="游ゴシック" panose="020B0400000000000000" pitchFamily="50" charset="-128"/>
                          <a:ea typeface="游ゴシック" panose="020B0400000000000000" pitchFamily="50" charset="-128"/>
                        </a:rPr>
                        <a:t>PR</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表記</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extLst>
                  <a:ext uri="{0D108BD9-81ED-4DB2-BD59-A6C34878D82A}">
                    <a16:rowId xmlns:a16="http://schemas.microsoft.com/office/drawing/2014/main" val="2538778835"/>
                  </a:ext>
                </a:extLst>
              </a:tr>
              <a:tr h="56889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buNone/>
                      </a:pP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音声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buNone/>
                      </a:pP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884229458"/>
                  </a:ext>
                </a:extLst>
              </a:tr>
              <a:tr h="736283">
                <a:tc>
                  <a:txBody>
                    <a:bodyPr/>
                    <a:lstStyle/>
                    <a:p>
                      <a:pPr algn="ctr" fontAlgn="ctr">
                        <a:buNone/>
                      </a:pPr>
                      <a:r>
                        <a:rPr lang="en-US" sz="800" b="0" i="0" u="none" strike="noStrike">
                          <a:effectLst/>
                          <a:latin typeface="游ゴシック" panose="020B0400000000000000" pitchFamily="50" charset="-128"/>
                          <a:ea typeface="游ゴシック" panose="020B0400000000000000" pitchFamily="50" charset="-128"/>
                        </a:rPr>
                        <a:t>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buNone/>
                      </a:pPr>
                      <a:r>
                        <a:rPr lang="en-US" sz="800" b="0" i="0" u="none" strike="noStrike">
                          <a:effectLst/>
                          <a:latin typeface="游ゴシック" panose="020B0400000000000000" pitchFamily="50" charset="-128"/>
                          <a:ea typeface="游ゴシック" panose="020B0400000000000000" pitchFamily="50" charset="-128"/>
                        </a:rPr>
                        <a:t>SP</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buNone/>
                      </a:pPr>
                      <a:r>
                        <a:rPr lang="ja-JP" altLang="en-US" sz="800" b="0" i="0" u="none" strike="noStrike">
                          <a:effectLst/>
                          <a:latin typeface="游ゴシック" panose="020B0400000000000000" pitchFamily="50" charset="-128"/>
                          <a:ea typeface="游ゴシック" panose="020B0400000000000000" pitchFamily="50" charset="-128"/>
                        </a:rPr>
                        <a:t>スマートビルボードスティッキー動画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buNone/>
                      </a:pPr>
                      <a:r>
                        <a:rPr lang="en-US" altLang="ja-JP" sz="800" b="0" i="0" u="none" strike="noStrike">
                          <a:effectLst/>
                          <a:latin typeface="游ゴシック" panose="020B0400000000000000" pitchFamily="50" charset="-128"/>
                          <a:ea typeface="游ゴシック" panose="020B0400000000000000" pitchFamily="50" charset="-128"/>
                        </a:rPr>
                        <a:t>640x360 </a:t>
                      </a:r>
                      <a:r>
                        <a:rPr lang="ja-JP" altLang="en-US" sz="800" b="0" i="0" u="none" strike="noStrike">
                          <a:effectLst/>
                          <a:latin typeface="游ゴシック" panose="020B0400000000000000" pitchFamily="50" charset="-128"/>
                          <a:ea typeface="游ゴシック" panose="020B0400000000000000" pitchFamily="50" charset="-128"/>
                        </a:rPr>
                        <a:t>以上</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　　　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800" b="0" i="0" u="none" strike="noStrike">
                          <a:effectLst/>
                          <a:latin typeface="游ゴシック" panose="020B0400000000000000" pitchFamily="50" charset="-128"/>
                          <a:ea typeface="游ゴシック" panose="020B0400000000000000" pitchFamily="50" charset="-128"/>
                        </a:rPr>
                        <a:t>640x360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800" b="0" i="0" u="none" strike="noStrike">
                          <a:effectLst/>
                          <a:latin typeface="游ゴシック" panose="020B0400000000000000" pitchFamily="50" charset="-128"/>
                          <a:ea typeface="游ゴシック" panose="020B0400000000000000" pitchFamily="50" charset="-128"/>
                        </a:rPr>
                        <a:t>500KB</a:t>
                      </a:r>
                      <a:r>
                        <a:rPr lang="ja-JP" altLang="en-US" sz="800" b="0" i="0" u="none" strike="noStrike">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2">
                  <a:txBody>
                    <a:bodyPr/>
                    <a:lstStyle/>
                    <a:p>
                      <a:pPr algn="ctr" fontAlgn="ctr">
                        <a:buNone/>
                      </a:pPr>
                      <a:r>
                        <a:rPr lang="en-US" altLang="ja-JP" sz="800" b="0" i="0" u="none" strike="noStrike">
                          <a:effectLst/>
                          <a:latin typeface="游ゴシック" panose="020B0400000000000000" pitchFamily="50" charset="-128"/>
                          <a:ea typeface="游ゴシック" panose="020B0400000000000000" pitchFamily="50" charset="-128"/>
                        </a:rPr>
                        <a:t>1</a:t>
                      </a:r>
                      <a:r>
                        <a:rPr lang="ja-JP" altLang="en-US" sz="800" b="0" i="0" u="none" strike="noStrike">
                          <a:effectLst/>
                          <a:latin typeface="游ゴシック" panose="020B0400000000000000" pitchFamily="50" charset="-128"/>
                          <a:ea typeface="游ゴシック" panose="020B0400000000000000" pitchFamily="50" charset="-128"/>
                        </a:rPr>
                        <a:t>本</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2">
                  <a:txBody>
                    <a:bodyPr/>
                    <a:lstStyle/>
                    <a:p>
                      <a:pPr algn="ctr" fontAlgn="ctr">
                        <a:buNone/>
                      </a:pPr>
                      <a:r>
                        <a:rPr lang="en-US" altLang="ja-JP" sz="800" b="0" i="0" u="none" strike="noStrike">
                          <a:effectLst/>
                          <a:latin typeface="游ゴシック" panose="020B0400000000000000" pitchFamily="50" charset="-128"/>
                          <a:ea typeface="游ゴシック" panose="020B0400000000000000" pitchFamily="50" charset="-128"/>
                        </a:rPr>
                        <a:t>2</a:t>
                      </a:r>
                      <a:r>
                        <a:rPr lang="ja-JP" altLang="en-US" sz="800" b="0" i="0" u="none" strike="noStrike">
                          <a:effectLst/>
                          <a:latin typeface="游ゴシック" panose="020B0400000000000000" pitchFamily="50" charset="-128"/>
                          <a:ea typeface="游ゴシック" panose="020B0400000000000000" pitchFamily="50" charset="-128"/>
                        </a:rPr>
                        <a:t>本まで</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2">
                  <a:txBody>
                    <a:bodyPr/>
                    <a:lstStyle/>
                    <a:p>
                      <a:pPr algn="ctr" fontAlgn="ctr">
                        <a:buNone/>
                      </a:pPr>
                      <a:r>
                        <a:rPr lang="zh-TW" altLang="en-US" sz="800" b="0" i="0" u="none" strike="noStrike">
                          <a:effectLst/>
                          <a:latin typeface="游ゴシック" panose="020B0400000000000000" pitchFamily="50" charset="-128"/>
                          <a:ea typeface="游ゴシック" panose="020B0400000000000000" pitchFamily="50" charset="-128"/>
                        </a:rPr>
                        <a:t>掲載開始</a:t>
                      </a:r>
                      <a:br>
                        <a:rPr lang="zh-TW" altLang="en-US" sz="800" b="0" i="0" u="none" strike="noStrike">
                          <a:effectLst/>
                          <a:latin typeface="游ゴシック" panose="020B0400000000000000" pitchFamily="50" charset="-128"/>
                          <a:ea typeface="游ゴシック" panose="020B0400000000000000" pitchFamily="50" charset="-128"/>
                        </a:rPr>
                      </a:br>
                      <a:r>
                        <a:rPr lang="en-US" altLang="zh-TW" sz="800" b="0" i="0" u="none" strike="noStrike">
                          <a:effectLst/>
                          <a:latin typeface="游ゴシック" panose="020B0400000000000000" pitchFamily="50" charset="-128"/>
                          <a:ea typeface="游ゴシック" panose="020B0400000000000000" pitchFamily="50" charset="-128"/>
                        </a:rPr>
                        <a:t>5</a:t>
                      </a:r>
                      <a:r>
                        <a:rPr lang="zh-TW" altLang="en-US" sz="800" b="0" i="0" u="none" strike="noStrike">
                          <a:effectLst/>
                          <a:latin typeface="游ゴシック" panose="020B0400000000000000" pitchFamily="50" charset="-128"/>
                          <a:ea typeface="游ゴシック" panose="020B0400000000000000" pitchFamily="50" charset="-128"/>
                        </a:rPr>
                        <a:t>営業日前　</a:t>
                      </a:r>
                      <a:r>
                        <a:rPr lang="en-US" altLang="zh-TW" sz="800" b="0" i="0" u="none" strike="noStrike">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2">
                  <a:txBody>
                    <a:bodyPr/>
                    <a:lstStyle/>
                    <a:p>
                      <a:pPr algn="ctr" fontAlgn="ctr">
                        <a:buNone/>
                      </a:pPr>
                      <a:r>
                        <a:rPr lang="ja-JP" altLang="en-US" sz="800" b="0" i="0" u="none" strike="noStrike">
                          <a:effectLst/>
                          <a:latin typeface="游ゴシック" panose="020B0400000000000000" pitchFamily="50" charset="-128"/>
                          <a:ea typeface="游ゴシック" panose="020B0400000000000000" pitchFamily="50" charset="-128"/>
                        </a:rPr>
                        <a:t>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2">
                  <a:txBody>
                    <a:bodyPr/>
                    <a:lstStyle/>
                    <a:p>
                      <a:pPr algn="ctr" fontAlgn="ctr">
                        <a:buNone/>
                      </a:pPr>
                      <a:r>
                        <a:rPr lang="ja-JP" altLang="en-US" sz="800" b="0" i="0" u="none" strike="noStrike">
                          <a:effectLst/>
                          <a:latin typeface="游ゴシック" panose="020B0400000000000000" pitchFamily="50" charset="-128"/>
                          <a:ea typeface="游ゴシック" panose="020B0400000000000000" pitchFamily="50" charset="-128"/>
                        </a:rPr>
                        <a:t>あり</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72269662"/>
                  </a:ext>
                </a:extLst>
              </a:tr>
              <a:tr h="736283">
                <a:tc>
                  <a:txBody>
                    <a:bodyPr/>
                    <a:lstStyle/>
                    <a:p>
                      <a:pPr algn="ctr" fontAlgn="ctr">
                        <a:buNone/>
                      </a:pPr>
                      <a:r>
                        <a:rPr lang="en-US" sz="800" b="0" i="0" u="none" strike="noStrike">
                          <a:effectLst/>
                          <a:latin typeface="游ゴシック" panose="020B0400000000000000" pitchFamily="50" charset="-128"/>
                          <a:ea typeface="游ゴシック" panose="020B0400000000000000" pitchFamily="50" charset="-128"/>
                        </a:rPr>
                        <a:t>I</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buNone/>
                      </a:pPr>
                      <a:r>
                        <a:rPr lang="en-US" sz="800" b="0" i="0" u="none" strike="noStrike">
                          <a:effectLst/>
                          <a:latin typeface="游ゴシック" panose="020B0400000000000000" pitchFamily="50" charset="-128"/>
                          <a:ea typeface="游ゴシック" panose="020B0400000000000000" pitchFamily="50" charset="-128"/>
                        </a:rPr>
                        <a:t>SP</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buNone/>
                      </a:pPr>
                      <a:r>
                        <a:rPr lang="ja-JP" altLang="en-US" sz="800" b="0" i="0" u="none" strike="noStrike" dirty="0">
                          <a:effectLst/>
                          <a:latin typeface="游ゴシック" panose="020B0400000000000000" pitchFamily="50" charset="-128"/>
                          <a:ea typeface="游ゴシック" panose="020B0400000000000000" pitchFamily="50" charset="-128"/>
                        </a:rPr>
                        <a:t>スマート旅行記インフィードモア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buNone/>
                      </a:pPr>
                      <a:r>
                        <a:rPr lang="en-US" altLang="ja-JP" sz="800" b="0" i="0" u="none" strike="noStrike">
                          <a:effectLst/>
                          <a:latin typeface="游ゴシック" panose="020B0400000000000000" pitchFamily="50" charset="-128"/>
                          <a:ea typeface="游ゴシック" panose="020B0400000000000000" pitchFamily="50" charset="-128"/>
                        </a:rPr>
                        <a:t>320x180 </a:t>
                      </a:r>
                      <a:r>
                        <a:rPr lang="ja-JP" altLang="en-US" sz="800" b="0" i="0" u="none" strike="noStrike">
                          <a:effectLst/>
                          <a:latin typeface="游ゴシック" panose="020B0400000000000000" pitchFamily="50" charset="-128"/>
                          <a:ea typeface="游ゴシック" panose="020B0400000000000000" pitchFamily="50" charset="-128"/>
                        </a:rPr>
                        <a:t>以上</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　　　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800" b="0" i="0" u="none" strike="noStrike">
                          <a:effectLst/>
                          <a:latin typeface="游ゴシック" panose="020B0400000000000000" pitchFamily="50" charset="-128"/>
                          <a:ea typeface="游ゴシック" panose="020B0400000000000000" pitchFamily="50" charset="-128"/>
                        </a:rPr>
                        <a:t>320x180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en-US" sz="800" b="0" i="0" u="none" strike="noStrike" dirty="0">
                          <a:effectLst/>
                          <a:latin typeface="游ゴシック" panose="020B0400000000000000" pitchFamily="50" charset="-128"/>
                          <a:ea typeface="游ゴシック" panose="020B0400000000000000" pitchFamily="50" charset="-128"/>
                        </a:rPr>
                        <a:t>500KB</a:t>
                      </a:r>
                      <a:r>
                        <a:rPr lang="ja-JP" altLang="en-US" sz="800" b="0" i="0" u="none" strike="noStrike" dirty="0">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233983611"/>
                  </a:ext>
                </a:extLst>
              </a:tr>
            </a:tbl>
          </a:graphicData>
        </a:graphic>
      </p:graphicFrame>
    </p:spTree>
    <p:extLst>
      <p:ext uri="{BB962C8B-B14F-4D97-AF65-F5344CB8AC3E}">
        <p14:creationId xmlns:p14="http://schemas.microsoft.com/office/powerpoint/2010/main" val="16082195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54</a:t>
            </a:fld>
            <a:endParaRPr kumimoji="1" lang="ja-JP" altLang="en-US" sz="1050" dirty="0"/>
          </a:p>
        </p:txBody>
      </p:sp>
      <p:sp>
        <p:nvSpPr>
          <p:cNvPr id="2" name="テキスト プレースホルダー 8">
            <a:extLst>
              <a:ext uri="{FF2B5EF4-FFF2-40B4-BE49-F238E27FC236}">
                <a16:creationId xmlns:a16="http://schemas.microsoft.com/office/drawing/2014/main" id="{96CCED1E-8BC8-DAB7-A612-9DC8EF020110}"/>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F2B2105D-3A96-C117-B982-20763FB00030}"/>
              </a:ext>
            </a:extLst>
          </p:cNvPr>
          <p:cNvSpPr>
            <a:spLocks noGrp="1"/>
          </p:cNvSpPr>
          <p:nvPr>
            <p:ph type="title"/>
          </p:nvPr>
        </p:nvSpPr>
        <p:spPr>
          <a:xfrm>
            <a:off x="270791" y="583057"/>
            <a:ext cx="7578493" cy="550747"/>
          </a:xfrm>
        </p:spPr>
        <p:txBody>
          <a:bodyPr/>
          <a:lstStyle/>
          <a:p>
            <a:r>
              <a:rPr kumimoji="1" lang="ja-JP" altLang="en-US" sz="1800" dirty="0">
                <a:latin typeface="游ゴシック" panose="020B0400000000000000" pitchFamily="50" charset="-128"/>
                <a:ea typeface="游ゴシック" panose="020B0400000000000000" pitchFamily="50" charset="-128"/>
              </a:rPr>
              <a:t>原稿規定 </a:t>
            </a:r>
            <a:r>
              <a:rPr lang="ja-JP" altLang="en-US" sz="1800" dirty="0">
                <a:latin typeface="游ゴシック" panose="020B0400000000000000" pitchFamily="50" charset="-128"/>
                <a:ea typeface="游ゴシック" panose="020B0400000000000000" pitchFamily="50" charset="-128"/>
              </a:rPr>
              <a:t>運用型広告</a:t>
            </a:r>
            <a:endParaRPr kumimoji="1" lang="ja-JP" altLang="en-US" sz="1800" dirty="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696A4CBB-601B-00DA-12CA-33C191E5A68C}"/>
              </a:ext>
            </a:extLst>
          </p:cNvPr>
          <p:cNvSpPr txBox="1">
            <a:spLocks/>
          </p:cNvSpPr>
          <p:nvPr/>
        </p:nvSpPr>
        <p:spPr>
          <a:xfrm>
            <a:off x="593835" y="1013496"/>
            <a:ext cx="6719154" cy="3188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en-US" altLang="ja-JP" sz="1100" b="0" dirty="0">
                <a:solidFill>
                  <a:schemeClr val="tx1"/>
                </a:solidFill>
                <a:latin typeface="游ゴシック" panose="020B0400000000000000" pitchFamily="50" charset="-128"/>
                <a:ea typeface="游ゴシック" panose="020B0400000000000000" pitchFamily="50" charset="-128"/>
              </a:rPr>
              <a:t>※</a:t>
            </a:r>
            <a:r>
              <a:rPr lang="ja-JP" altLang="en-US" sz="1100" b="0" dirty="0">
                <a:solidFill>
                  <a:schemeClr val="tx1"/>
                </a:solidFill>
                <a:latin typeface="游ゴシック" panose="020B0400000000000000" pitchFamily="50" charset="-128"/>
                <a:ea typeface="游ゴシック" panose="020B0400000000000000" pitchFamily="50" charset="-128"/>
              </a:rPr>
              <a:t>下記メディア以外の入稿規定に関しては、別途営業へお問い合わせください</a:t>
            </a:r>
          </a:p>
        </p:txBody>
      </p:sp>
      <p:graphicFrame>
        <p:nvGraphicFramePr>
          <p:cNvPr id="7" name="表 6">
            <a:extLst>
              <a:ext uri="{FF2B5EF4-FFF2-40B4-BE49-F238E27FC236}">
                <a16:creationId xmlns:a16="http://schemas.microsoft.com/office/drawing/2014/main" id="{034A541D-F7B8-DA16-A6C3-D7F5C6CBB4F0}"/>
              </a:ext>
            </a:extLst>
          </p:cNvPr>
          <p:cNvGraphicFramePr>
            <a:graphicFrameLocks noGrp="1"/>
          </p:cNvGraphicFramePr>
          <p:nvPr/>
        </p:nvGraphicFramePr>
        <p:xfrm>
          <a:off x="663356" y="1413296"/>
          <a:ext cx="10652343" cy="4840528"/>
        </p:xfrm>
        <a:graphic>
          <a:graphicData uri="http://schemas.openxmlformats.org/drawingml/2006/table">
            <a:tbl>
              <a:tblPr/>
              <a:tblGrid>
                <a:gridCol w="1097347">
                  <a:extLst>
                    <a:ext uri="{9D8B030D-6E8A-4147-A177-3AD203B41FA5}">
                      <a16:colId xmlns:a16="http://schemas.microsoft.com/office/drawing/2014/main" val="1210889903"/>
                    </a:ext>
                  </a:extLst>
                </a:gridCol>
                <a:gridCol w="2388749">
                  <a:extLst>
                    <a:ext uri="{9D8B030D-6E8A-4147-A177-3AD203B41FA5}">
                      <a16:colId xmlns:a16="http://schemas.microsoft.com/office/drawing/2014/main" val="3790168001"/>
                    </a:ext>
                  </a:extLst>
                </a:gridCol>
                <a:gridCol w="2388749">
                  <a:extLst>
                    <a:ext uri="{9D8B030D-6E8A-4147-A177-3AD203B41FA5}">
                      <a16:colId xmlns:a16="http://schemas.microsoft.com/office/drawing/2014/main" val="675648870"/>
                    </a:ext>
                  </a:extLst>
                </a:gridCol>
                <a:gridCol w="2388749">
                  <a:extLst>
                    <a:ext uri="{9D8B030D-6E8A-4147-A177-3AD203B41FA5}">
                      <a16:colId xmlns:a16="http://schemas.microsoft.com/office/drawing/2014/main" val="4260036764"/>
                    </a:ext>
                  </a:extLst>
                </a:gridCol>
                <a:gridCol w="2388749">
                  <a:extLst>
                    <a:ext uri="{9D8B030D-6E8A-4147-A177-3AD203B41FA5}">
                      <a16:colId xmlns:a16="http://schemas.microsoft.com/office/drawing/2014/main" val="2002105590"/>
                    </a:ext>
                  </a:extLst>
                </a:gridCol>
              </a:tblGrid>
              <a:tr h="242382">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配信媒体</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Facebook</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Instagram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LINE</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SmartNews</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73932790"/>
                  </a:ext>
                </a:extLst>
              </a:tr>
              <a:tr h="638619">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配信面</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フィード、検索結果</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フィード、ストーリーズとリール、</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検索結果</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内のトークリスト、</a:t>
                      </a:r>
                    </a:p>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 NEWS</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マンガなどの</a:t>
                      </a:r>
                      <a:b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各種ファミリーサービスや</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広告ネットワーク</a:t>
                      </a:r>
                    </a:p>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rPr>
                        <a:t>SmartNews</a:t>
                      </a:r>
                      <a:r>
                        <a:rPr kumimoji="1" lang="ja-JP" altLang="en-US" sz="800" b="0" kern="1200" baseline="0" dirty="0">
                          <a:solidFill>
                            <a:schemeClr val="tx1"/>
                          </a:solidFill>
                          <a:latin typeface="游ゴシック" panose="020B0400000000000000" pitchFamily="50" charset="-128"/>
                          <a:ea typeface="游ゴシック" panose="020B0400000000000000" pitchFamily="50" charset="-128"/>
                          <a:cs typeface="+mn-cs"/>
                        </a:rPr>
                        <a:t>の</a:t>
                      </a:r>
                      <a:endPar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kern="1200" baseline="0" dirty="0">
                          <a:solidFill>
                            <a:schemeClr val="tx1"/>
                          </a:solidFill>
                          <a:latin typeface="游ゴシック" panose="020B0400000000000000" pitchFamily="50" charset="-128"/>
                          <a:ea typeface="游ゴシック" panose="020B0400000000000000" pitchFamily="50" charset="-128"/>
                          <a:cs typeface="+mn-cs"/>
                        </a:rPr>
                        <a:t>フィード面と記事面</a:t>
                      </a:r>
                      <a:endPar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kern="1200" dirty="0">
                          <a:solidFill>
                            <a:schemeClr val="tx1"/>
                          </a:solidFill>
                          <a:latin typeface="游ゴシック" panose="020B0400000000000000" pitchFamily="50" charset="-128"/>
                          <a:ea typeface="游ゴシック" panose="020B0400000000000000" pitchFamily="50" charset="-128"/>
                          <a:cs typeface="+mn-cs"/>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23020301"/>
                  </a:ext>
                </a:extLst>
              </a:tr>
              <a:tr h="315183">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最低申込金額 </a:t>
                      </a:r>
                      <a:r>
                        <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rPr>
                        <a:t>(</a:t>
                      </a: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グロス</a:t>
                      </a:r>
                      <a:r>
                        <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rPr>
                        <a:t>)</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34505125"/>
                  </a:ext>
                </a:extLst>
              </a:tr>
              <a:tr h="2953687">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入稿素材</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1080×1080</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最小サイズ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600×600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125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見出し</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27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リンクの説明</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27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ja-JP" altLang="en-US" sz="800" dirty="0">
                          <a:latin typeface="游ゴシック" panose="020B0400000000000000" pitchFamily="50" charset="-128"/>
                          <a:ea typeface="游ゴシック" panose="020B0400000000000000" pitchFamily="50" charset="-128"/>
                        </a:rPr>
                        <a:t>半角</a:t>
                      </a:r>
                      <a:r>
                        <a:rPr lang="en-US" altLang="ja-JP" sz="800" dirty="0">
                          <a:latin typeface="游ゴシック" panose="020B0400000000000000" pitchFamily="50" charset="-128"/>
                          <a:ea typeface="游ゴシック" panose="020B0400000000000000" pitchFamily="50" charset="-128"/>
                        </a:rPr>
                        <a:t>125</a:t>
                      </a:r>
                      <a:r>
                        <a:rPr lang="ja-JP" altLang="en-US" sz="800" dirty="0">
                          <a:latin typeface="游ゴシック" panose="020B0400000000000000" pitchFamily="50" charset="-128"/>
                          <a:ea typeface="游ゴシック" panose="020B0400000000000000" pitchFamily="50" charset="-128"/>
                        </a:rPr>
                        <a:t>文字を超えるテキストも利用できますが</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表示されない場合があります。</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30MB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1080×1080</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最小サイズ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600×600</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l" defTabSz="844083" rtl="0" eaLnBrk="1" fontAlgn="t"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画像内のテキスト・ロゴ占有率は</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2,200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半角</a:t>
                      </a:r>
                      <a:r>
                        <a:rPr lang="en-US" altLang="ja-JP" sz="800" dirty="0">
                          <a:latin typeface="游ゴシック" panose="020B0400000000000000" pitchFamily="50" charset="-128"/>
                          <a:ea typeface="游ゴシック" panose="020B0400000000000000" pitchFamily="50" charset="-128"/>
                        </a:rPr>
                        <a:t>125</a:t>
                      </a:r>
                      <a:r>
                        <a:rPr lang="ja-JP" altLang="en-US" sz="800" dirty="0">
                          <a:latin typeface="游ゴシック" panose="020B0400000000000000" pitchFamily="50" charset="-128"/>
                          <a:ea typeface="游ゴシック" panose="020B0400000000000000" pitchFamily="50" charset="-128"/>
                        </a:rPr>
                        <a:t>文字を超えるテキストは</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続きを読むになります。</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30MB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1200×628</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1080×1080</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タイトル：</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半角全角問わず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ディスクリプション：</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半角全角問わず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同様画像で下記</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サイズ</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▼画像サイズ①</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300×300</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▼画像サイズ②</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1200×628</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JPG,PNG,GIF</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アニメーション不可</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テキスト量により配信ができない可能性有、バナーの表示保証領域は中心から</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80%)</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見出し：</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文字以上</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35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説明：</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文字以上</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90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▼広告主体者名</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11</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500KB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画像</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サイズ、テキスト</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種類、広告主体者名、アイコン、</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URL</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の</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点で</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1</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セット必須</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39551548"/>
                  </a:ext>
                </a:extLst>
              </a:tr>
              <a:tr h="286530">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申込期日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74506120"/>
                  </a:ext>
                </a:extLst>
              </a:tr>
              <a:tr h="286530">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入稿期日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55517322"/>
                  </a:ext>
                </a:extLst>
              </a:tr>
            </a:tbl>
          </a:graphicData>
        </a:graphic>
      </p:graphicFrame>
    </p:spTree>
    <p:extLst>
      <p:ext uri="{BB962C8B-B14F-4D97-AF65-F5344CB8AC3E}">
        <p14:creationId xmlns:p14="http://schemas.microsoft.com/office/powerpoint/2010/main" val="822831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3">
            <a:extLst>
              <a:ext uri="{FF2B5EF4-FFF2-40B4-BE49-F238E27FC236}">
                <a16:creationId xmlns:a16="http://schemas.microsoft.com/office/drawing/2014/main" id="{66451591-0379-A702-0B14-AB7543732FEA}"/>
              </a:ext>
            </a:extLst>
          </p:cNvPr>
          <p:cNvSpPr/>
          <p:nvPr/>
        </p:nvSpPr>
        <p:spPr>
          <a:xfrm>
            <a:off x="576671" y="5076602"/>
            <a:ext cx="9548404" cy="1086073"/>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55</a:t>
            </a:fld>
            <a:endParaRPr kumimoji="1" lang="ja-JP" altLang="en-US" sz="1050" dirty="0"/>
          </a:p>
        </p:txBody>
      </p:sp>
      <p:sp>
        <p:nvSpPr>
          <p:cNvPr id="2" name="テキスト プレースホルダー 8">
            <a:extLst>
              <a:ext uri="{FF2B5EF4-FFF2-40B4-BE49-F238E27FC236}">
                <a16:creationId xmlns:a16="http://schemas.microsoft.com/office/drawing/2014/main" id="{D8EA9D60-CF39-2B23-E0A5-2A43124FAAC7}"/>
              </a:ext>
            </a:extLst>
          </p:cNvPr>
          <p:cNvSpPr txBox="1">
            <a:spLocks/>
          </p:cNvSpPr>
          <p:nvPr/>
        </p:nvSpPr>
        <p:spPr>
          <a:xfrm>
            <a:off x="156893" y="183604"/>
            <a:ext cx="1017773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ガイドライン、二次利用オプションに関する規約、広告の取り組みについて</a:t>
            </a:r>
          </a:p>
        </p:txBody>
      </p:sp>
      <p:sp>
        <p:nvSpPr>
          <p:cNvPr id="6" name="角丸四角形 43">
            <a:extLst>
              <a:ext uri="{FF2B5EF4-FFF2-40B4-BE49-F238E27FC236}">
                <a16:creationId xmlns:a16="http://schemas.microsoft.com/office/drawing/2014/main" id="{9D26EC7B-9C8B-8539-21B0-867F6BBCDADF}"/>
              </a:ext>
            </a:extLst>
          </p:cNvPr>
          <p:cNvSpPr/>
          <p:nvPr/>
        </p:nvSpPr>
        <p:spPr>
          <a:xfrm>
            <a:off x="567145" y="1555340"/>
            <a:ext cx="9557930" cy="545478"/>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12AFAC09-0481-F8DE-3A97-F597684608CB}"/>
              </a:ext>
            </a:extLst>
          </p:cNvPr>
          <p:cNvSpPr/>
          <p:nvPr/>
        </p:nvSpPr>
        <p:spPr>
          <a:xfrm>
            <a:off x="257821" y="1228865"/>
            <a:ext cx="1077769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ガイドラインに関しては、下記コーポレートサイトの​“広告掲載ガイドライン </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広告掲載基準・広告取扱規定・免責規定</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をご確認ください​。</a:t>
            </a:r>
          </a:p>
        </p:txBody>
      </p:sp>
      <p:sp>
        <p:nvSpPr>
          <p:cNvPr id="9" name="タイトル 5">
            <a:extLst>
              <a:ext uri="{FF2B5EF4-FFF2-40B4-BE49-F238E27FC236}">
                <a16:creationId xmlns:a16="http://schemas.microsoft.com/office/drawing/2014/main" id="{2832B6D5-5C07-769F-A95E-6BD135BE651A}"/>
              </a:ext>
            </a:extLst>
          </p:cNvPr>
          <p:cNvSpPr txBox="1">
            <a:spLocks/>
          </p:cNvSpPr>
          <p:nvPr/>
        </p:nvSpPr>
        <p:spPr>
          <a:xfrm>
            <a:off x="5417818" y="1593799"/>
            <a:ext cx="4116707"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2"/>
              </a:rPr>
              <a:t>https://corporate.kakaku.com/adpolicy#adpolicy03</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ja-JP" altLang="en-US" sz="1200" dirty="0">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FAC04E00-5AB8-B61B-E4BF-A894133893EB}"/>
              </a:ext>
            </a:extLst>
          </p:cNvPr>
          <p:cNvSpPr/>
          <p:nvPr/>
        </p:nvSpPr>
        <p:spPr>
          <a:xfrm>
            <a:off x="342696" y="4358493"/>
            <a:ext cx="11402990" cy="646331"/>
          </a:xfrm>
          <a:prstGeom prst="rect">
            <a:avLst/>
          </a:prstGeom>
        </p:spPr>
        <p:txBody>
          <a:bodyPr wrap="square">
            <a:spAutoFit/>
          </a:bodyPr>
          <a:lstStyle/>
          <a:p>
            <a:pPr algn="l" rtl="0" fontAlgn="base"/>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当社は</a:t>
            </a:r>
            <a:r>
              <a:rPr lang="en-US" altLang="ja-JP" sz="1200" b="0" i="0" u="none" strike="noStrike" dirty="0">
                <a:solidFill>
                  <a:srgbClr val="111111"/>
                </a:solidFill>
                <a:effectLst/>
                <a:latin typeface="游ゴシック" panose="020B0400000000000000" pitchFamily="50" charset="-128"/>
                <a:ea typeface="游ゴシック" panose="020B0400000000000000" pitchFamily="50" charset="-128"/>
              </a:rPr>
              <a:t>JICDAQ</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によるデジタル広告の品質認証を</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ブランドセーフティ、無効トラフィック対策の両分野で認証を取得しております。</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en-US" altLang="ja-JP" sz="1200" b="0" i="0" dirty="0">
              <a:solidFill>
                <a:srgbClr val="000000"/>
              </a:solidFill>
              <a:effectLst/>
              <a:latin typeface="游ゴシック" panose="020B0400000000000000" pitchFamily="50" charset="-128"/>
              <a:ea typeface="游ゴシック" panose="020B0400000000000000" pitchFamily="50" charset="-128"/>
            </a:endParaRPr>
          </a:p>
          <a:p>
            <a:pPr algn="l" rtl="0" fontAlgn="base"/>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認証や当社における広告商品の安全性と品質向上の取り組みに関する詳細は、</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p>
          <a:p>
            <a:pPr algn="l" rtl="0" fontAlgn="base"/>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下記コーポレートサイトの“</a:t>
            </a:r>
            <a:r>
              <a:rPr lang="en-US" altLang="ja-JP" sz="1200" b="0" i="0" u="none" strike="noStrike" dirty="0">
                <a:solidFill>
                  <a:srgbClr val="111111"/>
                </a:solidFill>
                <a:effectLst/>
                <a:latin typeface="游ゴシック" panose="020B0400000000000000" pitchFamily="50" charset="-128"/>
                <a:ea typeface="游ゴシック" panose="020B0400000000000000" pitchFamily="50" charset="-128"/>
              </a:rPr>
              <a:t>JICDAQ</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によるデジタル広告の品質認証について”と</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a:t>
            </a:r>
            <a:r>
              <a:rPr lang="ja-JP" altLang="en-US" sz="1200" b="0" i="0" u="none" strike="noStrike" dirty="0">
                <a:solidFill>
                  <a:srgbClr val="111111"/>
                </a:solidFill>
                <a:effectLst/>
                <a:latin typeface="游ゴシック" panose="020B0400000000000000" pitchFamily="50" charset="-128"/>
                <a:ea typeface="游ゴシック" panose="020B0400000000000000" pitchFamily="50" charset="-128"/>
              </a:rPr>
              <a:t>カカクコムにおける広告商品の安全性と品質向上の取り組み</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”をご確認ください。</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en-US" altLang="ja-JP" sz="1200" b="0" i="0" dirty="0">
              <a:solidFill>
                <a:srgbClr val="000000"/>
              </a:solidFill>
              <a:effectLst/>
              <a:latin typeface="游ゴシック" panose="020B0400000000000000" pitchFamily="50" charset="-128"/>
              <a:ea typeface="游ゴシック" panose="020B0400000000000000" pitchFamily="50" charset="-128"/>
            </a:endParaRPr>
          </a:p>
        </p:txBody>
      </p:sp>
      <p:sp>
        <p:nvSpPr>
          <p:cNvPr id="12" name="タイトル 5">
            <a:extLst>
              <a:ext uri="{FF2B5EF4-FFF2-40B4-BE49-F238E27FC236}">
                <a16:creationId xmlns:a16="http://schemas.microsoft.com/office/drawing/2014/main" id="{13D2179C-A167-08C9-C633-46F8E8A79879}"/>
              </a:ext>
            </a:extLst>
          </p:cNvPr>
          <p:cNvSpPr txBox="1">
            <a:spLocks/>
          </p:cNvSpPr>
          <p:nvPr/>
        </p:nvSpPr>
        <p:spPr>
          <a:xfrm>
            <a:off x="5421146" y="5112523"/>
            <a:ext cx="4245217"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3"/>
              </a:rPr>
              <a:t>https://corporate.kakaku.com/adpolicy#adpolicy01</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ja-JP" altLang="en-US" sz="1200" dirty="0">
              <a:latin typeface="游ゴシック" panose="020B0400000000000000" pitchFamily="50" charset="-128"/>
              <a:ea typeface="游ゴシック" panose="020B0400000000000000" pitchFamily="50" charset="-128"/>
            </a:endParaRPr>
          </a:p>
        </p:txBody>
      </p:sp>
      <p:sp>
        <p:nvSpPr>
          <p:cNvPr id="13" name="タイトル 5">
            <a:extLst>
              <a:ext uri="{FF2B5EF4-FFF2-40B4-BE49-F238E27FC236}">
                <a16:creationId xmlns:a16="http://schemas.microsoft.com/office/drawing/2014/main" id="{A4F886A8-A504-E80A-4235-F073E39E38AF}"/>
              </a:ext>
            </a:extLst>
          </p:cNvPr>
          <p:cNvSpPr txBox="1">
            <a:spLocks/>
          </p:cNvSpPr>
          <p:nvPr/>
        </p:nvSpPr>
        <p:spPr>
          <a:xfrm>
            <a:off x="5433954" y="5664019"/>
            <a:ext cx="4445514"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4"/>
              </a:rPr>
              <a:t>https://corporate.kakaku.com/adpolicy#adpolicy02</a:t>
            </a:r>
            <a:endParaRPr lang="ja-JP" altLang="en-US" sz="1000" dirty="0">
              <a:latin typeface="游ゴシック" panose="020B0400000000000000" pitchFamily="50" charset="-128"/>
              <a:ea typeface="游ゴシック" panose="020B0400000000000000" pitchFamily="50" charset="-128"/>
            </a:endParaRPr>
          </a:p>
        </p:txBody>
      </p:sp>
      <p:sp>
        <p:nvSpPr>
          <p:cNvPr id="14" name="テキスト プレースホルダー 2">
            <a:extLst>
              <a:ext uri="{FF2B5EF4-FFF2-40B4-BE49-F238E27FC236}">
                <a16:creationId xmlns:a16="http://schemas.microsoft.com/office/drawing/2014/main" id="{E9632F78-C97E-567D-8499-1018E10FE5E0}"/>
              </a:ext>
            </a:extLst>
          </p:cNvPr>
          <p:cNvSpPr txBox="1">
            <a:spLocks/>
          </p:cNvSpPr>
          <p:nvPr/>
        </p:nvSpPr>
        <p:spPr>
          <a:xfrm>
            <a:off x="749609" y="1604902"/>
            <a:ext cx="5137659"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広告掲載ガイドライン </a:t>
            </a:r>
            <a:r>
              <a:rPr lang="en-US" sz="1100" dirty="0">
                <a:latin typeface="游ゴシック" panose="020B0400000000000000" pitchFamily="50" charset="-128"/>
                <a:ea typeface="游ゴシック" panose="020B0400000000000000" pitchFamily="50" charset="-128"/>
                <a:cs typeface="+mn-ea"/>
              </a:rPr>
              <a:t>(</a:t>
            </a:r>
            <a:r>
              <a:rPr lang="ja-JP" altLang="en-US" sz="1100" dirty="0">
                <a:latin typeface="游ゴシック" panose="020B0400000000000000" pitchFamily="50" charset="-128"/>
                <a:ea typeface="游ゴシック" panose="020B0400000000000000" pitchFamily="50" charset="-128"/>
                <a:cs typeface="+mn-ea"/>
              </a:rPr>
              <a:t>広告掲載基準・広告取扱規定・免責規定</a:t>
            </a:r>
            <a:r>
              <a:rPr lang="en-US" sz="1100" dirty="0">
                <a:latin typeface="游ゴシック" panose="020B0400000000000000" pitchFamily="50" charset="-128"/>
                <a:ea typeface="游ゴシック" panose="020B0400000000000000" pitchFamily="50" charset="-128"/>
                <a:cs typeface="+mn-ea"/>
              </a:rPr>
              <a:t>)</a:t>
            </a:r>
            <a:endParaRPr lang="en-US" altLang="ja-JP" sz="1100" dirty="0">
              <a:latin typeface="游ゴシック" panose="020B0400000000000000" pitchFamily="50" charset="-128"/>
              <a:ea typeface="游ゴシック" panose="020B0400000000000000" pitchFamily="50" charset="-128"/>
            </a:endParaRPr>
          </a:p>
        </p:txBody>
      </p:sp>
      <p:cxnSp>
        <p:nvCxnSpPr>
          <p:cNvPr id="15" name="ライン">
            <a:extLst>
              <a:ext uri="{FF2B5EF4-FFF2-40B4-BE49-F238E27FC236}">
                <a16:creationId xmlns:a16="http://schemas.microsoft.com/office/drawing/2014/main" id="{FCFA8C0C-CE5F-776F-22AA-67D1459673DE}"/>
              </a:ext>
            </a:extLst>
          </p:cNvPr>
          <p:cNvCxnSpPr>
            <a:cxnSpLocks/>
          </p:cNvCxnSpPr>
          <p:nvPr/>
        </p:nvCxnSpPr>
        <p:spPr>
          <a:xfrm>
            <a:off x="5115042" y="162791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sp>
        <p:nvSpPr>
          <p:cNvPr id="16" name="テキスト プレースホルダー 2">
            <a:extLst>
              <a:ext uri="{FF2B5EF4-FFF2-40B4-BE49-F238E27FC236}">
                <a16:creationId xmlns:a16="http://schemas.microsoft.com/office/drawing/2014/main" id="{6F9158A8-E079-CDE9-07A2-8D485BD59015}"/>
              </a:ext>
            </a:extLst>
          </p:cNvPr>
          <p:cNvSpPr txBox="1">
            <a:spLocks/>
          </p:cNvSpPr>
          <p:nvPr/>
        </p:nvSpPr>
        <p:spPr>
          <a:xfrm>
            <a:off x="789329" y="5128829"/>
            <a:ext cx="3549673"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sz="1100" dirty="0">
                <a:latin typeface="游ゴシック" panose="020B0400000000000000" pitchFamily="50" charset="-128"/>
                <a:ea typeface="游ゴシック" panose="020B0400000000000000" pitchFamily="50" charset="-128"/>
                <a:cs typeface="+mn-ea"/>
              </a:rPr>
              <a:t>JICDAQによるデジタル広告の品質認証について</a:t>
            </a:r>
            <a:endParaRPr lang="ja-JP" sz="1100" dirty="0">
              <a:latin typeface="游ゴシック" panose="020B0400000000000000" pitchFamily="50" charset="-128"/>
              <a:ea typeface="游ゴシック" panose="020B0400000000000000" pitchFamily="50" charset="-128"/>
            </a:endParaRPr>
          </a:p>
        </p:txBody>
      </p:sp>
      <p:sp>
        <p:nvSpPr>
          <p:cNvPr id="17" name="テキスト プレースホルダー 2">
            <a:extLst>
              <a:ext uri="{FF2B5EF4-FFF2-40B4-BE49-F238E27FC236}">
                <a16:creationId xmlns:a16="http://schemas.microsoft.com/office/drawing/2014/main" id="{72C26DC7-4B3D-7EA4-5838-AFFACB76A594}"/>
              </a:ext>
            </a:extLst>
          </p:cNvPr>
          <p:cNvSpPr txBox="1">
            <a:spLocks/>
          </p:cNvSpPr>
          <p:nvPr/>
        </p:nvSpPr>
        <p:spPr>
          <a:xfrm>
            <a:off x="748207" y="5641168"/>
            <a:ext cx="4117022"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カカクコム</a:t>
            </a:r>
            <a:r>
              <a:rPr lang="ja-JP" sz="1100" dirty="0">
                <a:latin typeface="游ゴシック" panose="020B0400000000000000" pitchFamily="50" charset="-128"/>
                <a:ea typeface="游ゴシック" panose="020B0400000000000000" pitchFamily="50" charset="-128"/>
                <a:cs typeface="+mn-ea"/>
              </a:rPr>
              <a:t>に</a:t>
            </a:r>
            <a:r>
              <a:rPr lang="ja-JP" altLang="en-US" sz="1100" dirty="0">
                <a:latin typeface="游ゴシック" panose="020B0400000000000000" pitchFamily="50" charset="-128"/>
                <a:ea typeface="游ゴシック" panose="020B0400000000000000" pitchFamily="50" charset="-128"/>
                <a:cs typeface="+mn-ea"/>
              </a:rPr>
              <a:t>おけ</a:t>
            </a:r>
            <a:r>
              <a:rPr lang="ja-JP" sz="1100" dirty="0">
                <a:latin typeface="游ゴシック" panose="020B0400000000000000" pitchFamily="50" charset="-128"/>
                <a:ea typeface="游ゴシック" panose="020B0400000000000000" pitchFamily="50" charset="-128"/>
                <a:cs typeface="+mn-ea"/>
              </a:rPr>
              <a:t>る広告</a:t>
            </a:r>
            <a:r>
              <a:rPr lang="ja-JP" altLang="en-US" sz="1100" dirty="0">
                <a:latin typeface="游ゴシック" panose="020B0400000000000000" pitchFamily="50" charset="-128"/>
                <a:ea typeface="游ゴシック" panose="020B0400000000000000" pitchFamily="50" charset="-128"/>
                <a:cs typeface="+mn-ea"/>
              </a:rPr>
              <a:t>商品</a:t>
            </a:r>
            <a:r>
              <a:rPr lang="ja-JP" sz="1100" dirty="0">
                <a:latin typeface="游ゴシック" panose="020B0400000000000000" pitchFamily="50" charset="-128"/>
                <a:ea typeface="游ゴシック" panose="020B0400000000000000" pitchFamily="50" charset="-128"/>
                <a:cs typeface="+mn-ea"/>
              </a:rPr>
              <a:t>の</a:t>
            </a:r>
            <a:r>
              <a:rPr lang="ja-JP" altLang="en-US" sz="1100" dirty="0">
                <a:latin typeface="游ゴシック" panose="020B0400000000000000" pitchFamily="50" charset="-128"/>
                <a:ea typeface="游ゴシック" panose="020B0400000000000000" pitchFamily="50" charset="-128"/>
                <a:cs typeface="+mn-ea"/>
              </a:rPr>
              <a:t>安全性と</a:t>
            </a:r>
            <a:r>
              <a:rPr lang="ja-JP" sz="1100" dirty="0">
                <a:latin typeface="游ゴシック" panose="020B0400000000000000" pitchFamily="50" charset="-128"/>
                <a:ea typeface="游ゴシック" panose="020B0400000000000000" pitchFamily="50" charset="-128"/>
                <a:cs typeface="+mn-ea"/>
              </a:rPr>
              <a:t>品質</a:t>
            </a:r>
            <a:r>
              <a:rPr lang="ja-JP" altLang="en-US" sz="1100" dirty="0">
                <a:latin typeface="游ゴシック" panose="020B0400000000000000" pitchFamily="50" charset="-128"/>
                <a:ea typeface="游ゴシック" panose="020B0400000000000000" pitchFamily="50" charset="-128"/>
                <a:cs typeface="+mn-ea"/>
              </a:rPr>
              <a:t>向上の取り組み</a:t>
            </a:r>
            <a:endParaRPr lang="en-US" altLang="ja-JP" sz="1100" dirty="0">
              <a:latin typeface="游ゴシック" panose="020B0400000000000000" pitchFamily="50" charset="-128"/>
              <a:ea typeface="游ゴシック" panose="020B0400000000000000" pitchFamily="50" charset="-128"/>
            </a:endParaRPr>
          </a:p>
        </p:txBody>
      </p:sp>
      <p:cxnSp>
        <p:nvCxnSpPr>
          <p:cNvPr id="18" name="ライン">
            <a:extLst>
              <a:ext uri="{FF2B5EF4-FFF2-40B4-BE49-F238E27FC236}">
                <a16:creationId xmlns:a16="http://schemas.microsoft.com/office/drawing/2014/main" id="{D284BDA0-BF59-CEC9-6ABC-41DDB510BDFA}"/>
              </a:ext>
            </a:extLst>
          </p:cNvPr>
          <p:cNvCxnSpPr>
            <a:cxnSpLocks/>
          </p:cNvCxnSpPr>
          <p:nvPr/>
        </p:nvCxnSpPr>
        <p:spPr>
          <a:xfrm>
            <a:off x="5112238" y="569358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 name="ライン">
            <a:extLst>
              <a:ext uri="{FF2B5EF4-FFF2-40B4-BE49-F238E27FC236}">
                <a16:creationId xmlns:a16="http://schemas.microsoft.com/office/drawing/2014/main" id="{4F80350D-9E6F-99CB-6927-6CB97FD823FA}"/>
              </a:ext>
            </a:extLst>
          </p:cNvPr>
          <p:cNvCxnSpPr>
            <a:cxnSpLocks/>
          </p:cNvCxnSpPr>
          <p:nvPr/>
        </p:nvCxnSpPr>
        <p:spPr>
          <a:xfrm>
            <a:off x="5112239" y="513324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 name="ライン">
            <a:extLst>
              <a:ext uri="{FF2B5EF4-FFF2-40B4-BE49-F238E27FC236}">
                <a16:creationId xmlns:a16="http://schemas.microsoft.com/office/drawing/2014/main" id="{6CA03970-ADA8-FC65-1E2D-24339767F0EB}"/>
              </a:ext>
            </a:extLst>
          </p:cNvPr>
          <p:cNvCxnSpPr>
            <a:cxnSpLocks/>
          </p:cNvCxnSpPr>
          <p:nvPr/>
        </p:nvCxnSpPr>
        <p:spPr>
          <a:xfrm flipH="1" flipV="1">
            <a:off x="773316" y="5611061"/>
            <a:ext cx="9106152" cy="30107"/>
          </a:xfrm>
          <a:prstGeom prst="line">
            <a:avLst/>
          </a:prstGeom>
          <a:ln w="22225">
            <a:solidFill>
              <a:srgbClr val="EBEBEB"/>
            </a:solidFill>
            <a:prstDash val="sysDot"/>
          </a:ln>
        </p:spPr>
        <p:style>
          <a:lnRef idx="1">
            <a:schemeClr val="accent1"/>
          </a:lnRef>
          <a:fillRef idx="0">
            <a:schemeClr val="accent1"/>
          </a:fillRef>
          <a:effectRef idx="0">
            <a:schemeClr val="accent1"/>
          </a:effectRef>
          <a:fontRef idx="minor">
            <a:schemeClr val="tx1"/>
          </a:fontRef>
        </p:style>
      </p:cxnSp>
      <p:sp>
        <p:nvSpPr>
          <p:cNvPr id="21" name="タイトル 2">
            <a:extLst>
              <a:ext uri="{FF2B5EF4-FFF2-40B4-BE49-F238E27FC236}">
                <a16:creationId xmlns:a16="http://schemas.microsoft.com/office/drawing/2014/main" id="{577CC6AA-65C3-49A0-DEA2-ABE7B6E90551}"/>
              </a:ext>
            </a:extLst>
          </p:cNvPr>
          <p:cNvSpPr>
            <a:spLocks noGrp="1"/>
          </p:cNvSpPr>
          <p:nvPr>
            <p:ph type="title"/>
          </p:nvPr>
        </p:nvSpPr>
        <p:spPr>
          <a:xfrm>
            <a:off x="259223" y="719002"/>
            <a:ext cx="7578493" cy="550747"/>
          </a:xfrm>
        </p:spPr>
        <p:txBody>
          <a:bodyPr/>
          <a:lstStyle/>
          <a:p>
            <a:r>
              <a:rPr kumimoji="1" lang="ja-JP" altLang="en-US" sz="1800" dirty="0">
                <a:latin typeface="游ゴシック" panose="020B0400000000000000" pitchFamily="50" charset="-128"/>
                <a:ea typeface="游ゴシック" panose="020B0400000000000000" pitchFamily="50" charset="-128"/>
              </a:rPr>
              <a:t>広告掲載ガイドライン </a:t>
            </a:r>
            <a:r>
              <a:rPr kumimoji="1" lang="en-US" altLang="ja-JP" sz="1800" dirty="0">
                <a:latin typeface="游ゴシック" panose="020B0400000000000000" pitchFamily="50" charset="-128"/>
                <a:ea typeface="游ゴシック" panose="020B0400000000000000" pitchFamily="50" charset="-128"/>
              </a:rPr>
              <a:t>(</a:t>
            </a:r>
            <a:r>
              <a:rPr kumimoji="1" lang="ja-JP" altLang="en-US" sz="1800" dirty="0">
                <a:latin typeface="游ゴシック" panose="020B0400000000000000" pitchFamily="50" charset="-128"/>
                <a:ea typeface="游ゴシック" panose="020B0400000000000000" pitchFamily="50" charset="-128"/>
              </a:rPr>
              <a:t>広告掲載基準・広告取扱規定・免責規定</a:t>
            </a:r>
            <a:r>
              <a:rPr kumimoji="1" lang="en-US" altLang="ja-JP" sz="1800" dirty="0">
                <a:latin typeface="游ゴシック" panose="020B0400000000000000" pitchFamily="50" charset="-128"/>
                <a:ea typeface="游ゴシック" panose="020B0400000000000000" pitchFamily="50" charset="-128"/>
              </a:rPr>
              <a:t>)​</a:t>
            </a:r>
            <a:endParaRPr kumimoji="1" lang="ja-JP" altLang="en-US" sz="1800" dirty="0">
              <a:latin typeface="游ゴシック" panose="020B0400000000000000" pitchFamily="50" charset="-128"/>
              <a:ea typeface="游ゴシック" panose="020B0400000000000000" pitchFamily="50" charset="-128"/>
            </a:endParaRPr>
          </a:p>
        </p:txBody>
      </p:sp>
      <p:sp>
        <p:nvSpPr>
          <p:cNvPr id="22" name="タイトル 2">
            <a:extLst>
              <a:ext uri="{FF2B5EF4-FFF2-40B4-BE49-F238E27FC236}">
                <a16:creationId xmlns:a16="http://schemas.microsoft.com/office/drawing/2014/main" id="{BB2AFAFC-832A-67B5-6886-A83E3F7286F2}"/>
              </a:ext>
            </a:extLst>
          </p:cNvPr>
          <p:cNvSpPr txBox="1">
            <a:spLocks/>
          </p:cNvSpPr>
          <p:nvPr/>
        </p:nvSpPr>
        <p:spPr>
          <a:xfrm>
            <a:off x="272473" y="3828439"/>
            <a:ext cx="7578493" cy="550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en-US" altLang="ja-JP" sz="1800" dirty="0">
                <a:latin typeface="游ゴシック" panose="020B0400000000000000" pitchFamily="50" charset="-128"/>
                <a:ea typeface="游ゴシック" panose="020B0400000000000000" pitchFamily="50" charset="-128"/>
              </a:rPr>
              <a:t>JICDAQ</a:t>
            </a:r>
            <a:r>
              <a:rPr lang="ja-JP" altLang="en-US" sz="1800" dirty="0">
                <a:latin typeface="游ゴシック" panose="020B0400000000000000" pitchFamily="50" charset="-128"/>
                <a:ea typeface="游ゴシック" panose="020B0400000000000000" pitchFamily="50" charset="-128"/>
              </a:rPr>
              <a:t>によるデジタル広告の品質認証と取り組みについて​</a:t>
            </a:r>
          </a:p>
        </p:txBody>
      </p:sp>
      <p:sp>
        <p:nvSpPr>
          <p:cNvPr id="28" name="角丸四角形 43">
            <a:extLst>
              <a:ext uri="{FF2B5EF4-FFF2-40B4-BE49-F238E27FC236}">
                <a16:creationId xmlns:a16="http://schemas.microsoft.com/office/drawing/2014/main" id="{E6A52D56-D68F-01B8-CD4A-71236FA41C62}"/>
              </a:ext>
            </a:extLst>
          </p:cNvPr>
          <p:cNvSpPr/>
          <p:nvPr/>
        </p:nvSpPr>
        <p:spPr>
          <a:xfrm>
            <a:off x="565743" y="3096436"/>
            <a:ext cx="9559332" cy="545478"/>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41091608-F165-0003-ADC8-2A7A9C814EA1}"/>
              </a:ext>
            </a:extLst>
          </p:cNvPr>
          <p:cNvSpPr/>
          <p:nvPr/>
        </p:nvSpPr>
        <p:spPr>
          <a:xfrm>
            <a:off x="257821" y="2732354"/>
            <a:ext cx="1077769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二次利用オプションに関しては、下記コーポレートサイトの“広告メニューにおける二次利用オプションに関する規約”をご確認ください。</a:t>
            </a:r>
          </a:p>
        </p:txBody>
      </p:sp>
      <p:sp>
        <p:nvSpPr>
          <p:cNvPr id="30" name="タイトル 5">
            <a:extLst>
              <a:ext uri="{FF2B5EF4-FFF2-40B4-BE49-F238E27FC236}">
                <a16:creationId xmlns:a16="http://schemas.microsoft.com/office/drawing/2014/main" id="{7D3F25C0-6455-5A6C-3E47-5443F886968D}"/>
              </a:ext>
            </a:extLst>
          </p:cNvPr>
          <p:cNvSpPr txBox="1">
            <a:spLocks/>
          </p:cNvSpPr>
          <p:nvPr/>
        </p:nvSpPr>
        <p:spPr>
          <a:xfrm>
            <a:off x="5417818" y="3109619"/>
            <a:ext cx="4597450"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rPr>
              <a:t>https://corporate.kakaku.com/adpolicy/others#others02</a:t>
            </a:r>
            <a:endParaRPr lang="ja-JP" altLang="en-US" sz="1200" dirty="0">
              <a:latin typeface="游ゴシック" panose="020B0400000000000000" pitchFamily="50" charset="-128"/>
              <a:ea typeface="游ゴシック" panose="020B0400000000000000" pitchFamily="50" charset="-128"/>
            </a:endParaRPr>
          </a:p>
        </p:txBody>
      </p:sp>
      <p:sp>
        <p:nvSpPr>
          <p:cNvPr id="31" name="テキスト プレースホルダー 2">
            <a:extLst>
              <a:ext uri="{FF2B5EF4-FFF2-40B4-BE49-F238E27FC236}">
                <a16:creationId xmlns:a16="http://schemas.microsoft.com/office/drawing/2014/main" id="{A840310C-275E-A43A-15D0-729889D91FA5}"/>
              </a:ext>
            </a:extLst>
          </p:cNvPr>
          <p:cNvSpPr txBox="1">
            <a:spLocks/>
          </p:cNvSpPr>
          <p:nvPr/>
        </p:nvSpPr>
        <p:spPr>
          <a:xfrm>
            <a:off x="748207" y="3145998"/>
            <a:ext cx="5137659"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広告メニューにおける二次利用オプションに関する規約</a:t>
            </a:r>
          </a:p>
        </p:txBody>
      </p:sp>
      <p:cxnSp>
        <p:nvCxnSpPr>
          <p:cNvPr id="32" name="ライン">
            <a:extLst>
              <a:ext uri="{FF2B5EF4-FFF2-40B4-BE49-F238E27FC236}">
                <a16:creationId xmlns:a16="http://schemas.microsoft.com/office/drawing/2014/main" id="{156ADF73-B2AA-5532-6DDD-F66A0878AAB7}"/>
              </a:ext>
            </a:extLst>
          </p:cNvPr>
          <p:cNvCxnSpPr>
            <a:cxnSpLocks/>
          </p:cNvCxnSpPr>
          <p:nvPr/>
        </p:nvCxnSpPr>
        <p:spPr>
          <a:xfrm>
            <a:off x="5113640" y="3173890"/>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sp>
        <p:nvSpPr>
          <p:cNvPr id="33" name="タイトル 2">
            <a:extLst>
              <a:ext uri="{FF2B5EF4-FFF2-40B4-BE49-F238E27FC236}">
                <a16:creationId xmlns:a16="http://schemas.microsoft.com/office/drawing/2014/main" id="{D47AEB04-DC3C-5A4A-EEDE-4C741541F2DC}"/>
              </a:ext>
            </a:extLst>
          </p:cNvPr>
          <p:cNvSpPr txBox="1">
            <a:spLocks/>
          </p:cNvSpPr>
          <p:nvPr/>
        </p:nvSpPr>
        <p:spPr>
          <a:xfrm>
            <a:off x="257821" y="2242806"/>
            <a:ext cx="7578493" cy="550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ja-JP" altLang="en-US" sz="1800" dirty="0">
                <a:latin typeface="游ゴシック" panose="020B0400000000000000" pitchFamily="50" charset="-128"/>
                <a:ea typeface="游ゴシック" panose="020B0400000000000000" pitchFamily="50" charset="-128"/>
              </a:rPr>
              <a:t>広告メニューにおける二次利用オプションに関する規約</a:t>
            </a:r>
          </a:p>
        </p:txBody>
      </p:sp>
    </p:spTree>
    <p:extLst>
      <p:ext uri="{BB962C8B-B14F-4D97-AF65-F5344CB8AC3E}">
        <p14:creationId xmlns:p14="http://schemas.microsoft.com/office/powerpoint/2010/main" val="18417341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56</a:t>
            </a:fld>
            <a:endParaRPr kumimoji="1" lang="ja-JP" altLang="en-US" sz="1050" dirty="0"/>
          </a:p>
        </p:txBody>
      </p:sp>
      <p:sp>
        <p:nvSpPr>
          <p:cNvPr id="2" name="タイトル 1">
            <a:extLst>
              <a:ext uri="{FF2B5EF4-FFF2-40B4-BE49-F238E27FC236}">
                <a16:creationId xmlns:a16="http://schemas.microsoft.com/office/drawing/2014/main" id="{6F6307EC-8518-C556-D542-5EBFDAFF4DC0}"/>
              </a:ext>
            </a:extLst>
          </p:cNvPr>
          <p:cNvSpPr>
            <a:spLocks noGrp="1"/>
          </p:cNvSpPr>
          <p:nvPr>
            <p:ph type="title"/>
          </p:nvPr>
        </p:nvSpPr>
        <p:spPr>
          <a:xfrm>
            <a:off x="1601558" y="2766377"/>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サイト横断プロモーション</a:t>
            </a:r>
          </a:p>
        </p:txBody>
      </p:sp>
    </p:spTree>
    <p:extLst>
      <p:ext uri="{BB962C8B-B14F-4D97-AF65-F5344CB8AC3E}">
        <p14:creationId xmlns:p14="http://schemas.microsoft.com/office/powerpoint/2010/main" val="2798414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57</a:t>
            </a:fld>
            <a:endParaRPr kumimoji="1" lang="ja-JP" altLang="en-US" sz="1050" dirty="0"/>
          </a:p>
        </p:txBody>
      </p:sp>
      <p:cxnSp>
        <p:nvCxnSpPr>
          <p:cNvPr id="2" name="直線コネクタ 1">
            <a:extLst>
              <a:ext uri="{FF2B5EF4-FFF2-40B4-BE49-F238E27FC236}">
                <a16:creationId xmlns:a16="http://schemas.microsoft.com/office/drawing/2014/main" id="{D2F14B14-D76B-6862-3784-F42AE0800958}"/>
              </a:ext>
            </a:extLst>
          </p:cNvPr>
          <p:cNvCxnSpPr>
            <a:cxnSpLocks/>
          </p:cNvCxnSpPr>
          <p:nvPr/>
        </p:nvCxnSpPr>
        <p:spPr>
          <a:xfrm>
            <a:off x="659469" y="3792945"/>
            <a:ext cx="10440000" cy="0"/>
          </a:xfrm>
          <a:prstGeom prst="line">
            <a:avLst/>
          </a:prstGeom>
          <a:ln w="12700">
            <a:solidFill>
              <a:srgbClr val="999999"/>
            </a:solidFill>
            <a:prstDash val="sysDot"/>
          </a:ln>
        </p:spPr>
        <p:style>
          <a:lnRef idx="1">
            <a:schemeClr val="accent1"/>
          </a:lnRef>
          <a:fillRef idx="0">
            <a:schemeClr val="accent1"/>
          </a:fillRef>
          <a:effectRef idx="0">
            <a:schemeClr val="accent1"/>
          </a:effectRef>
          <a:fontRef idx="minor">
            <a:schemeClr val="tx1"/>
          </a:fontRef>
        </p:style>
      </p:cxnSp>
      <p:sp>
        <p:nvSpPr>
          <p:cNvPr id="3" name="テキスト 4travel">
            <a:extLst>
              <a:ext uri="{FF2B5EF4-FFF2-40B4-BE49-F238E27FC236}">
                <a16:creationId xmlns:a16="http://schemas.microsoft.com/office/drawing/2014/main" id="{FDA37DC4-D79E-5638-3924-1B84ACC0EA78}"/>
              </a:ext>
            </a:extLst>
          </p:cNvPr>
          <p:cNvSpPr txBox="1"/>
          <p:nvPr/>
        </p:nvSpPr>
        <p:spPr>
          <a:xfrm>
            <a:off x="2043431" y="39772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旅行のクチコミと比較サイト</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ja-JP" altLang="en-US" sz="1000" b="1">
                <a:solidFill>
                  <a:schemeClr val="tx1">
                    <a:lumMod val="75000"/>
                    <a:lumOff val="25000"/>
                  </a:schemeClr>
                </a:solidFill>
                <a:latin typeface="游ゴシック" panose="020B0400000000000000" pitchFamily="50" charset="-128"/>
                <a:ea typeface="游ゴシック" panose="020B0400000000000000" pitchFamily="50" charset="-128"/>
              </a:rPr>
              <a:t>フォートラベル</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6" name="テキスト icotto">
            <a:extLst>
              <a:ext uri="{FF2B5EF4-FFF2-40B4-BE49-F238E27FC236}">
                <a16:creationId xmlns:a16="http://schemas.microsoft.com/office/drawing/2014/main" id="{C37450EF-5391-2FA3-D8BB-B407919BC96D}"/>
              </a:ext>
            </a:extLst>
          </p:cNvPr>
          <p:cNvSpPr txBox="1"/>
          <p:nvPr/>
        </p:nvSpPr>
        <p:spPr>
          <a:xfrm>
            <a:off x="4242606" y="39843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宿泊旅行の情報メディア</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en-US" altLang="ja-JP" sz="1000" b="1" err="1">
                <a:solidFill>
                  <a:schemeClr val="tx1">
                    <a:lumMod val="75000"/>
                    <a:lumOff val="25000"/>
                  </a:schemeClr>
                </a:solidFill>
                <a:latin typeface="游ゴシック" panose="020B0400000000000000" pitchFamily="50" charset="-128"/>
                <a:ea typeface="游ゴシック" panose="020B0400000000000000" pitchFamily="50" charset="-128"/>
              </a:rPr>
              <a:t>icotto</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7" name="テキスト キナリノ">
            <a:extLst>
              <a:ext uri="{FF2B5EF4-FFF2-40B4-BE49-F238E27FC236}">
                <a16:creationId xmlns:a16="http://schemas.microsoft.com/office/drawing/2014/main" id="{E90509C6-EC53-FD16-0853-2D02FB532BAF}"/>
              </a:ext>
            </a:extLst>
          </p:cNvPr>
          <p:cNvSpPr txBox="1"/>
          <p:nvPr/>
        </p:nvSpPr>
        <p:spPr>
          <a:xfrm>
            <a:off x="6436947" y="39843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ライフスタイルメディア</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ja-JP" altLang="en-US" sz="1000" b="1">
                <a:solidFill>
                  <a:schemeClr val="tx1">
                    <a:lumMod val="75000"/>
                    <a:lumOff val="25000"/>
                  </a:schemeClr>
                </a:solidFill>
                <a:latin typeface="游ゴシック" panose="020B0400000000000000" pitchFamily="50" charset="-128"/>
                <a:ea typeface="游ゴシック" panose="020B0400000000000000" pitchFamily="50" charset="-128"/>
              </a:rPr>
              <a:t>キナリノ</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8" name="テキスト webCG">
            <a:extLst>
              <a:ext uri="{FF2B5EF4-FFF2-40B4-BE49-F238E27FC236}">
                <a16:creationId xmlns:a16="http://schemas.microsoft.com/office/drawing/2014/main" id="{46E148E3-50F1-FD5F-85A9-3728C53E26C4}"/>
              </a:ext>
            </a:extLst>
          </p:cNvPr>
          <p:cNvSpPr txBox="1"/>
          <p:nvPr/>
        </p:nvSpPr>
        <p:spPr>
          <a:xfrm>
            <a:off x="8250781" y="3984305"/>
            <a:ext cx="180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クルマ好きのための情報サイト</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en-US" altLang="ja-JP" sz="1000" b="1" err="1">
                <a:solidFill>
                  <a:schemeClr val="tx1">
                    <a:lumMod val="75000"/>
                    <a:lumOff val="25000"/>
                  </a:schemeClr>
                </a:solidFill>
                <a:latin typeface="游ゴシック" panose="020B0400000000000000" pitchFamily="50" charset="-128"/>
                <a:ea typeface="游ゴシック" panose="020B0400000000000000" pitchFamily="50" charset="-128"/>
              </a:rPr>
              <a:t>webCG</a:t>
            </a:r>
            <a:endParaRPr lang="en-US" altLang="ja-JP" sz="9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grpSp>
        <p:nvGrpSpPr>
          <p:cNvPr id="9" name="他サービスの図">
            <a:extLst>
              <a:ext uri="{FF2B5EF4-FFF2-40B4-BE49-F238E27FC236}">
                <a16:creationId xmlns:a16="http://schemas.microsoft.com/office/drawing/2014/main" id="{D413ABB2-9DD4-249C-AE89-5A701A77F19A}"/>
              </a:ext>
            </a:extLst>
          </p:cNvPr>
          <p:cNvGrpSpPr/>
          <p:nvPr/>
        </p:nvGrpSpPr>
        <p:grpSpPr>
          <a:xfrm>
            <a:off x="790355" y="4398158"/>
            <a:ext cx="10178228" cy="2187634"/>
            <a:chOff x="1006886" y="4424854"/>
            <a:chExt cx="10178228" cy="2187634"/>
          </a:xfrm>
        </p:grpSpPr>
        <p:pic>
          <p:nvPicPr>
            <p:cNvPr id="10" name="図 4travel">
              <a:extLst>
                <a:ext uri="{FF2B5EF4-FFF2-40B4-BE49-F238E27FC236}">
                  <a16:creationId xmlns:a16="http://schemas.microsoft.com/office/drawing/2014/main" id="{6713A347-A5AC-5714-E973-2DA3341F0D69}"/>
                </a:ext>
              </a:extLst>
            </p:cNvPr>
            <p:cNvPicPr>
              <a:picLocks noChangeAspect="1"/>
            </p:cNvPicPr>
            <p:nvPr/>
          </p:nvPicPr>
          <p:blipFill rotWithShape="1">
            <a:blip r:embed="rId2"/>
            <a:srcRect l="3953" t="737" b="24519"/>
            <a:stretch/>
          </p:blipFill>
          <p:spPr>
            <a:xfrm>
              <a:off x="2363936" y="4445449"/>
              <a:ext cx="1173600" cy="1751498"/>
            </a:xfrm>
            <a:prstGeom prst="rect">
              <a:avLst/>
            </a:prstGeom>
          </p:spPr>
        </p:pic>
        <p:pic>
          <p:nvPicPr>
            <p:cNvPr id="11" name="図 icotto">
              <a:extLst>
                <a:ext uri="{FF2B5EF4-FFF2-40B4-BE49-F238E27FC236}">
                  <a16:creationId xmlns:a16="http://schemas.microsoft.com/office/drawing/2014/main" id="{1249D986-89D7-FA6F-CBB9-22E28CC585D4}"/>
                </a:ext>
              </a:extLst>
            </p:cNvPr>
            <p:cNvPicPr>
              <a:picLocks noChangeAspect="1"/>
            </p:cNvPicPr>
            <p:nvPr/>
          </p:nvPicPr>
          <p:blipFill rotWithShape="1">
            <a:blip r:embed="rId3"/>
            <a:srcRect t="974"/>
            <a:stretch/>
          </p:blipFill>
          <p:spPr>
            <a:xfrm>
              <a:off x="4599122" y="4441329"/>
              <a:ext cx="1180800" cy="1910138"/>
            </a:xfrm>
            <a:prstGeom prst="rect">
              <a:avLst/>
            </a:prstGeom>
          </p:spPr>
        </p:pic>
        <p:pic>
          <p:nvPicPr>
            <p:cNvPr id="12" name="図 キナリノ">
              <a:extLst>
                <a:ext uri="{FF2B5EF4-FFF2-40B4-BE49-F238E27FC236}">
                  <a16:creationId xmlns:a16="http://schemas.microsoft.com/office/drawing/2014/main" id="{D85B8B53-BDA5-131A-AB44-403088842E9C}"/>
                </a:ext>
              </a:extLst>
            </p:cNvPr>
            <p:cNvPicPr>
              <a:picLocks noChangeAspect="1"/>
            </p:cNvPicPr>
            <p:nvPr/>
          </p:nvPicPr>
          <p:blipFill rotWithShape="1">
            <a:blip r:embed="rId4"/>
            <a:srcRect t="974"/>
            <a:stretch/>
          </p:blipFill>
          <p:spPr>
            <a:xfrm>
              <a:off x="6779478" y="4441329"/>
              <a:ext cx="1188000" cy="1776659"/>
            </a:xfrm>
            <a:prstGeom prst="rect">
              <a:avLst/>
            </a:prstGeom>
          </p:spPr>
        </p:pic>
        <p:pic>
          <p:nvPicPr>
            <p:cNvPr id="13" name="図 webCG">
              <a:extLst>
                <a:ext uri="{FF2B5EF4-FFF2-40B4-BE49-F238E27FC236}">
                  <a16:creationId xmlns:a16="http://schemas.microsoft.com/office/drawing/2014/main" id="{79C19A63-F939-A90F-8F8C-702099A519DE}"/>
                </a:ext>
              </a:extLst>
            </p:cNvPr>
            <p:cNvPicPr>
              <a:picLocks noChangeAspect="1"/>
            </p:cNvPicPr>
            <p:nvPr/>
          </p:nvPicPr>
          <p:blipFill rotWithShape="1">
            <a:blip r:embed="rId5"/>
            <a:srcRect t="934"/>
            <a:stretch/>
          </p:blipFill>
          <p:spPr>
            <a:xfrm>
              <a:off x="8785790" y="4424854"/>
              <a:ext cx="1200367" cy="1807675"/>
            </a:xfrm>
            <a:prstGeom prst="rect">
              <a:avLst/>
            </a:prstGeom>
          </p:spPr>
        </p:pic>
        <p:sp>
          <p:nvSpPr>
            <p:cNvPr id="14" name="白ぼかし">
              <a:extLst>
                <a:ext uri="{FF2B5EF4-FFF2-40B4-BE49-F238E27FC236}">
                  <a16:creationId xmlns:a16="http://schemas.microsoft.com/office/drawing/2014/main" id="{02125161-CAD2-655D-2C53-3B6209BA675C}"/>
                </a:ext>
              </a:extLst>
            </p:cNvPr>
            <p:cNvSpPr/>
            <p:nvPr/>
          </p:nvSpPr>
          <p:spPr>
            <a:xfrm>
              <a:off x="1006886" y="5983110"/>
              <a:ext cx="10178228" cy="629378"/>
            </a:xfrm>
            <a:prstGeom prst="rect">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grpSp>
      <p:grpSp>
        <p:nvGrpSpPr>
          <p:cNvPr id="15" name="食べログ">
            <a:extLst>
              <a:ext uri="{FF2B5EF4-FFF2-40B4-BE49-F238E27FC236}">
                <a16:creationId xmlns:a16="http://schemas.microsoft.com/office/drawing/2014/main" id="{CD650248-F0E0-1983-27F9-EC68AA737A48}"/>
              </a:ext>
            </a:extLst>
          </p:cNvPr>
          <p:cNvGrpSpPr/>
          <p:nvPr/>
        </p:nvGrpSpPr>
        <p:grpSpPr>
          <a:xfrm>
            <a:off x="6237221" y="904855"/>
            <a:ext cx="4860000" cy="2730383"/>
            <a:chOff x="6453752" y="931551"/>
            <a:chExt cx="4860000" cy="2730383"/>
          </a:xfrm>
        </p:grpSpPr>
        <p:pic>
          <p:nvPicPr>
            <p:cNvPr id="16" name="図 食べログ">
              <a:extLst>
                <a:ext uri="{FF2B5EF4-FFF2-40B4-BE49-F238E27FC236}">
                  <a16:creationId xmlns:a16="http://schemas.microsoft.com/office/drawing/2014/main" id="{49159E36-BDB8-7729-62F2-0F85AD702872}"/>
                </a:ext>
              </a:extLst>
            </p:cNvPr>
            <p:cNvPicPr>
              <a:picLocks noChangeAspect="1"/>
            </p:cNvPicPr>
            <p:nvPr/>
          </p:nvPicPr>
          <p:blipFill>
            <a:blip r:embed="rId6"/>
            <a:stretch>
              <a:fillRect/>
            </a:stretch>
          </p:blipFill>
          <p:spPr>
            <a:xfrm>
              <a:off x="9460359" y="1794787"/>
              <a:ext cx="1728000" cy="1867147"/>
            </a:xfrm>
            <a:prstGeom prst="rect">
              <a:avLst/>
            </a:prstGeom>
          </p:spPr>
        </p:pic>
        <p:grpSp>
          <p:nvGrpSpPr>
            <p:cNvPr id="17" name="アクセス数">
              <a:extLst>
                <a:ext uri="{FF2B5EF4-FFF2-40B4-BE49-F238E27FC236}">
                  <a16:creationId xmlns:a16="http://schemas.microsoft.com/office/drawing/2014/main" id="{69FAF2D5-4EE8-F2DD-CD76-49DBA8216C8F}"/>
                </a:ext>
              </a:extLst>
            </p:cNvPr>
            <p:cNvGrpSpPr/>
            <p:nvPr/>
          </p:nvGrpSpPr>
          <p:grpSpPr>
            <a:xfrm>
              <a:off x="6518390" y="2103612"/>
              <a:ext cx="2700000" cy="1258602"/>
              <a:chOff x="996551" y="2103612"/>
              <a:chExt cx="2700000" cy="1258602"/>
            </a:xfrm>
          </p:grpSpPr>
          <p:sp>
            <p:nvSpPr>
              <p:cNvPr id="20" name="正方形/長方形 19">
                <a:extLst>
                  <a:ext uri="{FF2B5EF4-FFF2-40B4-BE49-F238E27FC236}">
                    <a16:creationId xmlns:a16="http://schemas.microsoft.com/office/drawing/2014/main" id="{A74D56A9-E61F-EB9B-43BF-324A5F37C7F6}"/>
                  </a:ext>
                </a:extLst>
              </p:cNvPr>
              <p:cNvSpPr/>
              <p:nvPr/>
            </p:nvSpPr>
            <p:spPr>
              <a:xfrm>
                <a:off x="996551" y="2103612"/>
                <a:ext cx="2700000" cy="288000"/>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30322" fontAlgn="auto">
                  <a:spcBef>
                    <a:spcPts val="0"/>
                  </a:spcBef>
                  <a:spcAft>
                    <a:spcPts val="0"/>
                  </a:spcAft>
                </a:pPr>
                <a:r>
                  <a:rPr kumimoji="1" lang="ja-JP" altLang="en-US" sz="900" b="1" kern="0" dirty="0">
                    <a:solidFill>
                      <a:srgbClr val="666666"/>
                    </a:solidFill>
                    <a:latin typeface="游ゴシック" panose="020B0400000000000000" pitchFamily="50" charset="-128"/>
                    <a:ea typeface="游ゴシック" panose="020B0400000000000000" pitchFamily="50" charset="-128"/>
                  </a:rPr>
                  <a:t>食べログ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ja-JP" altLang="en-US" sz="900" b="1" kern="0" dirty="0">
                    <a:solidFill>
                      <a:srgbClr val="666666"/>
                    </a:solidFill>
                    <a:latin typeface="游ゴシック" panose="020B0400000000000000" pitchFamily="50" charset="-128"/>
                    <a:ea typeface="游ゴシック" panose="020B0400000000000000" pitchFamily="50" charset="-128"/>
                  </a:rPr>
                  <a:t>アクセス数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en-US" altLang="ja-JP" sz="900" kern="0" dirty="0">
                    <a:solidFill>
                      <a:srgbClr val="666666"/>
                    </a:solidFill>
                    <a:latin typeface="游ゴシック" panose="020B0400000000000000" pitchFamily="50" charset="-128"/>
                    <a:ea typeface="游ゴシック" panose="020B0400000000000000" pitchFamily="50" charset="-128"/>
                  </a:rPr>
                  <a:t>(2025</a:t>
                </a:r>
                <a:r>
                  <a:rPr kumimoji="1" lang="ja-JP" altLang="en-US" sz="900" kern="0" dirty="0">
                    <a:solidFill>
                      <a:srgbClr val="666666"/>
                    </a:solidFill>
                    <a:latin typeface="游ゴシック" panose="020B0400000000000000" pitchFamily="50" charset="-128"/>
                    <a:ea typeface="游ゴシック" panose="020B0400000000000000" pitchFamily="50" charset="-128"/>
                  </a:rPr>
                  <a:t>年</a:t>
                </a:r>
                <a:r>
                  <a:rPr kumimoji="1" lang="en-US" altLang="ja-JP" sz="900" kern="0" dirty="0">
                    <a:solidFill>
                      <a:srgbClr val="666666"/>
                    </a:solidFill>
                    <a:latin typeface="游ゴシック" panose="020B0400000000000000" pitchFamily="50" charset="-128"/>
                    <a:ea typeface="游ゴシック" panose="020B0400000000000000" pitchFamily="50" charset="-128"/>
                  </a:rPr>
                  <a:t>9</a:t>
                </a:r>
                <a:r>
                  <a:rPr kumimoji="1" lang="ja-JP" altLang="en-US" sz="900" kern="0" dirty="0">
                    <a:solidFill>
                      <a:srgbClr val="666666"/>
                    </a:solidFill>
                    <a:latin typeface="游ゴシック" panose="020B0400000000000000" pitchFamily="50" charset="-128"/>
                    <a:ea typeface="游ゴシック" panose="020B0400000000000000" pitchFamily="50" charset="-128"/>
                  </a:rPr>
                  <a:t>月現在</a:t>
                </a:r>
                <a:r>
                  <a:rPr kumimoji="1" lang="en-US" altLang="ja-JP" sz="900" kern="0" dirty="0">
                    <a:solidFill>
                      <a:srgbClr val="666666"/>
                    </a:solidFill>
                    <a:latin typeface="游ゴシック" panose="020B0400000000000000" pitchFamily="50" charset="-128"/>
                    <a:ea typeface="游ゴシック" panose="020B0400000000000000" pitchFamily="50" charset="-128"/>
                  </a:rPr>
                  <a:t>)</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A5403EEA-19F4-3B1C-7300-437EBC677542}"/>
                  </a:ext>
                </a:extLst>
              </p:cNvPr>
              <p:cNvSpPr txBox="1"/>
              <p:nvPr/>
            </p:nvSpPr>
            <p:spPr>
              <a:xfrm>
                <a:off x="996551" y="2446064"/>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月間総ページビュー</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zh-TW" sz="900" b="1" kern="0" dirty="0">
                    <a:solidFill>
                      <a:srgbClr val="666666"/>
                    </a:solidFill>
                    <a:latin typeface="游ゴシック" panose="020B0400000000000000" pitchFamily="50" charset="-128"/>
                    <a:ea typeface="游ゴシック" panose="020B0400000000000000" pitchFamily="50" charset="-128"/>
                  </a:rPr>
                  <a:t>24</a:t>
                </a:r>
                <a:r>
                  <a:rPr lang="zh-TW" altLang="en-US" sz="900" b="1" kern="0" dirty="0">
                    <a:solidFill>
                      <a:srgbClr val="666666"/>
                    </a:solidFill>
                    <a:latin typeface="游ゴシック" panose="020B0400000000000000" pitchFamily="50" charset="-128"/>
                    <a:ea typeface="游ゴシック" panose="020B0400000000000000" pitchFamily="50" charset="-128"/>
                  </a:rPr>
                  <a:t>億</a:t>
                </a:r>
                <a:r>
                  <a:rPr lang="en-US" altLang="zh-TW" sz="900" b="1" kern="0" dirty="0">
                    <a:solidFill>
                      <a:srgbClr val="666666"/>
                    </a:solidFill>
                    <a:latin typeface="游ゴシック" panose="020B0400000000000000" pitchFamily="50" charset="-128"/>
                    <a:ea typeface="游ゴシック" panose="020B0400000000000000" pitchFamily="50" charset="-128"/>
                  </a:rPr>
                  <a:t>759</a:t>
                </a:r>
                <a:r>
                  <a:rPr lang="zh-TW" altLang="en-US" sz="900" b="1" kern="0" dirty="0">
                    <a:solidFill>
                      <a:srgbClr val="666666"/>
                    </a:solidFill>
                    <a:latin typeface="游ゴシック" panose="020B0400000000000000" pitchFamily="50" charset="-128"/>
                    <a:ea typeface="游ゴシック" panose="020B0400000000000000" pitchFamily="50" charset="-128"/>
                  </a:rPr>
                  <a:t>万</a:t>
                </a:r>
                <a:r>
                  <a:rPr lang="en-US" altLang="zh-TW" sz="900" b="1" kern="0" dirty="0">
                    <a:solidFill>
                      <a:srgbClr val="666666"/>
                    </a:solidFill>
                    <a:latin typeface="游ゴシック" panose="020B0400000000000000" pitchFamily="50" charset="-128"/>
                    <a:ea typeface="游ゴシック" panose="020B0400000000000000" pitchFamily="50" charset="-128"/>
                  </a:rPr>
                  <a:t>PV/</a:t>
                </a:r>
                <a:r>
                  <a:rPr lang="zh-TW" altLang="en-US" sz="9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E82C536B-4615-17B2-6AF3-3B95C2A9EA40}"/>
                  </a:ext>
                </a:extLst>
              </p:cNvPr>
              <p:cNvSpPr txBox="1"/>
              <p:nvPr/>
            </p:nvSpPr>
            <p:spPr>
              <a:xfrm>
                <a:off x="996551" y="2791696"/>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月間利用者数</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9,673</a:t>
                </a:r>
                <a:r>
                  <a:rPr lang="ja-JP" altLang="en-US" sz="900" b="1" kern="0" dirty="0">
                    <a:solidFill>
                      <a:srgbClr val="666666"/>
                    </a:solidFill>
                    <a:latin typeface="游ゴシック" panose="020B0400000000000000" pitchFamily="50" charset="-128"/>
                    <a:ea typeface="游ゴシック" panose="020B0400000000000000" pitchFamily="50" charset="-128"/>
                  </a:rPr>
                  <a:t>万人</a:t>
                </a:r>
                <a:r>
                  <a:rPr lang="en-US" altLang="ja-JP" sz="800" b="1" kern="0" dirty="0">
                    <a:solidFill>
                      <a:srgbClr val="666666"/>
                    </a:solidFill>
                    <a:latin typeface="游ゴシック" panose="020B0400000000000000" pitchFamily="50" charset="-128"/>
                    <a:ea typeface="游ゴシック" panose="020B0400000000000000" pitchFamily="50" charset="-128"/>
                  </a:rPr>
                  <a:t>/</a:t>
                </a:r>
                <a:r>
                  <a:rPr lang="ja-JP" altLang="en-US" sz="8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58930A8F-A3C5-BD61-2FC6-CC0E4851DF67}"/>
                  </a:ext>
                </a:extLst>
              </p:cNvPr>
              <p:cNvSpPr txBox="1"/>
              <p:nvPr/>
            </p:nvSpPr>
            <p:spPr>
              <a:xfrm>
                <a:off x="1078820" y="3032698"/>
                <a:ext cx="360000" cy="138499"/>
              </a:xfrm>
              <a:prstGeom prst="rect">
                <a:avLst/>
              </a:prstGeom>
              <a:noFill/>
            </p:spPr>
            <p:txBody>
              <a:bodyPr wrap="square" lIns="0" tIns="0" rIns="0" bIns="0" numCol="1" spcCol="360000" rtlCol="0">
                <a:noAutofit/>
              </a:bodyPr>
              <a:lstStyle/>
              <a:p>
                <a:r>
                  <a:rPr kumimoji="1" lang="ja-JP" altLang="en-US" sz="800" kern="0">
                    <a:solidFill>
                      <a:srgbClr val="666666"/>
                    </a:solidFill>
                    <a:latin typeface="游ゴシック" panose="020B0400000000000000" pitchFamily="50" charset="-128"/>
                    <a:ea typeface="游ゴシック" panose="020B0400000000000000" pitchFamily="50" charset="-128"/>
                  </a:rPr>
                  <a:t>内訳</a:t>
                </a:r>
              </a:p>
            </p:txBody>
          </p:sp>
          <p:sp>
            <p:nvSpPr>
              <p:cNvPr id="24" name="テキスト ボックス 23">
                <a:extLst>
                  <a:ext uri="{FF2B5EF4-FFF2-40B4-BE49-F238E27FC236}">
                    <a16:creationId xmlns:a16="http://schemas.microsoft.com/office/drawing/2014/main" id="{EC815897-4DF5-EFD2-3FDE-1E0A1439343B}"/>
                  </a:ext>
                </a:extLst>
              </p:cNvPr>
              <p:cNvSpPr txBox="1"/>
              <p:nvPr/>
            </p:nvSpPr>
            <p:spPr>
              <a:xfrm>
                <a:off x="1308435" y="2997258"/>
                <a:ext cx="2388115" cy="338554"/>
              </a:xfrm>
              <a:prstGeom prst="rect">
                <a:avLst/>
              </a:prstGeom>
              <a:noFill/>
            </p:spPr>
            <p:txBody>
              <a:bodyPr wrap="square" lIns="72000" rIns="72000" numCol="2" spcCol="72000" rtlCol="0">
                <a:spAutoFit/>
              </a:bodyPr>
              <a:lstStyle/>
              <a:p>
                <a:r>
                  <a:rPr kumimoji="1" lang="en-US" altLang="ja-JP" sz="800" kern="0" dirty="0">
                    <a:solidFill>
                      <a:srgbClr val="666666"/>
                    </a:solidFill>
                    <a:latin typeface="游ゴシック" panose="020B0400000000000000" pitchFamily="50" charset="-128"/>
                    <a:ea typeface="游ゴシック" panose="020B0400000000000000" pitchFamily="50" charset="-128"/>
                  </a:rPr>
                  <a:t>PC</a:t>
                </a:r>
              </a:p>
              <a:p>
                <a:r>
                  <a:rPr lang="ja-JP" altLang="en-US" sz="800" kern="0" dirty="0">
                    <a:solidFill>
                      <a:srgbClr val="666666"/>
                    </a:solidFill>
                    <a:latin typeface="游ゴシック" panose="020B0400000000000000" pitchFamily="50" charset="-128"/>
                    <a:ea typeface="游ゴシック" panose="020B0400000000000000" pitchFamily="50" charset="-128"/>
                  </a:rPr>
                  <a:t>スマートフォン</a:t>
                </a:r>
                <a:endParaRPr kumimoji="1"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1,812</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7,861</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cxnSp>
            <p:nvCxnSpPr>
              <p:cNvPr id="25" name="直線コネクタ 24">
                <a:extLst>
                  <a:ext uri="{FF2B5EF4-FFF2-40B4-BE49-F238E27FC236}">
                    <a16:creationId xmlns:a16="http://schemas.microsoft.com/office/drawing/2014/main" id="{E45BE2C8-5C88-A20A-88D7-60E22D154F1F}"/>
                  </a:ext>
                </a:extLst>
              </p:cNvPr>
              <p:cNvCxnSpPr>
                <a:cxnSpLocks/>
              </p:cNvCxnSpPr>
              <p:nvPr/>
            </p:nvCxnSpPr>
            <p:spPr>
              <a:xfrm>
                <a:off x="996551" y="2731348"/>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4A476D83-82B7-D71D-4BBD-AAF801696541}"/>
                  </a:ext>
                </a:extLst>
              </p:cNvPr>
              <p:cNvCxnSpPr>
                <a:cxnSpLocks/>
              </p:cNvCxnSpPr>
              <p:nvPr/>
            </p:nvCxnSpPr>
            <p:spPr>
              <a:xfrm>
                <a:off x="996551" y="3362214"/>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grpSp>
        <p:sp>
          <p:nvSpPr>
            <p:cNvPr id="18" name="テキスト ボックス 17">
              <a:extLst>
                <a:ext uri="{FF2B5EF4-FFF2-40B4-BE49-F238E27FC236}">
                  <a16:creationId xmlns:a16="http://schemas.microsoft.com/office/drawing/2014/main" id="{31771DFC-1D7C-8AF8-94A1-3591AB8D2E26}"/>
                </a:ext>
              </a:extLst>
            </p:cNvPr>
            <p:cNvSpPr txBox="1"/>
            <p:nvPr/>
          </p:nvSpPr>
          <p:spPr>
            <a:xfrm>
              <a:off x="8325752" y="931551"/>
              <a:ext cx="2988000" cy="827999"/>
            </a:xfrm>
            <a:prstGeom prst="rect">
              <a:avLst/>
            </a:prstGeom>
            <a:noFill/>
          </p:spPr>
          <p:txBody>
            <a:bodyPr wrap="square" lIns="0" tIns="36000" rIns="0" bIns="36000" rtlCol="0">
              <a:spAutoFit/>
            </a:bodyPr>
            <a:lstStyle/>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国内最大級のレストラン検索・予約サービス。</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お店からの情報だけでなく、</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実際に訪れたユーザーのクチコミも掲載することで</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お店選びをサポートしています。</a:t>
              </a:r>
            </a:p>
          </p:txBody>
        </p:sp>
        <p:pic>
          <p:nvPicPr>
            <p:cNvPr id="19" name="食べログロゴ" descr="食べログ">
              <a:extLst>
                <a:ext uri="{FF2B5EF4-FFF2-40B4-BE49-F238E27FC236}">
                  <a16:creationId xmlns:a16="http://schemas.microsoft.com/office/drawing/2014/main" id="{E2F119CC-D0CB-6B67-94AD-0CDC6E7C81C1}"/>
                </a:ext>
              </a:extLst>
            </p:cNvPr>
            <p:cNvPicPr>
              <a:picLocks noChangeAspect="1" noChangeArrowheads="1"/>
            </p:cNvPicPr>
            <p:nvPr/>
          </p:nvPicPr>
          <p:blipFill>
            <a:blip r:embed="rId7" cstate="print"/>
            <a:srcRect/>
            <a:stretch>
              <a:fillRect/>
            </a:stretch>
          </p:blipFill>
          <p:spPr bwMode="auto">
            <a:xfrm>
              <a:off x="6453752" y="1129550"/>
              <a:ext cx="1633803" cy="432000"/>
            </a:xfrm>
            <a:prstGeom prst="rect">
              <a:avLst/>
            </a:prstGeom>
            <a:noFill/>
            <a:ln w="12700">
              <a:noFill/>
              <a:miter lim="800000"/>
              <a:headEnd/>
              <a:tailEnd/>
            </a:ln>
          </p:spPr>
        </p:pic>
      </p:grpSp>
      <p:cxnSp>
        <p:nvCxnSpPr>
          <p:cNvPr id="27" name="分割の縦線">
            <a:extLst>
              <a:ext uri="{FF2B5EF4-FFF2-40B4-BE49-F238E27FC236}">
                <a16:creationId xmlns:a16="http://schemas.microsoft.com/office/drawing/2014/main" id="{6497B7DF-5E07-BC99-577D-D6E5D28E0543}"/>
              </a:ext>
            </a:extLst>
          </p:cNvPr>
          <p:cNvCxnSpPr>
            <a:cxnSpLocks/>
          </p:cNvCxnSpPr>
          <p:nvPr/>
        </p:nvCxnSpPr>
        <p:spPr>
          <a:xfrm>
            <a:off x="5881057" y="885509"/>
            <a:ext cx="0" cy="2700000"/>
          </a:xfrm>
          <a:prstGeom prst="line">
            <a:avLst/>
          </a:prstGeom>
          <a:ln w="12700">
            <a:solidFill>
              <a:srgbClr val="999999"/>
            </a:solidFill>
            <a:prstDash val="sysDot"/>
          </a:ln>
        </p:spPr>
        <p:style>
          <a:lnRef idx="1">
            <a:schemeClr val="dk1"/>
          </a:lnRef>
          <a:fillRef idx="0">
            <a:schemeClr val="dk1"/>
          </a:fillRef>
          <a:effectRef idx="0">
            <a:schemeClr val="dk1"/>
          </a:effectRef>
          <a:fontRef idx="minor">
            <a:schemeClr val="tx1"/>
          </a:fontRef>
        </p:style>
      </p:cxnSp>
      <p:grpSp>
        <p:nvGrpSpPr>
          <p:cNvPr id="28" name="価格.com">
            <a:extLst>
              <a:ext uri="{FF2B5EF4-FFF2-40B4-BE49-F238E27FC236}">
                <a16:creationId xmlns:a16="http://schemas.microsoft.com/office/drawing/2014/main" id="{31E79A8C-AC2F-11FD-B9F6-DD144370E51C}"/>
              </a:ext>
            </a:extLst>
          </p:cNvPr>
          <p:cNvGrpSpPr/>
          <p:nvPr/>
        </p:nvGrpSpPr>
        <p:grpSpPr>
          <a:xfrm>
            <a:off x="825347" y="904855"/>
            <a:ext cx="4805136" cy="2756530"/>
            <a:chOff x="1041878" y="931551"/>
            <a:chExt cx="4805136" cy="2756530"/>
          </a:xfrm>
        </p:grpSpPr>
        <p:pic>
          <p:nvPicPr>
            <p:cNvPr id="29" name="図 価格.com">
              <a:extLst>
                <a:ext uri="{FF2B5EF4-FFF2-40B4-BE49-F238E27FC236}">
                  <a16:creationId xmlns:a16="http://schemas.microsoft.com/office/drawing/2014/main" id="{360D6CB0-4E80-15D0-E186-CA5E8842466D}"/>
                </a:ext>
              </a:extLst>
            </p:cNvPr>
            <p:cNvPicPr>
              <a:picLocks noChangeAspect="1"/>
            </p:cNvPicPr>
            <p:nvPr/>
          </p:nvPicPr>
          <p:blipFill>
            <a:blip r:embed="rId8"/>
            <a:stretch>
              <a:fillRect/>
            </a:stretch>
          </p:blipFill>
          <p:spPr>
            <a:xfrm>
              <a:off x="3993621" y="1834115"/>
              <a:ext cx="1728000" cy="1853966"/>
            </a:xfrm>
            <a:prstGeom prst="rect">
              <a:avLst/>
            </a:prstGeom>
          </p:spPr>
        </p:pic>
        <p:grpSp>
          <p:nvGrpSpPr>
            <p:cNvPr id="30" name="アクセス数">
              <a:extLst>
                <a:ext uri="{FF2B5EF4-FFF2-40B4-BE49-F238E27FC236}">
                  <a16:creationId xmlns:a16="http://schemas.microsoft.com/office/drawing/2014/main" id="{766AD21C-DBE2-EDC1-7DDE-AD3F97B17B7E}"/>
                </a:ext>
              </a:extLst>
            </p:cNvPr>
            <p:cNvGrpSpPr/>
            <p:nvPr/>
          </p:nvGrpSpPr>
          <p:grpSpPr>
            <a:xfrm>
              <a:off x="1053255" y="2103612"/>
              <a:ext cx="2700000" cy="1258602"/>
              <a:chOff x="996551" y="2103612"/>
              <a:chExt cx="2700000" cy="1258602"/>
            </a:xfrm>
          </p:grpSpPr>
          <p:sp>
            <p:nvSpPr>
              <p:cNvPr id="33" name="正方形/長方形 32">
                <a:extLst>
                  <a:ext uri="{FF2B5EF4-FFF2-40B4-BE49-F238E27FC236}">
                    <a16:creationId xmlns:a16="http://schemas.microsoft.com/office/drawing/2014/main" id="{6A5FBE8B-E436-2023-556F-5DC44AC44431}"/>
                  </a:ext>
                </a:extLst>
              </p:cNvPr>
              <p:cNvSpPr/>
              <p:nvPr/>
            </p:nvSpPr>
            <p:spPr>
              <a:xfrm>
                <a:off x="996551" y="2103612"/>
                <a:ext cx="2700000" cy="288000"/>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30322" fontAlgn="auto">
                  <a:spcBef>
                    <a:spcPts val="0"/>
                  </a:spcBef>
                  <a:spcAft>
                    <a:spcPts val="0"/>
                  </a:spcAft>
                </a:pPr>
                <a:r>
                  <a:rPr kumimoji="1" lang="ja-JP" altLang="en-US" sz="900" b="1" kern="0" dirty="0">
                    <a:solidFill>
                      <a:srgbClr val="666666"/>
                    </a:solidFill>
                    <a:latin typeface="游ゴシック" panose="020B0400000000000000" pitchFamily="50" charset="-128"/>
                    <a:ea typeface="游ゴシック" panose="020B0400000000000000" pitchFamily="50" charset="-128"/>
                  </a:rPr>
                  <a:t>価格</a:t>
                </a:r>
                <a:r>
                  <a:rPr kumimoji="1" lang="en-US" altLang="ja-JP" sz="900" b="1" kern="0" dirty="0">
                    <a:solidFill>
                      <a:srgbClr val="666666"/>
                    </a:solidFill>
                    <a:latin typeface="游ゴシック" panose="020B0400000000000000" pitchFamily="50" charset="-128"/>
                    <a:ea typeface="游ゴシック" panose="020B0400000000000000" pitchFamily="50" charset="-128"/>
                  </a:rPr>
                  <a:t>.com </a:t>
                </a:r>
                <a:r>
                  <a:rPr kumimoji="1" lang="ja-JP" altLang="en-US" sz="900" b="1" kern="0" dirty="0">
                    <a:solidFill>
                      <a:srgbClr val="666666"/>
                    </a:solidFill>
                    <a:latin typeface="游ゴシック" panose="020B0400000000000000" pitchFamily="50" charset="-128"/>
                    <a:ea typeface="游ゴシック" panose="020B0400000000000000" pitchFamily="50" charset="-128"/>
                  </a:rPr>
                  <a:t>アクセス数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en-US" altLang="ja-JP" sz="900" kern="0" dirty="0">
                    <a:solidFill>
                      <a:srgbClr val="666666"/>
                    </a:solidFill>
                    <a:latin typeface="游ゴシック" panose="020B0400000000000000" pitchFamily="50" charset="-128"/>
                    <a:ea typeface="游ゴシック" panose="020B0400000000000000" pitchFamily="50" charset="-128"/>
                  </a:rPr>
                  <a:t>(2025</a:t>
                </a:r>
                <a:r>
                  <a:rPr kumimoji="1" lang="ja-JP" altLang="en-US" sz="900" kern="0" dirty="0">
                    <a:solidFill>
                      <a:srgbClr val="666666"/>
                    </a:solidFill>
                    <a:latin typeface="游ゴシック" panose="020B0400000000000000" pitchFamily="50" charset="-128"/>
                    <a:ea typeface="游ゴシック" panose="020B0400000000000000" pitchFamily="50" charset="-128"/>
                  </a:rPr>
                  <a:t>年</a:t>
                </a:r>
                <a:r>
                  <a:rPr kumimoji="1" lang="en-US" altLang="ja-JP" sz="900" kern="0" dirty="0">
                    <a:solidFill>
                      <a:srgbClr val="666666"/>
                    </a:solidFill>
                    <a:latin typeface="游ゴシック" panose="020B0400000000000000" pitchFamily="50" charset="-128"/>
                    <a:ea typeface="游ゴシック" panose="020B0400000000000000" pitchFamily="50" charset="-128"/>
                  </a:rPr>
                  <a:t>9</a:t>
                </a:r>
                <a:r>
                  <a:rPr kumimoji="1" lang="ja-JP" altLang="en-US" sz="900" kern="0" dirty="0">
                    <a:solidFill>
                      <a:srgbClr val="666666"/>
                    </a:solidFill>
                    <a:latin typeface="游ゴシック" panose="020B0400000000000000" pitchFamily="50" charset="-128"/>
                    <a:ea typeface="游ゴシック" panose="020B0400000000000000" pitchFamily="50" charset="-128"/>
                  </a:rPr>
                  <a:t>月現在</a:t>
                </a:r>
                <a:r>
                  <a:rPr kumimoji="1" lang="en-US" altLang="ja-JP" sz="900" kern="0" dirty="0">
                    <a:solidFill>
                      <a:srgbClr val="666666"/>
                    </a:solidFill>
                    <a:latin typeface="游ゴシック" panose="020B0400000000000000" pitchFamily="50" charset="-128"/>
                    <a:ea typeface="游ゴシック" panose="020B0400000000000000" pitchFamily="50" charset="-128"/>
                  </a:rPr>
                  <a:t>)</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06F28289-26C0-109D-11DD-99A4AB627ED0}"/>
                  </a:ext>
                </a:extLst>
              </p:cNvPr>
              <p:cNvSpPr txBox="1"/>
              <p:nvPr/>
            </p:nvSpPr>
            <p:spPr>
              <a:xfrm>
                <a:off x="996551" y="2446064"/>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月間総ページビュー</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2</a:t>
                </a:r>
                <a:r>
                  <a:rPr lang="ja-JP" altLang="en-US" sz="900" b="1" kern="0" dirty="0">
                    <a:solidFill>
                      <a:srgbClr val="666666"/>
                    </a:solidFill>
                    <a:latin typeface="游ゴシック" panose="020B0400000000000000" pitchFamily="50" charset="-128"/>
                    <a:ea typeface="游ゴシック" panose="020B0400000000000000" pitchFamily="50" charset="-128"/>
                  </a:rPr>
                  <a:t>億</a:t>
                </a:r>
                <a:r>
                  <a:rPr lang="en-US" altLang="ja-JP" sz="900" b="1" kern="0" dirty="0">
                    <a:solidFill>
                      <a:srgbClr val="666666"/>
                    </a:solidFill>
                    <a:latin typeface="游ゴシック" panose="020B0400000000000000" pitchFamily="50" charset="-128"/>
                    <a:ea typeface="游ゴシック" panose="020B0400000000000000" pitchFamily="50" charset="-128"/>
                  </a:rPr>
                  <a:t>5,382</a:t>
                </a:r>
                <a:r>
                  <a:rPr lang="ja-JP" altLang="en-US" sz="900" b="1" kern="0" dirty="0">
                    <a:solidFill>
                      <a:srgbClr val="666666"/>
                    </a:solidFill>
                    <a:latin typeface="游ゴシック" panose="020B0400000000000000" pitchFamily="50" charset="-128"/>
                    <a:ea typeface="游ゴシック" panose="020B0400000000000000" pitchFamily="50" charset="-128"/>
                  </a:rPr>
                  <a:t>万</a:t>
                </a:r>
                <a:r>
                  <a:rPr lang="en-US" altLang="ja-JP" sz="900" b="1" kern="0" dirty="0">
                    <a:solidFill>
                      <a:srgbClr val="666666"/>
                    </a:solidFill>
                    <a:latin typeface="游ゴシック" panose="020B0400000000000000" pitchFamily="50" charset="-128"/>
                    <a:ea typeface="游ゴシック" panose="020B0400000000000000" pitchFamily="50" charset="-128"/>
                  </a:rPr>
                  <a:t>PV/</a:t>
                </a:r>
                <a:r>
                  <a:rPr lang="ja-JP" altLang="en-US" sz="9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812160F4-B175-2E51-0927-4F783445B8AA}"/>
                  </a:ext>
                </a:extLst>
              </p:cNvPr>
              <p:cNvSpPr txBox="1"/>
              <p:nvPr/>
            </p:nvSpPr>
            <p:spPr>
              <a:xfrm>
                <a:off x="996551" y="2791696"/>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月間利用者数</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3,172</a:t>
                </a:r>
                <a:r>
                  <a:rPr lang="ja-JP" altLang="en-US" sz="900" b="1" kern="0" dirty="0">
                    <a:solidFill>
                      <a:srgbClr val="666666"/>
                    </a:solidFill>
                    <a:latin typeface="游ゴシック" panose="020B0400000000000000" pitchFamily="50" charset="-128"/>
                    <a:ea typeface="游ゴシック" panose="020B0400000000000000" pitchFamily="50" charset="-128"/>
                  </a:rPr>
                  <a:t>万人</a:t>
                </a:r>
                <a:r>
                  <a:rPr lang="en-US" altLang="ja-JP" sz="800" b="1" kern="0" dirty="0">
                    <a:solidFill>
                      <a:srgbClr val="666666"/>
                    </a:solidFill>
                    <a:latin typeface="游ゴシック" panose="020B0400000000000000" pitchFamily="50" charset="-128"/>
                    <a:ea typeface="游ゴシック" panose="020B0400000000000000" pitchFamily="50" charset="-128"/>
                  </a:rPr>
                  <a:t>/</a:t>
                </a:r>
                <a:r>
                  <a:rPr lang="ja-JP" altLang="en-US" sz="8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00B38544-0258-303A-17A9-30F6C6DC028B}"/>
                  </a:ext>
                </a:extLst>
              </p:cNvPr>
              <p:cNvSpPr txBox="1"/>
              <p:nvPr/>
            </p:nvSpPr>
            <p:spPr>
              <a:xfrm>
                <a:off x="1078820" y="3032698"/>
                <a:ext cx="360000" cy="138499"/>
              </a:xfrm>
              <a:prstGeom prst="rect">
                <a:avLst/>
              </a:prstGeom>
              <a:noFill/>
            </p:spPr>
            <p:txBody>
              <a:bodyPr wrap="square" lIns="0" tIns="0" rIns="0" bIns="0" numCol="1" spcCol="360000" rtlCol="0">
                <a:noAutofit/>
              </a:bodyPr>
              <a:lstStyle/>
              <a:p>
                <a:r>
                  <a:rPr kumimoji="1" lang="ja-JP" altLang="en-US" sz="800" kern="0">
                    <a:solidFill>
                      <a:srgbClr val="666666"/>
                    </a:solidFill>
                    <a:latin typeface="游ゴシック" panose="020B0400000000000000" pitchFamily="50" charset="-128"/>
                    <a:ea typeface="游ゴシック" panose="020B0400000000000000" pitchFamily="50" charset="-128"/>
                  </a:rPr>
                  <a:t>内訳</a:t>
                </a:r>
              </a:p>
            </p:txBody>
          </p:sp>
          <p:sp>
            <p:nvSpPr>
              <p:cNvPr id="37" name="テキスト ボックス 36">
                <a:extLst>
                  <a:ext uri="{FF2B5EF4-FFF2-40B4-BE49-F238E27FC236}">
                    <a16:creationId xmlns:a16="http://schemas.microsoft.com/office/drawing/2014/main" id="{C032C551-59FA-9E66-FF0B-8496C7471460}"/>
                  </a:ext>
                </a:extLst>
              </p:cNvPr>
              <p:cNvSpPr txBox="1"/>
              <p:nvPr/>
            </p:nvSpPr>
            <p:spPr>
              <a:xfrm>
                <a:off x="1308435" y="2997258"/>
                <a:ext cx="2388115" cy="338554"/>
              </a:xfrm>
              <a:prstGeom prst="rect">
                <a:avLst/>
              </a:prstGeom>
              <a:noFill/>
            </p:spPr>
            <p:txBody>
              <a:bodyPr wrap="square" lIns="72000" rIns="72000" numCol="2" spcCol="72000" rtlCol="0">
                <a:spAutoFit/>
              </a:bodyPr>
              <a:lstStyle/>
              <a:p>
                <a:r>
                  <a:rPr kumimoji="1" lang="en-US" altLang="ja-JP" sz="800" kern="0" dirty="0">
                    <a:solidFill>
                      <a:srgbClr val="666666"/>
                    </a:solidFill>
                    <a:latin typeface="游ゴシック" panose="020B0400000000000000" pitchFamily="50" charset="-128"/>
                    <a:ea typeface="游ゴシック" panose="020B0400000000000000" pitchFamily="50" charset="-128"/>
                  </a:rPr>
                  <a:t>PC</a:t>
                </a:r>
              </a:p>
              <a:p>
                <a:r>
                  <a:rPr lang="ja-JP" altLang="en-US" sz="800" kern="0" dirty="0">
                    <a:solidFill>
                      <a:srgbClr val="666666"/>
                    </a:solidFill>
                    <a:latin typeface="游ゴシック" panose="020B0400000000000000" pitchFamily="50" charset="-128"/>
                    <a:ea typeface="游ゴシック" panose="020B0400000000000000" pitchFamily="50" charset="-128"/>
                  </a:rPr>
                  <a:t>スマートフォン</a:t>
                </a:r>
                <a:endParaRPr kumimoji="1"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1,025</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2,147</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cxnSp>
            <p:nvCxnSpPr>
              <p:cNvPr id="38" name="直線コネクタ 37">
                <a:extLst>
                  <a:ext uri="{FF2B5EF4-FFF2-40B4-BE49-F238E27FC236}">
                    <a16:creationId xmlns:a16="http://schemas.microsoft.com/office/drawing/2014/main" id="{A172064D-3225-DABD-7CA1-9746C2088198}"/>
                  </a:ext>
                </a:extLst>
              </p:cNvPr>
              <p:cNvCxnSpPr>
                <a:cxnSpLocks/>
              </p:cNvCxnSpPr>
              <p:nvPr/>
            </p:nvCxnSpPr>
            <p:spPr>
              <a:xfrm>
                <a:off x="996551" y="2731348"/>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158D7F2C-0346-87BB-B910-80C1D083043F}"/>
                  </a:ext>
                </a:extLst>
              </p:cNvPr>
              <p:cNvCxnSpPr>
                <a:cxnSpLocks/>
              </p:cNvCxnSpPr>
              <p:nvPr/>
            </p:nvCxnSpPr>
            <p:spPr>
              <a:xfrm>
                <a:off x="996551" y="3362214"/>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6991E754-4740-4183-E691-D03CF3667103}"/>
                </a:ext>
              </a:extLst>
            </p:cNvPr>
            <p:cNvSpPr txBox="1"/>
            <p:nvPr/>
          </p:nvSpPr>
          <p:spPr>
            <a:xfrm>
              <a:off x="2859014" y="931551"/>
              <a:ext cx="2988000" cy="801301"/>
            </a:xfrm>
            <a:prstGeom prst="rect">
              <a:avLst/>
            </a:prstGeom>
            <a:noFill/>
          </p:spPr>
          <p:txBody>
            <a:bodyPr wrap="square" lIns="0" tIns="36000" rIns="0" bIns="36000" rtlCol="0">
              <a:spAutoFit/>
            </a:bodyPr>
            <a:lstStyle/>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生活に密着した多彩なジャンルに</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購買意欲の高いユーザーが集まる</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日本最大の購入支援サイト。</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比較検討のインフラとして定着しています。</a:t>
              </a:r>
            </a:p>
          </p:txBody>
        </p:sp>
        <p:pic>
          <p:nvPicPr>
            <p:cNvPr id="32" name="価格.comロゴ">
              <a:extLst>
                <a:ext uri="{FF2B5EF4-FFF2-40B4-BE49-F238E27FC236}">
                  <a16:creationId xmlns:a16="http://schemas.microsoft.com/office/drawing/2014/main" id="{008A493E-56F2-BEB4-CD12-1062E331CF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878" y="1204173"/>
              <a:ext cx="1524075" cy="282755"/>
            </a:xfrm>
            <a:prstGeom prst="rect">
              <a:avLst/>
            </a:prstGeom>
          </p:spPr>
        </p:pic>
      </p:grpSp>
      <p:sp>
        <p:nvSpPr>
          <p:cNvPr id="40" name="タイトル 1">
            <a:extLst>
              <a:ext uri="{FF2B5EF4-FFF2-40B4-BE49-F238E27FC236}">
                <a16:creationId xmlns:a16="http://schemas.microsoft.com/office/drawing/2014/main" id="{EAA8F6E0-57C2-2C73-5915-D13E95EBBF48}"/>
              </a:ext>
            </a:extLst>
          </p:cNvPr>
          <p:cNvSpPr txBox="1">
            <a:spLocks/>
          </p:cNvSpPr>
          <p:nvPr/>
        </p:nvSpPr>
        <p:spPr>
          <a:xfrm>
            <a:off x="5294747" y="6324771"/>
            <a:ext cx="5628948" cy="259694"/>
          </a:xfrm>
          <a:prstGeom prst="rect">
            <a:avLst/>
          </a:prstGeom>
        </p:spPr>
        <p:txBody>
          <a:bodyPr lIns="0" rIns="0" anchor="ctr">
            <a:normAutofit fontScale="92500"/>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fontAlgn="auto">
              <a:spcAft>
                <a:spcPts val="0"/>
              </a:spcAft>
            </a:pPr>
            <a:r>
              <a:rPr lang="ja-JP" altLang="en-US" sz="1100" dirty="0">
                <a:solidFill>
                  <a:schemeClr val="tx1"/>
                </a:solidFill>
                <a:latin typeface="游ゴシック" panose="020B0400000000000000" pitchFamily="50" charset="-128"/>
                <a:ea typeface="游ゴシック" panose="020B0400000000000000" pitchFamily="50" charset="-128"/>
              </a:rPr>
              <a:t>その他カカクコムが運営するサイトはこちら　</a:t>
            </a:r>
            <a:r>
              <a:rPr lang="en-US" altLang="ja-JP" sz="1100" dirty="0">
                <a:latin typeface="游ゴシック" panose="020B0400000000000000" pitchFamily="50" charset="-128"/>
                <a:ea typeface="游ゴシック" panose="020B0400000000000000" pitchFamily="50" charset="-128"/>
                <a:hlinkClick r:id="rId10"/>
              </a:rPr>
              <a:t>https://corporate.kakaku.com/company/service</a:t>
            </a:r>
            <a:endParaRPr lang="en-US" sz="1100" dirty="0">
              <a:latin typeface="游ゴシック" panose="020B0400000000000000" pitchFamily="50" charset="-128"/>
              <a:ea typeface="游ゴシック" panose="020B0400000000000000" pitchFamily="50" charset="-128"/>
            </a:endParaRPr>
          </a:p>
        </p:txBody>
      </p:sp>
      <p:sp>
        <p:nvSpPr>
          <p:cNvPr id="41" name="テキスト プレースホルダー 8">
            <a:extLst>
              <a:ext uri="{FF2B5EF4-FFF2-40B4-BE49-F238E27FC236}">
                <a16:creationId xmlns:a16="http://schemas.microsoft.com/office/drawing/2014/main" id="{67AE7C84-A3CB-F88D-7A27-B52D519826DD}"/>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カカクコム運営媒体概要</a:t>
            </a:r>
          </a:p>
        </p:txBody>
      </p:sp>
    </p:spTree>
    <p:extLst>
      <p:ext uri="{BB962C8B-B14F-4D97-AF65-F5344CB8AC3E}">
        <p14:creationId xmlns:p14="http://schemas.microsoft.com/office/powerpoint/2010/main" val="20257054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58</a:t>
            </a:fld>
            <a:endParaRPr kumimoji="1" lang="ja-JP" altLang="en-US" sz="1050" dirty="0"/>
          </a:p>
        </p:txBody>
      </p:sp>
      <p:sp>
        <p:nvSpPr>
          <p:cNvPr id="2" name="テキスト プレースホルダー 8">
            <a:extLst>
              <a:ext uri="{FF2B5EF4-FFF2-40B4-BE49-F238E27FC236}">
                <a16:creationId xmlns:a16="http://schemas.microsoft.com/office/drawing/2014/main" id="{E76BE5F4-4FF2-80A7-D5B2-9A0D2A283CAC}"/>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サイト横断プロモーション事例</a:t>
            </a:r>
          </a:p>
        </p:txBody>
      </p:sp>
      <p:sp>
        <p:nvSpPr>
          <p:cNvPr id="3" name="正方形/長方形 2">
            <a:extLst>
              <a:ext uri="{FF2B5EF4-FFF2-40B4-BE49-F238E27FC236}">
                <a16:creationId xmlns:a16="http://schemas.microsoft.com/office/drawing/2014/main" id="{08D1629C-FDD7-B3D7-4746-4D0AC1A2B92D}"/>
              </a:ext>
            </a:extLst>
          </p:cNvPr>
          <p:cNvSpPr/>
          <p:nvPr/>
        </p:nvSpPr>
        <p:spPr>
          <a:xfrm>
            <a:off x="1296631" y="870863"/>
            <a:ext cx="9398586" cy="492443"/>
          </a:xfrm>
          <a:prstGeom prst="rect">
            <a:avLst/>
          </a:prstGeom>
        </p:spPr>
        <p:txBody>
          <a:bodyPr wrap="square">
            <a:spAutoFit/>
          </a:bodyPr>
          <a:lstStyle/>
          <a:p>
            <a:pPr algn="ctr">
              <a:defRPr/>
            </a:pPr>
            <a: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t>異なる特性をもつ複数サイトを活用した横断プロモーションを行うことが可能です。</a:t>
            </a:r>
            <a:b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t>サイト特性を活かしたターゲットリーチをすることで、より有効的なアプローチを実現します。</a:t>
            </a:r>
          </a:p>
        </p:txBody>
      </p:sp>
      <p:grpSp>
        <p:nvGrpSpPr>
          <p:cNvPr id="28" name="Group 5">
            <a:extLst>
              <a:ext uri="{FF2B5EF4-FFF2-40B4-BE49-F238E27FC236}">
                <a16:creationId xmlns:a16="http://schemas.microsoft.com/office/drawing/2014/main" id="{4D32474E-D73E-984D-CC6C-2F10610722F7}"/>
              </a:ext>
            </a:extLst>
          </p:cNvPr>
          <p:cNvGrpSpPr/>
          <p:nvPr/>
        </p:nvGrpSpPr>
        <p:grpSpPr>
          <a:xfrm>
            <a:off x="7408846" y="2307732"/>
            <a:ext cx="2625195" cy="1565272"/>
            <a:chOff x="6718342" y="2463984"/>
            <a:chExt cx="3994117" cy="2309473"/>
          </a:xfrm>
        </p:grpSpPr>
        <p:pic>
          <p:nvPicPr>
            <p:cNvPr id="29" name="図 28">
              <a:extLst>
                <a:ext uri="{FF2B5EF4-FFF2-40B4-BE49-F238E27FC236}">
                  <a16:creationId xmlns:a16="http://schemas.microsoft.com/office/drawing/2014/main" id="{F6D4856A-0C30-D059-CF42-0EF921D76F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30" name="図 29">
              <a:extLst>
                <a:ext uri="{FF2B5EF4-FFF2-40B4-BE49-F238E27FC236}">
                  <a16:creationId xmlns:a16="http://schemas.microsoft.com/office/drawing/2014/main" id="{2CCC6D39-3A97-A250-E79A-81D06A9FB1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pic>
        <p:nvPicPr>
          <p:cNvPr id="31" name="キャプチャ　2-A SP">
            <a:extLst>
              <a:ext uri="{FF2B5EF4-FFF2-40B4-BE49-F238E27FC236}">
                <a16:creationId xmlns:a16="http://schemas.microsoft.com/office/drawing/2014/main" id="{E6E441CC-EB0C-2FD0-AA54-0F232E5E9249}"/>
              </a:ext>
            </a:extLst>
          </p:cNvPr>
          <p:cNvPicPr>
            <a:picLocks noChangeAspect="1"/>
          </p:cNvPicPr>
          <p:nvPr/>
        </p:nvPicPr>
        <p:blipFill rotWithShape="1">
          <a:blip r:embed="rId4">
            <a:extLst>
              <a:ext uri="{28A0092B-C50C-407E-A947-70E740481C1C}">
                <a14:useLocalDpi xmlns:a14="http://schemas.microsoft.com/office/drawing/2010/main" val="0"/>
              </a:ext>
            </a:extLst>
          </a:blip>
          <a:srcRect b="89125"/>
          <a:stretch/>
        </p:blipFill>
        <p:spPr>
          <a:xfrm>
            <a:off x="9315481" y="2467475"/>
            <a:ext cx="625426" cy="1192543"/>
          </a:xfrm>
          <a:prstGeom prst="rect">
            <a:avLst/>
          </a:prstGeom>
        </p:spPr>
      </p:pic>
      <p:pic>
        <p:nvPicPr>
          <p:cNvPr id="32" name="キャプチャ　2-A PC" descr="グラフィカル ユーザー インターフェイス, Web サイト&#10;&#10;自動的に生成された説明">
            <a:extLst>
              <a:ext uri="{FF2B5EF4-FFF2-40B4-BE49-F238E27FC236}">
                <a16:creationId xmlns:a16="http://schemas.microsoft.com/office/drawing/2014/main" id="{A38568AE-8697-99CF-212B-B8E5BCF3FE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6124"/>
          <a:stretch/>
        </p:blipFill>
        <p:spPr>
          <a:xfrm>
            <a:off x="7622984" y="2584115"/>
            <a:ext cx="1252921" cy="818119"/>
          </a:xfrm>
          <a:prstGeom prst="rect">
            <a:avLst/>
          </a:prstGeom>
        </p:spPr>
      </p:pic>
      <p:pic>
        <p:nvPicPr>
          <p:cNvPr id="33" name="Picture 22" descr="食べログ">
            <a:extLst>
              <a:ext uri="{FF2B5EF4-FFF2-40B4-BE49-F238E27FC236}">
                <a16:creationId xmlns:a16="http://schemas.microsoft.com/office/drawing/2014/main" id="{1F80A8DF-1318-CAE5-F833-6F8F88F4B7DA}"/>
              </a:ext>
            </a:extLst>
          </p:cNvPr>
          <p:cNvPicPr>
            <a:picLocks noChangeAspect="1" noChangeArrowheads="1"/>
          </p:cNvPicPr>
          <p:nvPr/>
        </p:nvPicPr>
        <p:blipFill>
          <a:blip r:embed="rId6" cstate="print"/>
          <a:srcRect/>
          <a:stretch>
            <a:fillRect/>
          </a:stretch>
        </p:blipFill>
        <p:spPr bwMode="auto">
          <a:xfrm>
            <a:off x="6225388" y="2888731"/>
            <a:ext cx="1110216" cy="293556"/>
          </a:xfrm>
          <a:prstGeom prst="rect">
            <a:avLst/>
          </a:prstGeom>
          <a:noFill/>
          <a:ln w="12700">
            <a:noFill/>
            <a:miter lim="800000"/>
            <a:headEnd/>
            <a:tailEnd/>
          </a:ln>
        </p:spPr>
      </p:pic>
      <p:pic>
        <p:nvPicPr>
          <p:cNvPr id="34" name="図 33">
            <a:extLst>
              <a:ext uri="{FF2B5EF4-FFF2-40B4-BE49-F238E27FC236}">
                <a16:creationId xmlns:a16="http://schemas.microsoft.com/office/drawing/2014/main" id="{FF6FB098-9A24-3E74-66BF-7108A4B7C28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b="86232"/>
          <a:stretch/>
        </p:blipFill>
        <p:spPr bwMode="auto">
          <a:xfrm>
            <a:off x="9305956" y="4576702"/>
            <a:ext cx="665053" cy="12822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BD049989-01CF-39B6-04CC-E2AD3C0E5029}"/>
              </a:ext>
            </a:extLst>
          </p:cNvPr>
          <p:cNvPicPr>
            <a:picLocks noChangeAspect="1" noChangeArrowheads="1"/>
          </p:cNvPicPr>
          <p:nvPr/>
        </p:nvPicPr>
        <p:blipFill>
          <a:blip r:embed="rId8" cstate="print">
            <a:alphaModFix/>
            <a:extLst>
              <a:ext uri="{28A0092B-C50C-407E-A947-70E740481C1C}">
                <a14:useLocalDpi xmlns:a14="http://schemas.microsoft.com/office/drawing/2010/main" val="0"/>
              </a:ext>
            </a:extLst>
          </a:blip>
          <a:srcRect/>
          <a:stretch>
            <a:fillRect/>
          </a:stretch>
        </p:blipFill>
        <p:spPr bwMode="auto">
          <a:xfrm>
            <a:off x="10161259" y="5260199"/>
            <a:ext cx="807263" cy="807263"/>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EB02DEE1-FEC9-E05A-AB2D-2112A45E639A}"/>
              </a:ext>
            </a:extLst>
          </p:cNvPr>
          <p:cNvSpPr txBox="1"/>
          <p:nvPr/>
        </p:nvSpPr>
        <p:spPr>
          <a:xfrm>
            <a:off x="5651108" y="1715600"/>
            <a:ext cx="6574608" cy="359266"/>
          </a:xfrm>
          <a:prstGeom prst="rect">
            <a:avLst/>
          </a:prstGeom>
          <a:noFill/>
        </p:spPr>
        <p:txBody>
          <a:bodyPr wrap="square" lIns="0" tIns="0" rIns="0" bIns="0" rtlCol="0" anchor="t">
            <a:spAutoFit/>
          </a:bodyPr>
          <a:lstStyle/>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食べログでは食材を扱う飲食店を紹介する記事、キナリノでは</a:t>
            </a:r>
            <a:endParaRPr lang="en-US" altLang="ja-JP" sz="1000" spc="60" dirty="0">
              <a:solidFill>
                <a:srgbClr val="333333"/>
              </a:solidFill>
              <a:latin typeface="游ゴシック"/>
              <a:ea typeface="游ゴシック"/>
              <a:cs typeface="メイリオ" pitchFamily="50" charset="-128"/>
            </a:endParaRPr>
          </a:p>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ユーザーが調理するレシピを記事にし、サイトの特性に沿った配信を実施</a:t>
            </a:r>
            <a:endParaRPr lang="ja-JP" sz="1400" dirty="0">
              <a:latin typeface="游ゴシック"/>
              <a:ea typeface="游ゴシック"/>
            </a:endParaRPr>
          </a:p>
        </p:txBody>
      </p:sp>
      <p:sp>
        <p:nvSpPr>
          <p:cNvPr id="37" name="正方形/長方形 36">
            <a:extLst>
              <a:ext uri="{FF2B5EF4-FFF2-40B4-BE49-F238E27FC236}">
                <a16:creationId xmlns:a16="http://schemas.microsoft.com/office/drawing/2014/main" id="{D40186D2-88D5-2C20-0530-24ADFD8EAE61}"/>
              </a:ext>
            </a:extLst>
          </p:cNvPr>
          <p:cNvSpPr/>
          <p:nvPr/>
        </p:nvSpPr>
        <p:spPr>
          <a:xfrm>
            <a:off x="7436606" y="1463888"/>
            <a:ext cx="3003611" cy="221497"/>
          </a:xfrm>
          <a:prstGeom prst="rect">
            <a:avLst/>
          </a:prstGeom>
          <a:solidFill>
            <a:sysClr val="window" lastClr="FFFFFF"/>
          </a:solidFill>
          <a:ln w="9525" cap="flat" cmpd="sng" algn="ctr">
            <a:noFill/>
            <a:prstDash val="solid"/>
            <a:miter lim="800000"/>
          </a:ln>
          <a:effectLst/>
        </p:spPr>
        <p:txBody>
          <a:bodyPr wrap="square" lIns="0" tIns="45720" rIns="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78">
              <a:lnSpc>
                <a:spcPct val="120000"/>
              </a:lnSpc>
              <a:defRPr/>
            </a:pPr>
            <a:r>
              <a:rPr kumimoji="0" lang="ja-JP" altLang="en-US" sz="1050" b="1" kern="0" dirty="0">
                <a:solidFill>
                  <a:srgbClr val="333333"/>
                </a:solidFill>
                <a:latin typeface="游ゴシック"/>
                <a:ea typeface="游ゴシック"/>
              </a:rPr>
              <a:t>事例：食品メーカー (食べログ</a:t>
            </a:r>
            <a:r>
              <a:rPr kumimoji="0" lang="en-US" altLang="ja-JP" sz="1050" b="1" kern="0" dirty="0">
                <a:solidFill>
                  <a:srgbClr val="333333"/>
                </a:solidFill>
                <a:latin typeface="游ゴシック"/>
                <a:ea typeface="游ゴシック"/>
              </a:rPr>
              <a:t> × </a:t>
            </a:r>
            <a:r>
              <a:rPr kumimoji="0" lang="ja-JP" altLang="en-US" sz="1050" b="1" kern="0" dirty="0">
                <a:solidFill>
                  <a:srgbClr val="333333"/>
                </a:solidFill>
                <a:latin typeface="游ゴシック"/>
                <a:ea typeface="游ゴシック"/>
              </a:rPr>
              <a:t>キナリノ)</a:t>
            </a:r>
            <a:endParaRPr lang="ja-JP" sz="1000" dirty="0">
              <a:latin typeface="游ゴシック"/>
              <a:ea typeface="游ゴシック"/>
            </a:endParaRPr>
          </a:p>
        </p:txBody>
      </p:sp>
      <p:grpSp>
        <p:nvGrpSpPr>
          <p:cNvPr id="38" name="URL　2-B">
            <a:extLst>
              <a:ext uri="{FF2B5EF4-FFF2-40B4-BE49-F238E27FC236}">
                <a16:creationId xmlns:a16="http://schemas.microsoft.com/office/drawing/2014/main" id="{8523E14A-F538-9136-C7AA-B30AFA56DEB5}"/>
              </a:ext>
            </a:extLst>
          </p:cNvPr>
          <p:cNvGrpSpPr/>
          <p:nvPr/>
        </p:nvGrpSpPr>
        <p:grpSpPr>
          <a:xfrm>
            <a:off x="9305956" y="6085171"/>
            <a:ext cx="1947830" cy="289362"/>
            <a:chOff x="7651997" y="4987975"/>
            <a:chExt cx="1829468" cy="414689"/>
          </a:xfrm>
        </p:grpSpPr>
        <p:sp>
          <p:nvSpPr>
            <p:cNvPr id="39" name="URL">
              <a:extLst>
                <a:ext uri="{FF2B5EF4-FFF2-40B4-BE49-F238E27FC236}">
                  <a16:creationId xmlns:a16="http://schemas.microsoft.com/office/drawing/2014/main" id="{84356B21-4C99-80A7-5454-63F0FB55678A}"/>
                </a:ext>
              </a:extLst>
            </p:cNvPr>
            <p:cNvSpPr txBox="1">
              <a:spLocks/>
            </p:cNvSpPr>
            <p:nvPr/>
          </p:nvSpPr>
          <p:spPr>
            <a:xfrm>
              <a:off x="7651997" y="4987975"/>
              <a:ext cx="1561539" cy="224767"/>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キナリノ掲載ページ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40" name="URL">
              <a:hlinkClick r:id="rId9"/>
              <a:extLst>
                <a:ext uri="{FF2B5EF4-FFF2-40B4-BE49-F238E27FC236}">
                  <a16:creationId xmlns:a16="http://schemas.microsoft.com/office/drawing/2014/main" id="{E3970C7A-9DFA-1207-D728-25F5503FE245}"/>
                </a:ext>
              </a:extLst>
            </p:cNvPr>
            <p:cNvSpPr txBox="1"/>
            <p:nvPr/>
          </p:nvSpPr>
          <p:spPr>
            <a:xfrm>
              <a:off x="7660945" y="5204179"/>
              <a:ext cx="1820520" cy="198485"/>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rPr>
                <a:t>https://kinarino.jp/cat4/46053</a:t>
              </a:r>
            </a:p>
          </p:txBody>
        </p:sp>
      </p:grpSp>
      <p:grpSp>
        <p:nvGrpSpPr>
          <p:cNvPr id="41" name="Group 5">
            <a:extLst>
              <a:ext uri="{FF2B5EF4-FFF2-40B4-BE49-F238E27FC236}">
                <a16:creationId xmlns:a16="http://schemas.microsoft.com/office/drawing/2014/main" id="{BB64FF65-0767-B7E9-3B33-4EB700731727}"/>
              </a:ext>
            </a:extLst>
          </p:cNvPr>
          <p:cNvGrpSpPr/>
          <p:nvPr/>
        </p:nvGrpSpPr>
        <p:grpSpPr>
          <a:xfrm>
            <a:off x="7408846" y="4435204"/>
            <a:ext cx="2625195" cy="1565272"/>
            <a:chOff x="6718342" y="2463984"/>
            <a:chExt cx="3994117" cy="2309473"/>
          </a:xfrm>
        </p:grpSpPr>
        <p:pic>
          <p:nvPicPr>
            <p:cNvPr id="42" name="図 41">
              <a:extLst>
                <a:ext uri="{FF2B5EF4-FFF2-40B4-BE49-F238E27FC236}">
                  <a16:creationId xmlns:a16="http://schemas.microsoft.com/office/drawing/2014/main" id="{EF8DE29C-36E1-E0A6-71C6-F43A76C98F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43" name="図 42">
              <a:extLst>
                <a:ext uri="{FF2B5EF4-FFF2-40B4-BE49-F238E27FC236}">
                  <a16:creationId xmlns:a16="http://schemas.microsoft.com/office/drawing/2014/main" id="{CBF20924-6E4B-3B89-9787-F7935296A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pic>
        <p:nvPicPr>
          <p:cNvPr id="44" name="キナリノキャプチャ">
            <a:extLst>
              <a:ext uri="{FF2B5EF4-FFF2-40B4-BE49-F238E27FC236}">
                <a16:creationId xmlns:a16="http://schemas.microsoft.com/office/drawing/2014/main" id="{D0F1253F-1AF5-F469-2639-E1B56B17817C}"/>
              </a:ext>
            </a:extLst>
          </p:cNvPr>
          <p:cNvPicPr>
            <a:picLocks noChangeAspect="1" noChangeArrowheads="1"/>
          </p:cNvPicPr>
          <p:nvPr/>
        </p:nvPicPr>
        <p:blipFill rotWithShape="1">
          <a:blip r:embed="rId10" cstate="print">
            <a:alphaModFix/>
            <a:extLst>
              <a:ext uri="{28A0092B-C50C-407E-A947-70E740481C1C}">
                <a14:useLocalDpi xmlns:a14="http://schemas.microsoft.com/office/drawing/2010/main" val="0"/>
              </a:ext>
            </a:extLst>
          </a:blip>
          <a:srcRect l="21868" r="22940" b="24023"/>
          <a:stretch/>
        </p:blipFill>
        <p:spPr bwMode="auto">
          <a:xfrm>
            <a:off x="7613459" y="4709722"/>
            <a:ext cx="1252921" cy="825559"/>
          </a:xfrm>
          <a:prstGeom prst="rect">
            <a:avLst/>
          </a:prstGeom>
          <a:noFill/>
          <a:extLst>
            <a:ext uri="{909E8E84-426E-40DD-AFC4-6F175D3DCCD1}">
              <a14:hiddenFill xmlns:a14="http://schemas.microsoft.com/office/drawing/2010/main">
                <a:solidFill>
                  <a:srgbClr val="FFFFFF"/>
                </a:solidFill>
              </a14:hiddenFill>
            </a:ext>
          </a:extLst>
        </p:spPr>
      </p:pic>
      <p:pic>
        <p:nvPicPr>
          <p:cNvPr id="45" name="キナリノロゴ">
            <a:extLst>
              <a:ext uri="{FF2B5EF4-FFF2-40B4-BE49-F238E27FC236}">
                <a16:creationId xmlns:a16="http://schemas.microsoft.com/office/drawing/2014/main" id="{1D427E5C-1115-2472-642E-82D1BA834E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04201" y="5047688"/>
            <a:ext cx="764728" cy="149625"/>
          </a:xfrm>
          <a:prstGeom prst="rect">
            <a:avLst/>
          </a:prstGeom>
        </p:spPr>
      </p:pic>
      <p:grpSp>
        <p:nvGrpSpPr>
          <p:cNvPr id="46" name="Group 5">
            <a:extLst>
              <a:ext uri="{FF2B5EF4-FFF2-40B4-BE49-F238E27FC236}">
                <a16:creationId xmlns:a16="http://schemas.microsoft.com/office/drawing/2014/main" id="{2AC35B34-F47E-83A6-DF77-64DA7D1F7DD8}"/>
              </a:ext>
            </a:extLst>
          </p:cNvPr>
          <p:cNvGrpSpPr/>
          <p:nvPr/>
        </p:nvGrpSpPr>
        <p:grpSpPr>
          <a:xfrm>
            <a:off x="2126963" y="2307732"/>
            <a:ext cx="2625195" cy="1565272"/>
            <a:chOff x="6718342" y="2463984"/>
            <a:chExt cx="3994117" cy="2309473"/>
          </a:xfrm>
        </p:grpSpPr>
        <p:pic>
          <p:nvPicPr>
            <p:cNvPr id="47" name="図 46">
              <a:extLst>
                <a:ext uri="{FF2B5EF4-FFF2-40B4-BE49-F238E27FC236}">
                  <a16:creationId xmlns:a16="http://schemas.microsoft.com/office/drawing/2014/main" id="{5B4478FB-3FD1-E342-8C43-A35F2A796B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48" name="図 47">
              <a:extLst>
                <a:ext uri="{FF2B5EF4-FFF2-40B4-BE49-F238E27FC236}">
                  <a16:creationId xmlns:a16="http://schemas.microsoft.com/office/drawing/2014/main" id="{4A21FBC7-89BA-AEFB-8230-C54EA1DBD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grpSp>
        <p:nvGrpSpPr>
          <p:cNvPr id="49" name="URL　2-B">
            <a:extLst>
              <a:ext uri="{FF2B5EF4-FFF2-40B4-BE49-F238E27FC236}">
                <a16:creationId xmlns:a16="http://schemas.microsoft.com/office/drawing/2014/main" id="{049ECB38-FFD2-50C4-F882-D00CCA865200}"/>
              </a:ext>
            </a:extLst>
          </p:cNvPr>
          <p:cNvGrpSpPr/>
          <p:nvPr/>
        </p:nvGrpSpPr>
        <p:grpSpPr>
          <a:xfrm>
            <a:off x="4024073" y="6085172"/>
            <a:ext cx="1938304" cy="270312"/>
            <a:chOff x="7651998" y="4987975"/>
            <a:chExt cx="1820521" cy="387388"/>
          </a:xfrm>
        </p:grpSpPr>
        <p:sp>
          <p:nvSpPr>
            <p:cNvPr id="50" name="URL">
              <a:extLst>
                <a:ext uri="{FF2B5EF4-FFF2-40B4-BE49-F238E27FC236}">
                  <a16:creationId xmlns:a16="http://schemas.microsoft.com/office/drawing/2014/main" id="{15C0E616-BF2B-67C2-4E30-FE658E9B37B5}"/>
                </a:ext>
              </a:extLst>
            </p:cNvPr>
            <p:cNvSpPr txBox="1">
              <a:spLocks/>
            </p:cNvSpPr>
            <p:nvPr/>
          </p:nvSpPr>
          <p:spPr>
            <a:xfrm>
              <a:off x="7651998" y="4987975"/>
              <a:ext cx="1440000" cy="224767"/>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キナリノ掲載ページ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51" name="URL">
              <a:hlinkClick r:id="rId9"/>
              <a:extLst>
                <a:ext uri="{FF2B5EF4-FFF2-40B4-BE49-F238E27FC236}">
                  <a16:creationId xmlns:a16="http://schemas.microsoft.com/office/drawing/2014/main" id="{D11CB6D6-BDC1-EEB3-4FF1-AE101057E4DF}"/>
                </a:ext>
              </a:extLst>
            </p:cNvPr>
            <p:cNvSpPr txBox="1"/>
            <p:nvPr/>
          </p:nvSpPr>
          <p:spPr>
            <a:xfrm>
              <a:off x="7651999" y="5176878"/>
              <a:ext cx="1820520" cy="198485"/>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https://kinarino.jp/cat6/46124</a:t>
              </a:r>
              <a:endParaRPr lang="en-US" altLang="ja-JP" sz="900" u="sng" spc="50" dirty="0">
                <a:solidFill>
                  <a:srgbClr val="999999"/>
                </a:solidFill>
                <a:latin typeface="Arial" panose="020B0604020202020204" pitchFamily="34" charset="0"/>
                <a:cs typeface="Arial" panose="020B0604020202020204" pitchFamily="34" charset="0"/>
              </a:endParaRPr>
            </a:p>
          </p:txBody>
        </p:sp>
      </p:grpSp>
      <p:grpSp>
        <p:nvGrpSpPr>
          <p:cNvPr id="52" name="Group 5">
            <a:extLst>
              <a:ext uri="{FF2B5EF4-FFF2-40B4-BE49-F238E27FC236}">
                <a16:creationId xmlns:a16="http://schemas.microsoft.com/office/drawing/2014/main" id="{F5723C9F-1951-BB64-6FAC-858938F8A67B}"/>
              </a:ext>
            </a:extLst>
          </p:cNvPr>
          <p:cNvGrpSpPr/>
          <p:nvPr/>
        </p:nvGrpSpPr>
        <p:grpSpPr>
          <a:xfrm>
            <a:off x="2126964" y="4435204"/>
            <a:ext cx="2625194" cy="1565272"/>
            <a:chOff x="6718342" y="2463984"/>
            <a:chExt cx="3994115" cy="2309473"/>
          </a:xfrm>
        </p:grpSpPr>
        <p:pic>
          <p:nvPicPr>
            <p:cNvPr id="53" name="図 52">
              <a:extLst>
                <a:ext uri="{FF2B5EF4-FFF2-40B4-BE49-F238E27FC236}">
                  <a16:creationId xmlns:a16="http://schemas.microsoft.com/office/drawing/2014/main" id="{54C33AE0-7A82-0DEB-D811-D532E04CBD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3" y="2463984"/>
              <a:ext cx="1197484" cy="2309473"/>
            </a:xfrm>
            <a:prstGeom prst="rect">
              <a:avLst/>
            </a:prstGeom>
          </p:spPr>
        </p:pic>
        <p:pic>
          <p:nvPicPr>
            <p:cNvPr id="54" name="図 53">
              <a:extLst>
                <a:ext uri="{FF2B5EF4-FFF2-40B4-BE49-F238E27FC236}">
                  <a16:creationId xmlns:a16="http://schemas.microsoft.com/office/drawing/2014/main" id="{39E2DC95-FFBB-FE94-1B80-3C6E40333E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sp>
        <p:nvSpPr>
          <p:cNvPr id="55" name="テキスト ボックス 54">
            <a:extLst>
              <a:ext uri="{FF2B5EF4-FFF2-40B4-BE49-F238E27FC236}">
                <a16:creationId xmlns:a16="http://schemas.microsoft.com/office/drawing/2014/main" id="{4F6BCB19-710A-92D6-38EB-AD9A32304E2D}"/>
              </a:ext>
            </a:extLst>
          </p:cNvPr>
          <p:cNvSpPr txBox="1"/>
          <p:nvPr/>
        </p:nvSpPr>
        <p:spPr>
          <a:xfrm>
            <a:off x="174235" y="1726538"/>
            <a:ext cx="6574608" cy="359266"/>
          </a:xfrm>
          <a:prstGeom prst="rect">
            <a:avLst/>
          </a:prstGeom>
          <a:noFill/>
        </p:spPr>
        <p:txBody>
          <a:bodyPr wrap="square" lIns="0" tIns="0" rIns="0" bIns="0" rtlCol="0" anchor="t">
            <a:spAutoFit/>
          </a:bodyPr>
          <a:lstStyle/>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価格</a:t>
            </a:r>
            <a:r>
              <a:rPr lang="en-US" altLang="ja-JP" sz="1000" spc="60" dirty="0">
                <a:solidFill>
                  <a:srgbClr val="333333"/>
                </a:solidFill>
                <a:latin typeface="游ゴシック"/>
                <a:ea typeface="游ゴシック"/>
                <a:cs typeface="メイリオ" pitchFamily="50" charset="-128"/>
              </a:rPr>
              <a:t>.com</a:t>
            </a:r>
            <a:r>
              <a:rPr lang="ja-JP" altLang="en-US" sz="1000" spc="60" dirty="0">
                <a:solidFill>
                  <a:srgbClr val="333333"/>
                </a:solidFill>
                <a:latin typeface="游ゴシック"/>
                <a:ea typeface="游ゴシック"/>
                <a:cs typeface="メイリオ" pitchFamily="50" charset="-128"/>
              </a:rPr>
              <a:t>では詳細スペックを伝える記事、キナリノでは女性をターゲットに</a:t>
            </a:r>
            <a:endParaRPr lang="en-US" altLang="ja-JP" sz="1000" spc="60" dirty="0">
              <a:solidFill>
                <a:srgbClr val="333333"/>
              </a:solidFill>
              <a:latin typeface="游ゴシック"/>
              <a:ea typeface="游ゴシック"/>
              <a:cs typeface="メイリオ" pitchFamily="50" charset="-128"/>
            </a:endParaRPr>
          </a:p>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利用シーンを訴求する記事にすることで、ユーザー特性に沿った配信を実施</a:t>
            </a:r>
          </a:p>
        </p:txBody>
      </p:sp>
      <p:sp>
        <p:nvSpPr>
          <p:cNvPr id="56" name="正方形/長方形 55">
            <a:extLst>
              <a:ext uri="{FF2B5EF4-FFF2-40B4-BE49-F238E27FC236}">
                <a16:creationId xmlns:a16="http://schemas.microsoft.com/office/drawing/2014/main" id="{A6D51F4F-E5B5-C98C-704D-22DAA5BAFB1E}"/>
              </a:ext>
            </a:extLst>
          </p:cNvPr>
          <p:cNvSpPr/>
          <p:nvPr/>
        </p:nvSpPr>
        <p:spPr>
          <a:xfrm>
            <a:off x="2044840" y="1477292"/>
            <a:ext cx="3003611" cy="221497"/>
          </a:xfrm>
          <a:prstGeom prst="rect">
            <a:avLst/>
          </a:prstGeom>
          <a:solidFill>
            <a:sysClr val="window" lastClr="FFFFFF"/>
          </a:solidFill>
          <a:ln w="9525" cap="flat" cmpd="sng" algn="ctr">
            <a:noFill/>
            <a:prstDash val="solid"/>
            <a:miter lim="800000"/>
          </a:ln>
          <a:effectLst/>
        </p:spPr>
        <p:txBody>
          <a:bodyPr wrap="square" lIns="0" tIns="45720" rIns="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78">
              <a:lnSpc>
                <a:spcPct val="120000"/>
              </a:lnSpc>
              <a:defRPr/>
            </a:pPr>
            <a:r>
              <a:rPr kumimoji="0" lang="ja-JP" altLang="en-US" sz="1050" b="1" kern="0" dirty="0">
                <a:solidFill>
                  <a:srgbClr val="333333"/>
                </a:solidFill>
                <a:latin typeface="游ゴシック"/>
                <a:ea typeface="游ゴシック"/>
              </a:rPr>
              <a:t>事例：家電メーカー </a:t>
            </a:r>
            <a:r>
              <a:rPr kumimoji="0" lang="en-US" altLang="ja-JP" sz="1050" b="1" kern="0" dirty="0">
                <a:solidFill>
                  <a:srgbClr val="333333"/>
                </a:solidFill>
                <a:latin typeface="游ゴシック"/>
                <a:ea typeface="游ゴシック"/>
              </a:rPr>
              <a:t>(</a:t>
            </a:r>
            <a:r>
              <a:rPr kumimoji="0" lang="ja-JP" altLang="en-US" sz="1050" b="1" kern="0" dirty="0">
                <a:solidFill>
                  <a:srgbClr val="333333"/>
                </a:solidFill>
                <a:latin typeface="游ゴシック"/>
                <a:ea typeface="游ゴシック"/>
              </a:rPr>
              <a:t>価格</a:t>
            </a:r>
            <a:r>
              <a:rPr kumimoji="0" lang="en-US" altLang="ja-JP" sz="1050" b="1" kern="0" dirty="0">
                <a:solidFill>
                  <a:srgbClr val="333333"/>
                </a:solidFill>
                <a:latin typeface="游ゴシック"/>
                <a:ea typeface="游ゴシック"/>
              </a:rPr>
              <a:t>.com × </a:t>
            </a:r>
            <a:r>
              <a:rPr kumimoji="0" lang="ja-JP" altLang="en-US" sz="1050" b="1" kern="0" dirty="0">
                <a:solidFill>
                  <a:srgbClr val="333333"/>
                </a:solidFill>
                <a:latin typeface="游ゴシック"/>
                <a:ea typeface="游ゴシック"/>
              </a:rPr>
              <a:t>キナリノ</a:t>
            </a:r>
            <a:r>
              <a:rPr kumimoji="0" lang="en-US" altLang="ja-JP" sz="1050" b="1" kern="0" dirty="0">
                <a:solidFill>
                  <a:srgbClr val="333333"/>
                </a:solidFill>
                <a:latin typeface="游ゴシック"/>
                <a:ea typeface="游ゴシック"/>
              </a:rPr>
              <a:t>)</a:t>
            </a:r>
          </a:p>
        </p:txBody>
      </p:sp>
      <p:pic>
        <p:nvPicPr>
          <p:cNvPr id="57" name="価格ロゴ" descr="価格com">
            <a:extLst>
              <a:ext uri="{FF2B5EF4-FFF2-40B4-BE49-F238E27FC236}">
                <a16:creationId xmlns:a16="http://schemas.microsoft.com/office/drawing/2014/main" id="{BD8B8235-A177-6DBC-E53C-518E53EB87C9}"/>
              </a:ext>
            </a:extLst>
          </p:cNvPr>
          <p:cNvPicPr>
            <a:picLocks noChangeAspect="1" noChangeArrowheads="1"/>
          </p:cNvPicPr>
          <p:nvPr/>
        </p:nvPicPr>
        <p:blipFill>
          <a:blip r:embed="rId14" cstate="print"/>
          <a:srcRect/>
          <a:stretch>
            <a:fillRect/>
          </a:stretch>
        </p:blipFill>
        <p:spPr bwMode="auto">
          <a:xfrm>
            <a:off x="964885" y="2773162"/>
            <a:ext cx="1142829" cy="262347"/>
          </a:xfrm>
          <a:prstGeom prst="rect">
            <a:avLst/>
          </a:prstGeom>
          <a:noFill/>
          <a:ln w="12700">
            <a:noFill/>
            <a:miter lim="800000"/>
            <a:headEnd/>
            <a:tailEnd/>
          </a:ln>
        </p:spPr>
      </p:pic>
      <p:pic>
        <p:nvPicPr>
          <p:cNvPr id="58" name="QR 価格">
            <a:extLst>
              <a:ext uri="{FF2B5EF4-FFF2-40B4-BE49-F238E27FC236}">
                <a16:creationId xmlns:a16="http://schemas.microsoft.com/office/drawing/2014/main" id="{999749E9-350E-89DF-655F-9E94EAE4645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90655" y="3009820"/>
            <a:ext cx="787065" cy="787065"/>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URL　2-B">
            <a:extLst>
              <a:ext uri="{FF2B5EF4-FFF2-40B4-BE49-F238E27FC236}">
                <a16:creationId xmlns:a16="http://schemas.microsoft.com/office/drawing/2014/main" id="{210A2F8C-86F1-A147-2269-099A784F901C}"/>
              </a:ext>
            </a:extLst>
          </p:cNvPr>
          <p:cNvGrpSpPr/>
          <p:nvPr/>
        </p:nvGrpSpPr>
        <p:grpSpPr>
          <a:xfrm>
            <a:off x="2950367" y="3943679"/>
            <a:ext cx="2700741" cy="361089"/>
            <a:chOff x="7660945" y="4947346"/>
            <a:chExt cx="1820520" cy="653804"/>
          </a:xfrm>
        </p:grpSpPr>
        <p:sp>
          <p:nvSpPr>
            <p:cNvPr id="60" name="URL">
              <a:extLst>
                <a:ext uri="{FF2B5EF4-FFF2-40B4-BE49-F238E27FC236}">
                  <a16:creationId xmlns:a16="http://schemas.microsoft.com/office/drawing/2014/main" id="{81062324-828A-CF37-D50B-BE8866D3F595}"/>
                </a:ext>
              </a:extLst>
            </p:cNvPr>
            <p:cNvSpPr txBox="1">
              <a:spLocks/>
            </p:cNvSpPr>
            <p:nvPr/>
          </p:nvSpPr>
          <p:spPr>
            <a:xfrm>
              <a:off x="7892733" y="4947346"/>
              <a:ext cx="1561539" cy="224766"/>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価格</a:t>
              </a:r>
              <a:r>
                <a:rPr lang="en-US" altLang="ja-JP" sz="900" b="1" dirty="0">
                  <a:solidFill>
                    <a:srgbClr val="666666"/>
                  </a:solidFill>
                  <a:latin typeface="游ゴシック" panose="020B0400000000000000" pitchFamily="50" charset="-128"/>
                  <a:ea typeface="游ゴシック" panose="020B0400000000000000" pitchFamily="50" charset="-128"/>
                </a:rPr>
                <a:t>.com</a:t>
              </a:r>
              <a:r>
                <a:rPr lang="ja-JP" altLang="en-US" sz="900" b="1" dirty="0">
                  <a:solidFill>
                    <a:srgbClr val="666666"/>
                  </a:solidFill>
                  <a:latin typeface="游ゴシック" panose="020B0400000000000000" pitchFamily="50" charset="-128"/>
                  <a:ea typeface="游ゴシック" panose="020B0400000000000000" pitchFamily="50" charset="-128"/>
                </a:rPr>
                <a:t>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61" name="URL">
              <a:hlinkClick r:id="rId9"/>
              <a:extLst>
                <a:ext uri="{FF2B5EF4-FFF2-40B4-BE49-F238E27FC236}">
                  <a16:creationId xmlns:a16="http://schemas.microsoft.com/office/drawing/2014/main" id="{AA8BA57D-71CF-AF7B-B36D-943E5416F10B}"/>
                </a:ext>
              </a:extLst>
            </p:cNvPr>
            <p:cNvSpPr txBox="1"/>
            <p:nvPr/>
          </p:nvSpPr>
          <p:spPr>
            <a:xfrm>
              <a:off x="7660945" y="5204179"/>
              <a:ext cx="1820520" cy="396971"/>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https://kakaku.com/article/tieup/22/08_jackery/</a:t>
              </a:r>
              <a:endParaRPr lang="en-US" altLang="ja-JP" sz="900" u="sng" spc="50" dirty="0">
                <a:solidFill>
                  <a:srgbClr val="999999"/>
                </a:solidFill>
                <a:latin typeface="Arial" panose="020B0604020202020204" pitchFamily="34" charset="0"/>
                <a:cs typeface="Arial" panose="020B0604020202020204" pitchFamily="34" charset="0"/>
              </a:endParaRPr>
            </a:p>
          </p:txBody>
        </p:sp>
      </p:grpSp>
      <p:pic>
        <p:nvPicPr>
          <p:cNvPr id="62" name="QR キナリノ">
            <a:extLst>
              <a:ext uri="{FF2B5EF4-FFF2-40B4-BE49-F238E27FC236}">
                <a16:creationId xmlns:a16="http://schemas.microsoft.com/office/drawing/2014/main" id="{9C6E2014-6F06-1D0A-1766-62BFF34624C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11138" y="5243524"/>
            <a:ext cx="756952" cy="756952"/>
          </a:xfrm>
          <a:prstGeom prst="rect">
            <a:avLst/>
          </a:prstGeom>
          <a:noFill/>
          <a:extLst>
            <a:ext uri="{909E8E84-426E-40DD-AFC4-6F175D3DCCD1}">
              <a14:hiddenFill xmlns:a14="http://schemas.microsoft.com/office/drawing/2010/main">
                <a:solidFill>
                  <a:srgbClr val="FFFFFF"/>
                </a:solidFill>
              </a14:hiddenFill>
            </a:ext>
          </a:extLst>
        </p:spPr>
      </p:pic>
      <p:pic>
        <p:nvPicPr>
          <p:cNvPr id="63" name="図 62">
            <a:extLst>
              <a:ext uri="{FF2B5EF4-FFF2-40B4-BE49-F238E27FC236}">
                <a16:creationId xmlns:a16="http://schemas.microsoft.com/office/drawing/2014/main" id="{EFF3AEF3-344A-FAE1-E55A-3A0128F6E9F0}"/>
              </a:ext>
            </a:extLst>
          </p:cNvPr>
          <p:cNvPicPr>
            <a:picLocks noChangeAspect="1"/>
          </p:cNvPicPr>
          <p:nvPr/>
        </p:nvPicPr>
        <p:blipFill rotWithShape="1">
          <a:blip r:embed="rId18"/>
          <a:srcRect b="10749"/>
          <a:stretch/>
        </p:blipFill>
        <p:spPr>
          <a:xfrm>
            <a:off x="4023635" y="2449092"/>
            <a:ext cx="649679" cy="1279688"/>
          </a:xfrm>
          <a:prstGeom prst="rect">
            <a:avLst/>
          </a:prstGeom>
        </p:spPr>
      </p:pic>
      <p:pic>
        <p:nvPicPr>
          <p:cNvPr id="64" name="図 63">
            <a:extLst>
              <a:ext uri="{FF2B5EF4-FFF2-40B4-BE49-F238E27FC236}">
                <a16:creationId xmlns:a16="http://schemas.microsoft.com/office/drawing/2014/main" id="{AC05579B-FB91-66F3-A46A-6774BD9BEA47}"/>
              </a:ext>
            </a:extLst>
          </p:cNvPr>
          <p:cNvPicPr>
            <a:picLocks noChangeAspect="1"/>
          </p:cNvPicPr>
          <p:nvPr/>
        </p:nvPicPr>
        <p:blipFill rotWithShape="1">
          <a:blip r:embed="rId19"/>
          <a:srcRect l="10921" r="10437"/>
          <a:stretch/>
        </p:blipFill>
        <p:spPr>
          <a:xfrm>
            <a:off x="2319246" y="2620627"/>
            <a:ext cx="1298054" cy="714194"/>
          </a:xfrm>
          <a:prstGeom prst="rect">
            <a:avLst/>
          </a:prstGeom>
        </p:spPr>
      </p:pic>
      <p:pic>
        <p:nvPicPr>
          <p:cNvPr id="65" name="図 64">
            <a:extLst>
              <a:ext uri="{FF2B5EF4-FFF2-40B4-BE49-F238E27FC236}">
                <a16:creationId xmlns:a16="http://schemas.microsoft.com/office/drawing/2014/main" id="{BDAFC78C-A161-9B8A-925C-112C15FA59F0}"/>
              </a:ext>
            </a:extLst>
          </p:cNvPr>
          <p:cNvPicPr>
            <a:picLocks noChangeAspect="1"/>
          </p:cNvPicPr>
          <p:nvPr/>
        </p:nvPicPr>
        <p:blipFill rotWithShape="1">
          <a:blip r:embed="rId20"/>
          <a:srcRect b="12282"/>
          <a:stretch/>
        </p:blipFill>
        <p:spPr>
          <a:xfrm>
            <a:off x="4032748" y="4592985"/>
            <a:ext cx="650229" cy="1270215"/>
          </a:xfrm>
          <a:prstGeom prst="rect">
            <a:avLst/>
          </a:prstGeom>
        </p:spPr>
      </p:pic>
      <p:pic>
        <p:nvPicPr>
          <p:cNvPr id="66" name="図 65">
            <a:extLst>
              <a:ext uri="{FF2B5EF4-FFF2-40B4-BE49-F238E27FC236}">
                <a16:creationId xmlns:a16="http://schemas.microsoft.com/office/drawing/2014/main" id="{FBC50849-7302-9109-0E6D-BC8CE4B45BFF}"/>
              </a:ext>
            </a:extLst>
          </p:cNvPr>
          <p:cNvPicPr>
            <a:picLocks noChangeAspect="1"/>
          </p:cNvPicPr>
          <p:nvPr/>
        </p:nvPicPr>
        <p:blipFill rotWithShape="1">
          <a:blip r:embed="rId21"/>
          <a:srcRect l="2560" r="-1"/>
          <a:stretch/>
        </p:blipFill>
        <p:spPr>
          <a:xfrm>
            <a:off x="2319246" y="4735355"/>
            <a:ext cx="1298054" cy="770202"/>
          </a:xfrm>
          <a:prstGeom prst="rect">
            <a:avLst/>
          </a:prstGeom>
        </p:spPr>
      </p:pic>
      <p:pic>
        <p:nvPicPr>
          <p:cNvPr id="67" name="キナリノロゴ">
            <a:extLst>
              <a:ext uri="{FF2B5EF4-FFF2-40B4-BE49-F238E27FC236}">
                <a16:creationId xmlns:a16="http://schemas.microsoft.com/office/drawing/2014/main" id="{1E4C9E90-71ED-37BE-D062-60FD0209AE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0926" y="5045643"/>
            <a:ext cx="764728" cy="149625"/>
          </a:xfrm>
          <a:prstGeom prst="rect">
            <a:avLst/>
          </a:prstGeom>
        </p:spPr>
      </p:pic>
    </p:spTree>
    <p:extLst>
      <p:ext uri="{BB962C8B-B14F-4D97-AF65-F5344CB8AC3E}">
        <p14:creationId xmlns:p14="http://schemas.microsoft.com/office/powerpoint/2010/main" val="3485967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E9FBE-C12C-1BE9-B193-23863E81020F}"/>
            </a:ext>
          </a:extLst>
        </p:cNvPr>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DB1F837C-C73E-AA9B-75DC-25FA846BBDDA}"/>
              </a:ext>
            </a:extLst>
          </p:cNvPr>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a:extLst>
              <a:ext uri="{FF2B5EF4-FFF2-40B4-BE49-F238E27FC236}">
                <a16:creationId xmlns:a16="http://schemas.microsoft.com/office/drawing/2014/main" id="{0499190D-6A26-BE8B-1657-C0BA8E0336D1}"/>
              </a:ext>
            </a:extLst>
          </p:cNvPr>
          <p:cNvSpPr>
            <a:spLocks noGrp="1"/>
          </p:cNvSpPr>
          <p:nvPr>
            <p:ph type="sldNum" sz="quarter" idx="12"/>
          </p:nvPr>
        </p:nvSpPr>
        <p:spPr/>
        <p:txBody>
          <a:bodyPr/>
          <a:lstStyle/>
          <a:p>
            <a:fld id="{D8B91448-09D1-4BE7-A07D-AABAAA73F2EB}" type="slidenum">
              <a:rPr kumimoji="1" lang="ja-JP" altLang="en-US" sz="1050" smtClean="0"/>
              <a:t>6</a:t>
            </a:fld>
            <a:endParaRPr kumimoji="1" lang="ja-JP" altLang="en-US" sz="1050" dirty="0"/>
          </a:p>
        </p:txBody>
      </p:sp>
      <p:sp>
        <p:nvSpPr>
          <p:cNvPr id="7" name="タイトル 4">
            <a:extLst>
              <a:ext uri="{FF2B5EF4-FFF2-40B4-BE49-F238E27FC236}">
                <a16:creationId xmlns:a16="http://schemas.microsoft.com/office/drawing/2014/main" id="{03FFF0CD-642D-92C8-2763-193974C6FB0B}"/>
              </a:ext>
            </a:extLst>
          </p:cNvPr>
          <p:cNvSpPr>
            <a:spLocks noGrp="1"/>
          </p:cNvSpPr>
          <p:nvPr>
            <p:ph type="title"/>
          </p:nvPr>
        </p:nvSpPr>
        <p:spPr>
          <a:xfrm>
            <a:off x="225156" y="609600"/>
            <a:ext cx="10861943" cy="704850"/>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豊富なコンテンツで</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b="1" dirty="0">
                <a:latin typeface="游ゴシック" panose="020B0400000000000000" pitchFamily="50" charset="-128"/>
                <a:ea typeface="游ゴシック" panose="020B0400000000000000" pitchFamily="50" charset="-128"/>
              </a:rPr>
              <a:t>旅マエ</a:t>
            </a:r>
            <a:r>
              <a:rPr kumimoji="1" lang="en-US" altLang="ja-JP" sz="2400" b="1"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から</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b="1" dirty="0">
                <a:latin typeface="游ゴシック" panose="020B0400000000000000" pitchFamily="50" charset="-128"/>
                <a:ea typeface="游ゴシック" panose="020B0400000000000000" pitchFamily="50" charset="-128"/>
              </a:rPr>
              <a:t>旅アト</a:t>
            </a:r>
            <a:r>
              <a:rPr kumimoji="1" lang="en-US" altLang="ja-JP" sz="2400" b="1"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までの時間軸を幅広くカバーします。</a:t>
            </a:r>
          </a:p>
        </p:txBody>
      </p:sp>
      <p:sp>
        <p:nvSpPr>
          <p:cNvPr id="8" name="テキスト プレースホルダー 8">
            <a:extLst>
              <a:ext uri="{FF2B5EF4-FFF2-40B4-BE49-F238E27FC236}">
                <a16:creationId xmlns:a16="http://schemas.microsoft.com/office/drawing/2014/main" id="{F49E3F13-FDA9-F25A-564C-B440C34D4B2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grpSp>
        <p:nvGrpSpPr>
          <p:cNvPr id="43" name="グループ化 42">
            <a:extLst>
              <a:ext uri="{FF2B5EF4-FFF2-40B4-BE49-F238E27FC236}">
                <a16:creationId xmlns:a16="http://schemas.microsoft.com/office/drawing/2014/main" id="{0DFF1C55-B589-AA17-EEB0-6083D397D8CD}"/>
              </a:ext>
            </a:extLst>
          </p:cNvPr>
          <p:cNvGrpSpPr/>
          <p:nvPr/>
        </p:nvGrpSpPr>
        <p:grpSpPr>
          <a:xfrm>
            <a:off x="172531" y="627301"/>
            <a:ext cx="11836817" cy="2649852"/>
            <a:chOff x="225155" y="4344093"/>
            <a:chExt cx="11836817" cy="2649852"/>
          </a:xfrm>
        </p:grpSpPr>
        <p:sp>
          <p:nvSpPr>
            <p:cNvPr id="10" name="正方形/長方形 9">
              <a:extLst>
                <a:ext uri="{FF2B5EF4-FFF2-40B4-BE49-F238E27FC236}">
                  <a16:creationId xmlns:a16="http://schemas.microsoft.com/office/drawing/2014/main" id="{E3C42D83-F75F-1722-EB72-E51635A522CE}"/>
                </a:ext>
              </a:extLst>
            </p:cNvPr>
            <p:cNvSpPr/>
            <p:nvPr/>
          </p:nvSpPr>
          <p:spPr>
            <a:xfrm>
              <a:off x="225155" y="5019331"/>
              <a:ext cx="11836817" cy="13025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F95FB7C4-3CE7-D011-75FF-F4DB4044319E}"/>
                </a:ext>
              </a:extLst>
            </p:cNvPr>
            <p:cNvSpPr txBox="1"/>
            <p:nvPr/>
          </p:nvSpPr>
          <p:spPr>
            <a:xfrm>
              <a:off x="437551" y="5831355"/>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想起・発見</a:t>
              </a:r>
            </a:p>
          </p:txBody>
        </p:sp>
        <p:sp>
          <p:nvSpPr>
            <p:cNvPr id="14" name="テキスト ボックス 13">
              <a:extLst>
                <a:ext uri="{FF2B5EF4-FFF2-40B4-BE49-F238E27FC236}">
                  <a16:creationId xmlns:a16="http://schemas.microsoft.com/office/drawing/2014/main" id="{9DAFCA55-0093-D1E2-F35A-D7347A1B892B}"/>
                </a:ext>
              </a:extLst>
            </p:cNvPr>
            <p:cNvSpPr txBox="1"/>
            <p:nvPr/>
          </p:nvSpPr>
          <p:spPr>
            <a:xfrm>
              <a:off x="721283" y="5123469"/>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01</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pic>
          <p:nvPicPr>
            <p:cNvPr id="26" name="グラフィックス 25" descr="キャレットを下へ 単色塗りつぶし">
              <a:extLst>
                <a:ext uri="{FF2B5EF4-FFF2-40B4-BE49-F238E27FC236}">
                  <a16:creationId xmlns:a16="http://schemas.microsoft.com/office/drawing/2014/main" id="{04DBCC62-FA46-DDD2-0D80-0CB06199B79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4862043" y="5220518"/>
              <a:ext cx="2632455" cy="914400"/>
            </a:xfrm>
            <a:prstGeom prst="rect">
              <a:avLst/>
            </a:prstGeom>
          </p:spPr>
        </p:pic>
        <p:pic>
          <p:nvPicPr>
            <p:cNvPr id="27" name="グラフィックス 26" descr="キャレットを下へ 単色塗りつぶし">
              <a:extLst>
                <a:ext uri="{FF2B5EF4-FFF2-40B4-BE49-F238E27FC236}">
                  <a16:creationId xmlns:a16="http://schemas.microsoft.com/office/drawing/2014/main" id="{592B889C-A800-0F57-DAF5-B771FE7C17A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822151" y="5213940"/>
              <a:ext cx="2632455" cy="914400"/>
            </a:xfrm>
            <a:prstGeom prst="rect">
              <a:avLst/>
            </a:prstGeom>
          </p:spPr>
        </p:pic>
        <p:pic>
          <p:nvPicPr>
            <p:cNvPr id="28" name="グラフィックス 27" descr="キャレットを下へ 単色塗りつぶし">
              <a:extLst>
                <a:ext uri="{FF2B5EF4-FFF2-40B4-BE49-F238E27FC236}">
                  <a16:creationId xmlns:a16="http://schemas.microsoft.com/office/drawing/2014/main" id="{2BF3696C-12E8-BF8A-662B-3B37BC37953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2842097" y="5213400"/>
              <a:ext cx="2632455" cy="914400"/>
            </a:xfrm>
            <a:prstGeom prst="rect">
              <a:avLst/>
            </a:prstGeom>
          </p:spPr>
        </p:pic>
        <p:pic>
          <p:nvPicPr>
            <p:cNvPr id="29" name="グラフィックス 28" descr="キャレットを下へ 単色塗りつぶし">
              <a:extLst>
                <a:ext uri="{FF2B5EF4-FFF2-40B4-BE49-F238E27FC236}">
                  <a16:creationId xmlns:a16="http://schemas.microsoft.com/office/drawing/2014/main" id="{67086DB3-6B9E-1DCE-C1D2-F0F17F2F77E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6881989" y="5203661"/>
              <a:ext cx="2632455" cy="914400"/>
            </a:xfrm>
            <a:prstGeom prst="rect">
              <a:avLst/>
            </a:prstGeom>
          </p:spPr>
        </p:pic>
        <p:pic>
          <p:nvPicPr>
            <p:cNvPr id="30" name="グラフィックス 29" descr="キャレットを下へ 単色塗りつぶし">
              <a:extLst>
                <a:ext uri="{FF2B5EF4-FFF2-40B4-BE49-F238E27FC236}">
                  <a16:creationId xmlns:a16="http://schemas.microsoft.com/office/drawing/2014/main" id="{EBFCA179-D069-10FA-4AE6-6073DF1B389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8901936" y="5203121"/>
              <a:ext cx="2632455" cy="914400"/>
            </a:xfrm>
            <a:prstGeom prst="rect">
              <a:avLst/>
            </a:prstGeom>
          </p:spPr>
        </p:pic>
        <p:sp>
          <p:nvSpPr>
            <p:cNvPr id="31" name="テキスト ボックス 30">
              <a:extLst>
                <a:ext uri="{FF2B5EF4-FFF2-40B4-BE49-F238E27FC236}">
                  <a16:creationId xmlns:a16="http://schemas.microsoft.com/office/drawing/2014/main" id="{E30D52EF-EB81-2177-8BAA-204E50D8CD36}"/>
                </a:ext>
              </a:extLst>
            </p:cNvPr>
            <p:cNvSpPr txBox="1"/>
            <p:nvPr/>
          </p:nvSpPr>
          <p:spPr>
            <a:xfrm>
              <a:off x="2500378" y="5831355"/>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行先の検討</a:t>
              </a:r>
            </a:p>
          </p:txBody>
        </p:sp>
        <p:sp>
          <p:nvSpPr>
            <p:cNvPr id="32" name="テキスト ボックス 31">
              <a:extLst>
                <a:ext uri="{FF2B5EF4-FFF2-40B4-BE49-F238E27FC236}">
                  <a16:creationId xmlns:a16="http://schemas.microsoft.com/office/drawing/2014/main" id="{512FCE7E-A45A-7D6A-5592-182144D5BE99}"/>
                </a:ext>
              </a:extLst>
            </p:cNvPr>
            <p:cNvSpPr txBox="1"/>
            <p:nvPr/>
          </p:nvSpPr>
          <p:spPr>
            <a:xfrm>
              <a:off x="2784110" y="5123469"/>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02</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DD55F826-3E72-3A6B-057B-72734E77439C}"/>
                </a:ext>
              </a:extLst>
            </p:cNvPr>
            <p:cNvSpPr txBox="1"/>
            <p:nvPr/>
          </p:nvSpPr>
          <p:spPr>
            <a:xfrm>
              <a:off x="4809557" y="5831355"/>
              <a:ext cx="646331"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計画</a:t>
              </a:r>
            </a:p>
          </p:txBody>
        </p:sp>
        <p:sp>
          <p:nvSpPr>
            <p:cNvPr id="34" name="テキスト ボックス 33">
              <a:extLst>
                <a:ext uri="{FF2B5EF4-FFF2-40B4-BE49-F238E27FC236}">
                  <a16:creationId xmlns:a16="http://schemas.microsoft.com/office/drawing/2014/main" id="{2DA5C70B-083F-8F0E-F370-BD9F6E3941F7}"/>
                </a:ext>
              </a:extLst>
            </p:cNvPr>
            <p:cNvSpPr txBox="1"/>
            <p:nvPr/>
          </p:nvSpPr>
          <p:spPr>
            <a:xfrm>
              <a:off x="4747040" y="5123469"/>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03</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B6ACE125-224F-0BDE-1E7F-804A4155044F}"/>
                </a:ext>
              </a:extLst>
            </p:cNvPr>
            <p:cNvSpPr txBox="1"/>
            <p:nvPr/>
          </p:nvSpPr>
          <p:spPr>
            <a:xfrm>
              <a:off x="6122274" y="5831355"/>
              <a:ext cx="2111052" cy="369332"/>
            </a:xfrm>
            <a:prstGeom prst="rect">
              <a:avLst/>
            </a:prstGeom>
            <a:noFill/>
          </p:spPr>
          <p:txBody>
            <a:bodyPr wrap="square" rtlCol="0">
              <a:spAutoFit/>
            </a:bodyPr>
            <a:lstStyle/>
            <a:p>
              <a:pPr algn="ctr"/>
              <a:r>
                <a:rPr lang="ja-JP" altLang="en-US" b="1" dirty="0">
                  <a:solidFill>
                    <a:schemeClr val="bg1"/>
                  </a:solidFill>
                  <a:latin typeface="游ゴシック" panose="020B0400000000000000" pitchFamily="50" charset="-128"/>
                  <a:ea typeface="游ゴシック" panose="020B0400000000000000" pitchFamily="50" charset="-128"/>
                </a:rPr>
                <a:t>比較・予約・申込</a:t>
              </a:r>
            </a:p>
          </p:txBody>
        </p:sp>
        <p:sp>
          <p:nvSpPr>
            <p:cNvPr id="36" name="テキスト ボックス 35">
              <a:extLst>
                <a:ext uri="{FF2B5EF4-FFF2-40B4-BE49-F238E27FC236}">
                  <a16:creationId xmlns:a16="http://schemas.microsoft.com/office/drawing/2014/main" id="{2057F173-48EE-B08B-D17C-C3D281544767}"/>
                </a:ext>
              </a:extLst>
            </p:cNvPr>
            <p:cNvSpPr txBox="1"/>
            <p:nvPr/>
          </p:nvSpPr>
          <p:spPr>
            <a:xfrm>
              <a:off x="6824980" y="5123469"/>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04</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0669FCDC-8255-F7B9-A4F2-7BD03EAECBE4}"/>
                </a:ext>
              </a:extLst>
            </p:cNvPr>
            <p:cNvSpPr txBox="1"/>
            <p:nvPr/>
          </p:nvSpPr>
          <p:spPr>
            <a:xfrm>
              <a:off x="8840308" y="5831355"/>
              <a:ext cx="877163"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旅行中</a:t>
              </a:r>
            </a:p>
          </p:txBody>
        </p:sp>
        <p:sp>
          <p:nvSpPr>
            <p:cNvPr id="38" name="テキスト ボックス 37">
              <a:extLst>
                <a:ext uri="{FF2B5EF4-FFF2-40B4-BE49-F238E27FC236}">
                  <a16:creationId xmlns:a16="http://schemas.microsoft.com/office/drawing/2014/main" id="{B0629517-1E7C-7B73-FC42-36DA72C588C7}"/>
                </a:ext>
              </a:extLst>
            </p:cNvPr>
            <p:cNvSpPr txBox="1"/>
            <p:nvPr/>
          </p:nvSpPr>
          <p:spPr>
            <a:xfrm>
              <a:off x="8863364" y="5123469"/>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05</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D22D42D8-066E-7668-3340-4E8C318D914F}"/>
                </a:ext>
              </a:extLst>
            </p:cNvPr>
            <p:cNvSpPr txBox="1"/>
            <p:nvPr/>
          </p:nvSpPr>
          <p:spPr>
            <a:xfrm>
              <a:off x="10488487" y="5831355"/>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共有・記録</a:t>
              </a:r>
            </a:p>
          </p:txBody>
        </p:sp>
        <p:sp>
          <p:nvSpPr>
            <p:cNvPr id="40" name="テキスト ボックス 39">
              <a:extLst>
                <a:ext uri="{FF2B5EF4-FFF2-40B4-BE49-F238E27FC236}">
                  <a16:creationId xmlns:a16="http://schemas.microsoft.com/office/drawing/2014/main" id="{C337B271-490E-82A1-DA3C-9667BFCE643C}"/>
                </a:ext>
              </a:extLst>
            </p:cNvPr>
            <p:cNvSpPr txBox="1"/>
            <p:nvPr/>
          </p:nvSpPr>
          <p:spPr>
            <a:xfrm>
              <a:off x="10772219" y="5123469"/>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06</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grpSp>
      <p:sp>
        <p:nvSpPr>
          <p:cNvPr id="41" name="コンテンツ プレースホルダー 2">
            <a:extLst>
              <a:ext uri="{FF2B5EF4-FFF2-40B4-BE49-F238E27FC236}">
                <a16:creationId xmlns:a16="http://schemas.microsoft.com/office/drawing/2014/main" id="{FB440807-A473-36DC-625F-F77677546DA3}"/>
              </a:ext>
            </a:extLst>
          </p:cNvPr>
          <p:cNvSpPr txBox="1">
            <a:spLocks/>
          </p:cNvSpPr>
          <p:nvPr/>
        </p:nvSpPr>
        <p:spPr>
          <a:xfrm>
            <a:off x="104268" y="2534198"/>
            <a:ext cx="1948202" cy="1391115"/>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200" b="1" dirty="0">
                <a:solidFill>
                  <a:schemeClr val="accent1"/>
                </a:solidFill>
                <a:latin typeface="游ゴシック" panose="020B0400000000000000" pitchFamily="50" charset="-128"/>
                <a:ea typeface="游ゴシック" panose="020B0400000000000000" pitchFamily="50" charset="-128"/>
              </a:rPr>
              <a:t>まとめ記事</a:t>
            </a:r>
            <a:r>
              <a:rPr lang="ja-JP" altLang="en-US" sz="1050" dirty="0">
                <a:latin typeface="游ゴシック" panose="020B0400000000000000" pitchFamily="50" charset="-128"/>
                <a:ea typeface="游ゴシック" panose="020B0400000000000000" pitchFamily="50" charset="-128"/>
              </a:rPr>
              <a:t>（トラベルマガジン）で様々な角度から旅行を提案</a:t>
            </a:r>
            <a:endParaRPr lang="en-US" altLang="ja-JP" sz="105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050" dirty="0">
                <a:latin typeface="游ゴシック" panose="020B0400000000000000" pitchFamily="50" charset="-128"/>
                <a:ea typeface="游ゴシック" panose="020B0400000000000000" pitchFamily="50" charset="-128"/>
              </a:rPr>
              <a:t>トラベラー会員が投稿した</a:t>
            </a:r>
            <a:br>
              <a:rPr lang="en-US" altLang="ja-JP" sz="1050" dirty="0">
                <a:latin typeface="游ゴシック" panose="020B0400000000000000" pitchFamily="50" charset="-128"/>
                <a:ea typeface="游ゴシック" panose="020B0400000000000000" pitchFamily="50" charset="-128"/>
              </a:rPr>
            </a:br>
            <a:r>
              <a:rPr lang="ja-JP" altLang="en-US" sz="1050" dirty="0">
                <a:latin typeface="游ゴシック" panose="020B0400000000000000" pitchFamily="50" charset="-128"/>
                <a:ea typeface="游ゴシック" panose="020B0400000000000000" pitchFamily="50" charset="-128"/>
              </a:rPr>
              <a:t>累計</a:t>
            </a:r>
            <a:r>
              <a:rPr lang="en-US" altLang="ja-JP" sz="1200" b="1" dirty="0">
                <a:latin typeface="游ゴシック" panose="020B0400000000000000" pitchFamily="50" charset="-128"/>
                <a:ea typeface="游ゴシック" panose="020B0400000000000000" pitchFamily="50" charset="-128"/>
              </a:rPr>
              <a:t>5,882</a:t>
            </a:r>
            <a:r>
              <a:rPr lang="ja-JP" altLang="en-US" sz="1050" b="1" dirty="0">
                <a:latin typeface="游ゴシック" panose="020B0400000000000000" pitchFamily="50" charset="-128"/>
                <a:ea typeface="游ゴシック" panose="020B0400000000000000" pitchFamily="50" charset="-128"/>
              </a:rPr>
              <a:t>万枚</a:t>
            </a:r>
            <a:r>
              <a:rPr lang="en-US" altLang="ja-JP" sz="80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もの</a:t>
            </a:r>
            <a:br>
              <a:rPr lang="en-US" altLang="ja-JP" sz="1050" dirty="0">
                <a:latin typeface="游ゴシック" panose="020B0400000000000000" pitchFamily="50" charset="-128"/>
                <a:ea typeface="游ゴシック" panose="020B0400000000000000" pitchFamily="50" charset="-128"/>
              </a:rPr>
            </a:br>
            <a:r>
              <a:rPr lang="ja-JP" altLang="en-US" sz="1200" b="1" dirty="0">
                <a:solidFill>
                  <a:schemeClr val="accent1"/>
                </a:solidFill>
                <a:latin typeface="游ゴシック" panose="020B0400000000000000" pitchFamily="50" charset="-128"/>
                <a:ea typeface="游ゴシック" panose="020B0400000000000000" pitchFamily="50" charset="-128"/>
              </a:rPr>
              <a:t>旅行写真</a:t>
            </a:r>
          </a:p>
        </p:txBody>
      </p:sp>
      <p:sp>
        <p:nvSpPr>
          <p:cNvPr id="42" name="テキスト ボックス 41">
            <a:extLst>
              <a:ext uri="{FF2B5EF4-FFF2-40B4-BE49-F238E27FC236}">
                <a16:creationId xmlns:a16="http://schemas.microsoft.com/office/drawing/2014/main" id="{373F87C8-A8A3-CE8C-61A9-E91CFD4B4633}"/>
              </a:ext>
            </a:extLst>
          </p:cNvPr>
          <p:cNvSpPr txBox="1"/>
          <p:nvPr/>
        </p:nvSpPr>
        <p:spPr>
          <a:xfrm>
            <a:off x="12171" y="3887737"/>
            <a:ext cx="1162031" cy="215444"/>
          </a:xfrm>
          <a:prstGeom prst="rect">
            <a:avLst/>
          </a:prstGeom>
          <a:noFill/>
        </p:spPr>
        <p:txBody>
          <a:bodyPr wrap="squar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sp>
        <p:nvSpPr>
          <p:cNvPr id="44" name="正方形/長方形 43">
            <a:extLst>
              <a:ext uri="{FF2B5EF4-FFF2-40B4-BE49-F238E27FC236}">
                <a16:creationId xmlns:a16="http://schemas.microsoft.com/office/drawing/2014/main" id="{57DE302D-FA48-0158-B240-9BBB6810E1AE}"/>
              </a:ext>
            </a:extLst>
          </p:cNvPr>
          <p:cNvSpPr/>
          <p:nvPr/>
        </p:nvSpPr>
        <p:spPr>
          <a:xfrm>
            <a:off x="172531" y="4228915"/>
            <a:ext cx="1754292" cy="21884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47" name="図 46">
            <a:extLst>
              <a:ext uri="{FF2B5EF4-FFF2-40B4-BE49-F238E27FC236}">
                <a16:creationId xmlns:a16="http://schemas.microsoft.com/office/drawing/2014/main" id="{13F09A21-D1EE-1A3E-76EC-9953CF0811C2}"/>
              </a:ext>
            </a:extLst>
          </p:cNvPr>
          <p:cNvPicPr>
            <a:picLocks noChangeAspect="1"/>
          </p:cNvPicPr>
          <p:nvPr/>
        </p:nvPicPr>
        <p:blipFill>
          <a:blip r:embed="rId4"/>
          <a:srcRect t="-1" b="25565"/>
          <a:stretch>
            <a:fillRect/>
          </a:stretch>
        </p:blipFill>
        <p:spPr>
          <a:xfrm>
            <a:off x="258549" y="4305780"/>
            <a:ext cx="1582256" cy="2050570"/>
          </a:xfrm>
          <a:prstGeom prst="rect">
            <a:avLst/>
          </a:prstGeom>
        </p:spPr>
      </p:pic>
      <p:sp>
        <p:nvSpPr>
          <p:cNvPr id="48" name="コンテンツ プレースホルダー 2">
            <a:extLst>
              <a:ext uri="{FF2B5EF4-FFF2-40B4-BE49-F238E27FC236}">
                <a16:creationId xmlns:a16="http://schemas.microsoft.com/office/drawing/2014/main" id="{7C76C9CE-C9A9-5806-FF3A-E41A4985AB0E}"/>
              </a:ext>
            </a:extLst>
          </p:cNvPr>
          <p:cNvSpPr txBox="1">
            <a:spLocks/>
          </p:cNvSpPr>
          <p:nvPr/>
        </p:nvSpPr>
        <p:spPr>
          <a:xfrm>
            <a:off x="1999817" y="2534198"/>
            <a:ext cx="2047690" cy="1674756"/>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050" b="1" dirty="0">
                <a:latin typeface="游ゴシック" panose="020B0400000000000000" pitchFamily="50" charset="-128"/>
                <a:ea typeface="游ゴシック" panose="020B0400000000000000" pitchFamily="50" charset="-128"/>
              </a:rPr>
              <a:t>445</a:t>
            </a:r>
            <a:r>
              <a:rPr lang="ja-JP" altLang="en-US" sz="1050" b="1" dirty="0">
                <a:latin typeface="游ゴシック" panose="020B0400000000000000" pitchFamily="50" charset="-128"/>
                <a:ea typeface="游ゴシック" panose="020B0400000000000000" pitchFamily="50" charset="-128"/>
              </a:rPr>
              <a:t>万件</a:t>
            </a:r>
            <a:r>
              <a:rPr lang="en-US" altLang="ja-JP" sz="70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を超える</a:t>
            </a:r>
            <a:r>
              <a:rPr lang="ja-JP" altLang="en-US" sz="1050" b="1" dirty="0">
                <a:latin typeface="游ゴシック" panose="020B0400000000000000" pitchFamily="50" charset="-128"/>
                <a:ea typeface="游ゴシック" panose="020B0400000000000000" pitchFamily="50" charset="-128"/>
              </a:rPr>
              <a:t>クチコミ</a:t>
            </a:r>
            <a:br>
              <a:rPr lang="en-US" altLang="ja-JP" sz="1050" b="1" dirty="0">
                <a:latin typeface="游ゴシック" panose="020B0400000000000000" pitchFamily="50" charset="-128"/>
                <a:ea typeface="游ゴシック" panose="020B0400000000000000" pitchFamily="50" charset="-128"/>
              </a:rPr>
            </a:br>
            <a:r>
              <a:rPr lang="ja-JP" altLang="en-US" sz="1050" dirty="0">
                <a:latin typeface="游ゴシック" panose="020B0400000000000000" pitchFamily="50" charset="-128"/>
                <a:ea typeface="游ゴシック" panose="020B0400000000000000" pitchFamily="50" charset="-128"/>
              </a:rPr>
              <a:t>から旅行者の実体験に基づいたスポットの満足度がわかる、</a:t>
            </a:r>
            <a:br>
              <a:rPr lang="en-US" altLang="ja-JP" sz="1050" dirty="0">
                <a:latin typeface="游ゴシック" panose="020B0400000000000000" pitchFamily="50" charset="-128"/>
                <a:ea typeface="游ゴシック" panose="020B0400000000000000" pitchFamily="50" charset="-128"/>
              </a:rPr>
            </a:br>
            <a:r>
              <a:rPr lang="ja-JP" altLang="en-US" sz="1050" b="1" dirty="0">
                <a:latin typeface="游ゴシック" panose="020B0400000000000000" pitchFamily="50" charset="-128"/>
                <a:ea typeface="游ゴシック" panose="020B0400000000000000" pitchFamily="50" charset="-128"/>
              </a:rPr>
              <a:t>海外 </a:t>
            </a:r>
            <a:r>
              <a:rPr lang="en-US" altLang="ja-JP" sz="1050" b="1" dirty="0">
                <a:latin typeface="游ゴシック" panose="020B0400000000000000" pitchFamily="50" charset="-128"/>
                <a:ea typeface="游ゴシック" panose="020B0400000000000000" pitchFamily="50" charset="-128"/>
              </a:rPr>
              <a:t>190以上の国と地域</a:t>
            </a:r>
            <a:r>
              <a:rPr lang="ja-JP" altLang="en-US" sz="1050" b="1" dirty="0">
                <a:latin typeface="游ゴシック" panose="020B0400000000000000" pitchFamily="50" charset="-128"/>
                <a:ea typeface="游ゴシック" panose="020B0400000000000000" pitchFamily="50" charset="-128"/>
              </a:rPr>
              <a:t>、</a:t>
            </a:r>
            <a:br>
              <a:rPr lang="en-US" altLang="ja-JP" sz="1050" b="1" dirty="0">
                <a:latin typeface="游ゴシック" panose="020B0400000000000000" pitchFamily="50" charset="-128"/>
                <a:ea typeface="游ゴシック" panose="020B0400000000000000" pitchFamily="50" charset="-128"/>
              </a:rPr>
            </a:br>
            <a:r>
              <a:rPr lang="ja-JP" altLang="en-US" sz="1050" b="1" dirty="0">
                <a:latin typeface="游ゴシック" panose="020B0400000000000000" pitchFamily="50" charset="-128"/>
                <a:ea typeface="游ゴシック" panose="020B0400000000000000" pitchFamily="50" charset="-128"/>
              </a:rPr>
              <a:t>国内</a:t>
            </a:r>
            <a:r>
              <a:rPr lang="en-US" altLang="ja-JP" sz="1050" b="1" dirty="0">
                <a:latin typeface="游ゴシック" panose="020B0400000000000000" pitchFamily="50" charset="-128"/>
                <a:ea typeface="游ゴシック" panose="020B0400000000000000" pitchFamily="50" charset="-128"/>
              </a:rPr>
              <a:t>47</a:t>
            </a:r>
            <a:r>
              <a:rPr lang="ja-JP" altLang="en-US" sz="1050" b="1" dirty="0">
                <a:latin typeface="游ゴシック" panose="020B0400000000000000" pitchFamily="50" charset="-128"/>
                <a:ea typeface="游ゴシック" panose="020B0400000000000000" pitchFamily="50" charset="-128"/>
              </a:rPr>
              <a:t>都道府県</a:t>
            </a:r>
            <a:r>
              <a:rPr lang="ja-JP" altLang="en-US" sz="1050" dirty="0">
                <a:latin typeface="游ゴシック" panose="020B0400000000000000" pitchFamily="50" charset="-128"/>
                <a:ea typeface="游ゴシック" panose="020B0400000000000000" pitchFamily="50" charset="-128"/>
              </a:rPr>
              <a:t>の</a:t>
            </a:r>
            <a:r>
              <a:rPr lang="ja-JP" altLang="en-US" sz="1200" b="1" dirty="0">
                <a:solidFill>
                  <a:schemeClr val="accent1"/>
                </a:solidFill>
                <a:latin typeface="游ゴシック" panose="020B0400000000000000" pitchFamily="50" charset="-128"/>
                <a:ea typeface="游ゴシック" panose="020B0400000000000000" pitchFamily="50" charset="-128"/>
              </a:rPr>
              <a:t>旅行ガイド</a:t>
            </a:r>
            <a:endParaRPr lang="en-US" altLang="ja-JP" sz="12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r>
              <a:rPr lang="ja-JP" altLang="en-US" sz="1050" dirty="0">
                <a:latin typeface="游ゴシック" panose="020B0400000000000000" pitchFamily="50" charset="-128"/>
                <a:ea typeface="游ゴシック" panose="020B0400000000000000" pitchFamily="50" charset="-128"/>
              </a:rPr>
              <a:t>旅行先の巡り方がわかる、</a:t>
            </a:r>
            <a:br>
              <a:rPr lang="en-US" altLang="ja-JP" sz="1050" dirty="0">
                <a:latin typeface="游ゴシック" panose="020B0400000000000000" pitchFamily="50" charset="-128"/>
                <a:ea typeface="游ゴシック" panose="020B0400000000000000" pitchFamily="50" charset="-128"/>
              </a:rPr>
            </a:br>
            <a:r>
              <a:rPr lang="en-US" altLang="ja-JP" sz="1050" b="1" dirty="0">
                <a:latin typeface="游ゴシック" panose="020B0400000000000000" pitchFamily="50" charset="-128"/>
                <a:ea typeface="游ゴシック" panose="020B0400000000000000" pitchFamily="50" charset="-128"/>
              </a:rPr>
              <a:t>161</a:t>
            </a:r>
            <a:r>
              <a:rPr lang="ja-JP" altLang="en-US" sz="1050" b="1" dirty="0">
                <a:latin typeface="游ゴシック" panose="020B0400000000000000" pitchFamily="50" charset="-128"/>
                <a:ea typeface="游ゴシック" panose="020B0400000000000000" pitchFamily="50" charset="-128"/>
              </a:rPr>
              <a:t>万冊以上</a:t>
            </a:r>
            <a:r>
              <a:rPr lang="en-US" altLang="ja-JP" sz="70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の</a:t>
            </a:r>
            <a:br>
              <a:rPr lang="en-US" altLang="ja-JP" sz="1050" dirty="0">
                <a:latin typeface="游ゴシック" panose="020B0400000000000000" pitchFamily="50" charset="-128"/>
                <a:ea typeface="游ゴシック" panose="020B0400000000000000" pitchFamily="50" charset="-128"/>
              </a:rPr>
            </a:br>
            <a:r>
              <a:rPr lang="ja-JP" altLang="en-US" sz="1200" b="1" dirty="0">
                <a:solidFill>
                  <a:schemeClr val="accent1"/>
                </a:solidFill>
                <a:latin typeface="游ゴシック" panose="020B0400000000000000" pitchFamily="50" charset="-128"/>
                <a:ea typeface="游ゴシック" panose="020B0400000000000000" pitchFamily="50" charset="-128"/>
              </a:rPr>
              <a:t>旅行記</a:t>
            </a:r>
            <a:r>
              <a:rPr lang="ja-JP" altLang="en-US" sz="1050" b="1" dirty="0">
                <a:solidFill>
                  <a:schemeClr val="accent1"/>
                </a:solidFill>
                <a:latin typeface="游ゴシック" panose="020B0400000000000000" pitchFamily="50" charset="-128"/>
                <a:ea typeface="游ゴシック" panose="020B0400000000000000" pitchFamily="50" charset="-128"/>
              </a:rPr>
              <a:t>（旅行ブログ）</a:t>
            </a:r>
          </a:p>
        </p:txBody>
      </p:sp>
      <p:sp>
        <p:nvSpPr>
          <p:cNvPr id="49" name="正方形/長方形 48">
            <a:extLst>
              <a:ext uri="{FF2B5EF4-FFF2-40B4-BE49-F238E27FC236}">
                <a16:creationId xmlns:a16="http://schemas.microsoft.com/office/drawing/2014/main" id="{1F4C8D68-2739-3013-43DA-BAB08E08DAE0}"/>
              </a:ext>
            </a:extLst>
          </p:cNvPr>
          <p:cNvSpPr/>
          <p:nvPr/>
        </p:nvSpPr>
        <p:spPr>
          <a:xfrm>
            <a:off x="1997665" y="4231390"/>
            <a:ext cx="1921342" cy="21884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0" name="コンテンツ プレースホルダー 2">
            <a:extLst>
              <a:ext uri="{FF2B5EF4-FFF2-40B4-BE49-F238E27FC236}">
                <a16:creationId xmlns:a16="http://schemas.microsoft.com/office/drawing/2014/main" id="{5F097C7E-0928-669A-1DDC-01A529F53C27}"/>
              </a:ext>
            </a:extLst>
          </p:cNvPr>
          <p:cNvSpPr txBox="1">
            <a:spLocks/>
          </p:cNvSpPr>
          <p:nvPr/>
        </p:nvSpPr>
        <p:spPr>
          <a:xfrm>
            <a:off x="4021895" y="2534198"/>
            <a:ext cx="1948202" cy="1747659"/>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050" dirty="0">
                <a:latin typeface="游ゴシック" panose="020B0400000000000000" pitchFamily="50" charset="-128"/>
                <a:ea typeface="游ゴシック" panose="020B0400000000000000" pitchFamily="50" charset="-128"/>
              </a:rPr>
              <a:t>トラベラー会員の</a:t>
            </a:r>
            <a:br>
              <a:rPr lang="en-US" altLang="ja-JP" sz="1050" dirty="0">
                <a:latin typeface="游ゴシック" panose="020B0400000000000000" pitchFamily="50" charset="-128"/>
                <a:ea typeface="游ゴシック" panose="020B0400000000000000" pitchFamily="50" charset="-128"/>
              </a:rPr>
            </a:br>
            <a:r>
              <a:rPr lang="ja-JP" altLang="en-US" sz="1200" b="1" dirty="0">
                <a:solidFill>
                  <a:schemeClr val="accent1"/>
                </a:solidFill>
                <a:latin typeface="游ゴシック" panose="020B0400000000000000" pitchFamily="50" charset="-128"/>
                <a:ea typeface="游ゴシック" panose="020B0400000000000000" pitchFamily="50" charset="-128"/>
              </a:rPr>
              <a:t>旅行記スケジュール</a:t>
            </a:r>
            <a:r>
              <a:rPr lang="ja-JP" altLang="en-US" sz="1050" dirty="0">
                <a:latin typeface="游ゴシック" panose="020B0400000000000000" pitchFamily="50" charset="-128"/>
                <a:ea typeface="游ゴシック" panose="020B0400000000000000" pitchFamily="50" charset="-128"/>
              </a:rPr>
              <a:t>を参考に、自分で作る</a:t>
            </a:r>
            <a:r>
              <a:rPr lang="ja-JP" altLang="en-US" sz="1200" b="1" dirty="0">
                <a:solidFill>
                  <a:schemeClr val="accent1"/>
                </a:solidFill>
                <a:latin typeface="游ゴシック" panose="020B0400000000000000" pitchFamily="50" charset="-128"/>
                <a:ea typeface="游ゴシック" panose="020B0400000000000000" pitchFamily="50" charset="-128"/>
              </a:rPr>
              <a:t>旅の計画</a:t>
            </a:r>
            <a:r>
              <a:rPr lang="ja-JP" altLang="en-US" sz="1050" dirty="0">
                <a:latin typeface="游ゴシック" panose="020B0400000000000000" pitchFamily="50" charset="-128"/>
                <a:ea typeface="游ゴシック" panose="020B0400000000000000" pitchFamily="50" charset="-128"/>
              </a:rPr>
              <a:t>ツール（無料）で旅程プランニング</a:t>
            </a:r>
          </a:p>
          <a:p>
            <a:pPr marL="0" indent="0">
              <a:lnSpc>
                <a:spcPct val="100000"/>
              </a:lnSpc>
              <a:buNone/>
            </a:pPr>
            <a:r>
              <a:rPr lang="ja-JP" altLang="en-US" sz="1050" dirty="0">
                <a:latin typeface="游ゴシック" panose="020B0400000000000000" pitchFamily="50" charset="-128"/>
                <a:ea typeface="游ゴシック" panose="020B0400000000000000" pitchFamily="50" charset="-128"/>
              </a:rPr>
              <a:t>旅行前に知っておきたい細かい情報は</a:t>
            </a:r>
            <a:r>
              <a:rPr lang="en-US" altLang="ja-JP" sz="1200" b="1" dirty="0">
                <a:solidFill>
                  <a:schemeClr val="accent1"/>
                </a:solidFill>
                <a:latin typeface="游ゴシック" panose="020B0400000000000000" pitchFamily="50" charset="-128"/>
                <a:ea typeface="游ゴシック" panose="020B0400000000000000" pitchFamily="50" charset="-128"/>
              </a:rPr>
              <a:t>Q</a:t>
            </a:r>
            <a:r>
              <a:rPr lang="ja-JP" altLang="en-US" sz="1200" b="1" dirty="0">
                <a:solidFill>
                  <a:schemeClr val="accent1"/>
                </a:solidFill>
                <a:latin typeface="游ゴシック" panose="020B0400000000000000" pitchFamily="50" charset="-128"/>
                <a:ea typeface="游ゴシック" panose="020B0400000000000000" pitchFamily="50" charset="-128"/>
              </a:rPr>
              <a:t>＆</a:t>
            </a:r>
            <a:r>
              <a:rPr lang="en-US" altLang="ja-JP" sz="1200" b="1" dirty="0">
                <a:solidFill>
                  <a:schemeClr val="accent1"/>
                </a:solidFill>
                <a:latin typeface="游ゴシック" panose="020B0400000000000000" pitchFamily="50" charset="-128"/>
                <a:ea typeface="游ゴシック" panose="020B0400000000000000" pitchFamily="50" charset="-128"/>
              </a:rPr>
              <a:t>A</a:t>
            </a:r>
            <a:r>
              <a:rPr lang="ja-JP" altLang="en-US" sz="1050" dirty="0">
                <a:latin typeface="游ゴシック" panose="020B0400000000000000" pitchFamily="50" charset="-128"/>
                <a:ea typeface="游ゴシック" panose="020B0400000000000000" pitchFamily="50" charset="-128"/>
              </a:rPr>
              <a:t>で直接トラベラー会員へ質問できる！</a:t>
            </a:r>
          </a:p>
        </p:txBody>
      </p:sp>
      <p:sp>
        <p:nvSpPr>
          <p:cNvPr id="51" name="正方形/長方形 50">
            <a:extLst>
              <a:ext uri="{FF2B5EF4-FFF2-40B4-BE49-F238E27FC236}">
                <a16:creationId xmlns:a16="http://schemas.microsoft.com/office/drawing/2014/main" id="{E8E2C1A6-7355-5C7D-6730-DC49EA2831B9}"/>
              </a:ext>
            </a:extLst>
          </p:cNvPr>
          <p:cNvSpPr/>
          <p:nvPr/>
        </p:nvSpPr>
        <p:spPr>
          <a:xfrm>
            <a:off x="4012882" y="4231390"/>
            <a:ext cx="1921342" cy="21884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2" name="正方形/長方形 51">
            <a:extLst>
              <a:ext uri="{FF2B5EF4-FFF2-40B4-BE49-F238E27FC236}">
                <a16:creationId xmlns:a16="http://schemas.microsoft.com/office/drawing/2014/main" id="{046669F0-71CA-16A6-952D-DC0CDE063C86}"/>
              </a:ext>
            </a:extLst>
          </p:cNvPr>
          <p:cNvSpPr/>
          <p:nvPr/>
        </p:nvSpPr>
        <p:spPr>
          <a:xfrm>
            <a:off x="6033224" y="4218440"/>
            <a:ext cx="1921342" cy="21884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3" name="正方形/長方形 52">
            <a:extLst>
              <a:ext uri="{FF2B5EF4-FFF2-40B4-BE49-F238E27FC236}">
                <a16:creationId xmlns:a16="http://schemas.microsoft.com/office/drawing/2014/main" id="{3D1D1A2A-7092-CD2F-6121-7EF25844D3E7}"/>
              </a:ext>
            </a:extLst>
          </p:cNvPr>
          <p:cNvSpPr/>
          <p:nvPr/>
        </p:nvSpPr>
        <p:spPr>
          <a:xfrm>
            <a:off x="8052318" y="4215965"/>
            <a:ext cx="1921342" cy="21884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4" name="正方形/長方形 53">
            <a:extLst>
              <a:ext uri="{FF2B5EF4-FFF2-40B4-BE49-F238E27FC236}">
                <a16:creationId xmlns:a16="http://schemas.microsoft.com/office/drawing/2014/main" id="{7540D838-95A0-A1A5-989E-6090771A112D}"/>
              </a:ext>
            </a:extLst>
          </p:cNvPr>
          <p:cNvSpPr/>
          <p:nvPr/>
        </p:nvSpPr>
        <p:spPr>
          <a:xfrm>
            <a:off x="10053381" y="4215965"/>
            <a:ext cx="1921342" cy="21884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55" name="図 54" descr="グラフィカル ユーザー インターフェイス, アプリケーション, チャットまたはテキスト メッセージ&#10;&#10;自動的に生成された説明">
            <a:extLst>
              <a:ext uri="{FF2B5EF4-FFF2-40B4-BE49-F238E27FC236}">
                <a16:creationId xmlns:a16="http://schemas.microsoft.com/office/drawing/2014/main" id="{CDA89960-1E01-9B6C-FF50-D5DE2BE3DB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2046"/>
          <a:stretch>
            <a:fillRect/>
          </a:stretch>
        </p:blipFill>
        <p:spPr>
          <a:xfrm>
            <a:off x="2064500" y="4305781"/>
            <a:ext cx="1782584" cy="2050570"/>
          </a:xfrm>
          <a:prstGeom prst="rect">
            <a:avLst/>
          </a:prstGeom>
          <a:ln w="76200">
            <a:noFill/>
          </a:ln>
        </p:spPr>
      </p:pic>
      <p:pic>
        <p:nvPicPr>
          <p:cNvPr id="62" name="図 61">
            <a:extLst>
              <a:ext uri="{FF2B5EF4-FFF2-40B4-BE49-F238E27FC236}">
                <a16:creationId xmlns:a16="http://schemas.microsoft.com/office/drawing/2014/main" id="{DB5295A2-D1ED-DD26-D49E-0A8281ED370A}"/>
              </a:ext>
            </a:extLst>
          </p:cNvPr>
          <p:cNvPicPr>
            <a:picLocks noChangeAspect="1"/>
          </p:cNvPicPr>
          <p:nvPr/>
        </p:nvPicPr>
        <p:blipFill>
          <a:blip r:embed="rId6"/>
          <a:srcRect t="1" b="1030"/>
          <a:stretch>
            <a:fillRect/>
          </a:stretch>
        </p:blipFill>
        <p:spPr>
          <a:xfrm>
            <a:off x="4086762" y="4286545"/>
            <a:ext cx="1782584" cy="2069805"/>
          </a:xfrm>
          <a:prstGeom prst="rect">
            <a:avLst/>
          </a:prstGeom>
        </p:spPr>
      </p:pic>
      <p:sp>
        <p:nvSpPr>
          <p:cNvPr id="64" name="コンテンツ プレースホルダー 2">
            <a:extLst>
              <a:ext uri="{FF2B5EF4-FFF2-40B4-BE49-F238E27FC236}">
                <a16:creationId xmlns:a16="http://schemas.microsoft.com/office/drawing/2014/main" id="{86C92D55-BEB6-A0FC-DC70-F7D821B4F949}"/>
              </a:ext>
            </a:extLst>
          </p:cNvPr>
          <p:cNvSpPr txBox="1">
            <a:spLocks/>
          </p:cNvSpPr>
          <p:nvPr/>
        </p:nvSpPr>
        <p:spPr>
          <a:xfrm>
            <a:off x="6041841" y="2534198"/>
            <a:ext cx="1916603" cy="1475620"/>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200" b="1" dirty="0">
                <a:solidFill>
                  <a:schemeClr val="accent1"/>
                </a:solidFill>
                <a:latin typeface="游ゴシック" panose="020B0400000000000000" pitchFamily="50" charset="-128"/>
                <a:ea typeface="游ゴシック" panose="020B0400000000000000" pitchFamily="50" charset="-128"/>
              </a:rPr>
              <a:t>ホテルやツアー</a:t>
            </a:r>
            <a:r>
              <a:rPr lang="ja-JP" altLang="en-US" sz="1050" dirty="0">
                <a:latin typeface="游ゴシック" panose="020B0400000000000000" pitchFamily="50" charset="-128"/>
                <a:ea typeface="游ゴシック" panose="020B0400000000000000" pitchFamily="50" charset="-128"/>
              </a:rPr>
              <a:t>などの旅行商品を予約サイトから</a:t>
            </a:r>
            <a:r>
              <a:rPr lang="ja-JP" altLang="en-US" sz="1200" b="1" dirty="0">
                <a:solidFill>
                  <a:schemeClr val="accent1"/>
                </a:solidFill>
                <a:latin typeface="游ゴシック" panose="020B0400000000000000" pitchFamily="50" charset="-128"/>
                <a:ea typeface="游ゴシック" panose="020B0400000000000000" pitchFamily="50" charset="-128"/>
              </a:rPr>
              <a:t>横断比較</a:t>
            </a:r>
            <a:endParaRPr lang="en-US" altLang="ja-JP" sz="12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r>
              <a:rPr lang="ja-JP" altLang="en-US" sz="1050" dirty="0">
                <a:latin typeface="游ゴシック" panose="020B0400000000000000" pitchFamily="50" charset="-128"/>
                <a:ea typeface="游ゴシック" panose="020B0400000000000000" pitchFamily="50" charset="-128"/>
              </a:rPr>
              <a:t>海外でもスマホでネットが</a:t>
            </a:r>
            <a:br>
              <a:rPr lang="en-US" altLang="ja-JP" sz="1050" dirty="0">
                <a:latin typeface="游ゴシック" panose="020B0400000000000000" pitchFamily="50" charset="-128"/>
                <a:ea typeface="游ゴシック" panose="020B0400000000000000" pitchFamily="50" charset="-128"/>
              </a:rPr>
            </a:br>
            <a:r>
              <a:rPr lang="ja-JP" altLang="en-US" sz="1050" dirty="0">
                <a:latin typeface="游ゴシック" panose="020B0400000000000000" pitchFamily="50" charset="-128"/>
                <a:ea typeface="游ゴシック" panose="020B0400000000000000" pitchFamily="50" charset="-128"/>
              </a:rPr>
              <a:t>できる</a:t>
            </a:r>
            <a:r>
              <a:rPr lang="ja-JP" altLang="en-US" sz="1200" b="1" dirty="0">
                <a:solidFill>
                  <a:schemeClr val="accent1"/>
                </a:solidFill>
                <a:latin typeface="游ゴシック" panose="020B0400000000000000" pitchFamily="50" charset="-128"/>
                <a:ea typeface="游ゴシック" panose="020B0400000000000000" pitchFamily="50" charset="-128"/>
              </a:rPr>
              <a:t>海外</a:t>
            </a:r>
            <a:r>
              <a:rPr lang="en-US" altLang="ja-JP" sz="1200" b="1" dirty="0">
                <a:solidFill>
                  <a:schemeClr val="accent1"/>
                </a:solidFill>
                <a:latin typeface="游ゴシック" panose="020B0400000000000000" pitchFamily="50" charset="-128"/>
                <a:ea typeface="游ゴシック" panose="020B0400000000000000" pitchFamily="50" charset="-128"/>
              </a:rPr>
              <a:t>Wi-Fi</a:t>
            </a:r>
            <a:r>
              <a:rPr lang="ja-JP" altLang="en-US" sz="1200" b="1" dirty="0">
                <a:solidFill>
                  <a:schemeClr val="accent1"/>
                </a:solidFill>
                <a:latin typeface="游ゴシック" panose="020B0400000000000000" pitchFamily="50" charset="-128"/>
                <a:ea typeface="游ゴシック" panose="020B0400000000000000" pitchFamily="50" charset="-128"/>
              </a:rPr>
              <a:t>レンタル</a:t>
            </a:r>
            <a:endParaRPr lang="en-US" altLang="ja-JP" sz="12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050" dirty="0">
              <a:latin typeface="游ゴシック" panose="020B0400000000000000" pitchFamily="50" charset="-128"/>
              <a:ea typeface="游ゴシック" panose="020B0400000000000000" pitchFamily="50" charset="-128"/>
            </a:endParaRPr>
          </a:p>
        </p:txBody>
      </p:sp>
      <p:pic>
        <p:nvPicPr>
          <p:cNvPr id="66" name="図 65">
            <a:extLst>
              <a:ext uri="{FF2B5EF4-FFF2-40B4-BE49-F238E27FC236}">
                <a16:creationId xmlns:a16="http://schemas.microsoft.com/office/drawing/2014/main" id="{C49E0D9F-8A3F-23C8-417E-853D8D7CE346}"/>
              </a:ext>
            </a:extLst>
          </p:cNvPr>
          <p:cNvPicPr>
            <a:picLocks noChangeAspect="1"/>
          </p:cNvPicPr>
          <p:nvPr/>
        </p:nvPicPr>
        <p:blipFill>
          <a:blip r:embed="rId7"/>
          <a:srcRect b="32583"/>
          <a:stretch>
            <a:fillRect/>
          </a:stretch>
        </p:blipFill>
        <p:spPr>
          <a:xfrm>
            <a:off x="6090939" y="4282551"/>
            <a:ext cx="1790886" cy="2073800"/>
          </a:xfrm>
          <a:prstGeom prst="rect">
            <a:avLst/>
          </a:prstGeom>
        </p:spPr>
      </p:pic>
      <p:pic>
        <p:nvPicPr>
          <p:cNvPr id="68" name="図 67">
            <a:extLst>
              <a:ext uri="{FF2B5EF4-FFF2-40B4-BE49-F238E27FC236}">
                <a16:creationId xmlns:a16="http://schemas.microsoft.com/office/drawing/2014/main" id="{52724020-8996-6ED8-C497-76FD4A418698}"/>
              </a:ext>
            </a:extLst>
          </p:cNvPr>
          <p:cNvPicPr>
            <a:picLocks noChangeAspect="1"/>
          </p:cNvPicPr>
          <p:nvPr/>
        </p:nvPicPr>
        <p:blipFill>
          <a:blip r:embed="rId8"/>
          <a:srcRect b="36085"/>
          <a:stretch>
            <a:fillRect/>
          </a:stretch>
        </p:blipFill>
        <p:spPr>
          <a:xfrm>
            <a:off x="8102645" y="4282550"/>
            <a:ext cx="1820687" cy="2054065"/>
          </a:xfrm>
          <a:prstGeom prst="rect">
            <a:avLst/>
          </a:prstGeom>
        </p:spPr>
      </p:pic>
      <p:sp>
        <p:nvSpPr>
          <p:cNvPr id="69" name="コンテンツ プレースホルダー 2">
            <a:extLst>
              <a:ext uri="{FF2B5EF4-FFF2-40B4-BE49-F238E27FC236}">
                <a16:creationId xmlns:a16="http://schemas.microsoft.com/office/drawing/2014/main" id="{C21CFAB4-EC4D-29A4-0045-E82BDE7AC36D}"/>
              </a:ext>
            </a:extLst>
          </p:cNvPr>
          <p:cNvSpPr txBox="1">
            <a:spLocks/>
          </p:cNvSpPr>
          <p:nvPr/>
        </p:nvSpPr>
        <p:spPr>
          <a:xfrm>
            <a:off x="8001936" y="2534198"/>
            <a:ext cx="2027818" cy="1237917"/>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050" dirty="0">
                <a:latin typeface="游ゴシック" panose="020B0400000000000000" pitchFamily="50" charset="-128"/>
                <a:ea typeface="游ゴシック" panose="020B0400000000000000" pitchFamily="50" charset="-128"/>
              </a:rPr>
              <a:t>国内・海外のレストランや</a:t>
            </a:r>
            <a:br>
              <a:rPr lang="en-US" altLang="ja-JP" sz="1050" dirty="0">
                <a:latin typeface="游ゴシック" panose="020B0400000000000000" pitchFamily="50" charset="-128"/>
                <a:ea typeface="游ゴシック" panose="020B0400000000000000" pitchFamily="50" charset="-128"/>
              </a:rPr>
            </a:br>
            <a:r>
              <a:rPr lang="ja-JP" altLang="en-US" sz="1050" dirty="0">
                <a:latin typeface="游ゴシック" panose="020B0400000000000000" pitchFamily="50" charset="-128"/>
                <a:ea typeface="游ゴシック" panose="020B0400000000000000" pitchFamily="50" charset="-128"/>
              </a:rPr>
              <a:t>観光地、施設の情報とクチコミを</a:t>
            </a:r>
            <a:r>
              <a:rPr lang="ja-JP" altLang="en-US" sz="1200" b="1" dirty="0">
                <a:solidFill>
                  <a:schemeClr val="accent1"/>
                </a:solidFill>
                <a:latin typeface="游ゴシック" panose="020B0400000000000000" pitchFamily="50" charset="-128"/>
                <a:ea typeface="游ゴシック" panose="020B0400000000000000" pitchFamily="50" charset="-128"/>
              </a:rPr>
              <a:t>旅行ガイド</a:t>
            </a:r>
            <a:r>
              <a:rPr lang="ja-JP" altLang="en-US" sz="1050" dirty="0">
                <a:latin typeface="游ゴシック" panose="020B0400000000000000" pitchFamily="50" charset="-128"/>
                <a:ea typeface="游ゴシック" panose="020B0400000000000000" pitchFamily="50" charset="-128"/>
              </a:rPr>
              <a:t>でチェックしながら観光。</a:t>
            </a:r>
            <a:endParaRPr lang="ja-JP" altLang="en-US" sz="1050" b="1" dirty="0">
              <a:solidFill>
                <a:schemeClr val="accent1"/>
              </a:solidFill>
              <a:latin typeface="游ゴシック" panose="020B0400000000000000" pitchFamily="50" charset="-128"/>
              <a:ea typeface="游ゴシック" panose="020B0400000000000000" pitchFamily="50" charset="-128"/>
            </a:endParaRPr>
          </a:p>
        </p:txBody>
      </p:sp>
      <p:sp>
        <p:nvSpPr>
          <p:cNvPr id="70" name="コンテンツ プレースホルダー 2">
            <a:extLst>
              <a:ext uri="{FF2B5EF4-FFF2-40B4-BE49-F238E27FC236}">
                <a16:creationId xmlns:a16="http://schemas.microsoft.com/office/drawing/2014/main" id="{C4C5E318-81D8-96F8-2FE5-3E2F4E58859C}"/>
              </a:ext>
            </a:extLst>
          </p:cNvPr>
          <p:cNvSpPr txBox="1">
            <a:spLocks/>
          </p:cNvSpPr>
          <p:nvPr/>
        </p:nvSpPr>
        <p:spPr>
          <a:xfrm>
            <a:off x="10039245" y="2534198"/>
            <a:ext cx="2027818" cy="1701502"/>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200" b="1" dirty="0">
                <a:solidFill>
                  <a:schemeClr val="accent1"/>
                </a:solidFill>
                <a:latin typeface="游ゴシック" panose="020B0400000000000000" pitchFamily="50" charset="-128"/>
                <a:ea typeface="游ゴシック" panose="020B0400000000000000" pitchFamily="50" charset="-128"/>
              </a:rPr>
              <a:t>クチコミ</a:t>
            </a:r>
            <a:r>
              <a:rPr lang="ja-JP" altLang="en-US" sz="1050" dirty="0">
                <a:latin typeface="游ゴシック" panose="020B0400000000000000" pitchFamily="50" charset="-128"/>
                <a:ea typeface="游ゴシック" panose="020B0400000000000000" pitchFamily="50" charset="-128"/>
              </a:rPr>
              <a:t>で観光スポットやホテルなどの情報を投稿。</a:t>
            </a:r>
            <a:endParaRPr lang="en-US" altLang="ja-JP" sz="105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200" b="1" dirty="0">
                <a:solidFill>
                  <a:schemeClr val="accent1"/>
                </a:solidFill>
                <a:latin typeface="游ゴシック" panose="020B0400000000000000" pitchFamily="50" charset="-128"/>
                <a:ea typeface="游ゴシック" panose="020B0400000000000000" pitchFamily="50" charset="-128"/>
              </a:rPr>
              <a:t>旅行記</a:t>
            </a:r>
            <a:r>
              <a:rPr lang="ja-JP" altLang="en-US" sz="1050" dirty="0">
                <a:latin typeface="游ゴシック" panose="020B0400000000000000" pitchFamily="50" charset="-128"/>
                <a:ea typeface="游ゴシック" panose="020B0400000000000000" pitchFamily="50" charset="-128"/>
              </a:rPr>
              <a:t>では、写真や文章、スケジュールで旅の行程を　記録、共有。</a:t>
            </a:r>
            <a:endParaRPr lang="en-US" altLang="ja-JP" sz="105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050" dirty="0">
                <a:latin typeface="游ゴシック" panose="020B0400000000000000" pitchFamily="50" charset="-128"/>
                <a:ea typeface="游ゴシック" panose="020B0400000000000000" pitchFamily="50" charset="-128"/>
              </a:rPr>
              <a:t>旅行の投稿記録をトラベラー会員はアーカイブできる。</a:t>
            </a:r>
            <a:endParaRPr lang="en-US" altLang="ja-JP" sz="1050" dirty="0">
              <a:latin typeface="游ゴシック" panose="020B0400000000000000" pitchFamily="50" charset="-128"/>
              <a:ea typeface="游ゴシック" panose="020B0400000000000000" pitchFamily="50" charset="-128"/>
            </a:endParaRPr>
          </a:p>
        </p:txBody>
      </p:sp>
      <p:pic>
        <p:nvPicPr>
          <p:cNvPr id="72" name="図 71">
            <a:extLst>
              <a:ext uri="{FF2B5EF4-FFF2-40B4-BE49-F238E27FC236}">
                <a16:creationId xmlns:a16="http://schemas.microsoft.com/office/drawing/2014/main" id="{5A71CDF7-D678-BFC2-BF60-7298A8F0DC66}"/>
              </a:ext>
            </a:extLst>
          </p:cNvPr>
          <p:cNvPicPr>
            <a:picLocks noChangeAspect="1"/>
          </p:cNvPicPr>
          <p:nvPr/>
        </p:nvPicPr>
        <p:blipFill>
          <a:blip r:embed="rId9"/>
          <a:srcRect b="35959"/>
          <a:stretch>
            <a:fillRect/>
          </a:stretch>
        </p:blipFill>
        <p:spPr>
          <a:xfrm>
            <a:off x="10103708" y="4281857"/>
            <a:ext cx="1820687" cy="2074493"/>
          </a:xfrm>
          <a:prstGeom prst="rect">
            <a:avLst/>
          </a:prstGeom>
        </p:spPr>
      </p:pic>
    </p:spTree>
    <p:extLst>
      <p:ext uri="{BB962C8B-B14F-4D97-AF65-F5344CB8AC3E}">
        <p14:creationId xmlns:p14="http://schemas.microsoft.com/office/powerpoint/2010/main" val="4180944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a:extLst>
              <a:ext uri="{FF2B5EF4-FFF2-40B4-BE49-F238E27FC236}">
                <a16:creationId xmlns:a16="http://schemas.microsoft.com/office/drawing/2014/main" id="{2A888FE3-6885-C266-02A7-B59E1A8B6A20}"/>
              </a:ext>
            </a:extLst>
          </p:cNvPr>
          <p:cNvPicPr>
            <a:picLocks noChangeAspect="1"/>
          </p:cNvPicPr>
          <p:nvPr/>
        </p:nvPicPr>
        <p:blipFill>
          <a:blip r:embed="rId2"/>
          <a:srcRect l="19457" r="18911" b="9503"/>
          <a:stretch>
            <a:fillRect/>
          </a:stretch>
        </p:blipFill>
        <p:spPr>
          <a:xfrm>
            <a:off x="8365305" y="3895461"/>
            <a:ext cx="2632180" cy="2647033"/>
          </a:xfrm>
          <a:prstGeom prst="rect">
            <a:avLst/>
          </a:prstGeom>
        </p:spPr>
      </p:pic>
      <p:pic>
        <p:nvPicPr>
          <p:cNvPr id="30" name="図 29">
            <a:extLst>
              <a:ext uri="{FF2B5EF4-FFF2-40B4-BE49-F238E27FC236}">
                <a16:creationId xmlns:a16="http://schemas.microsoft.com/office/drawing/2014/main" id="{C410B102-8E00-7F5D-08D0-54E3C3EBFD01}"/>
              </a:ext>
            </a:extLst>
          </p:cNvPr>
          <p:cNvPicPr>
            <a:picLocks noChangeAspect="1"/>
          </p:cNvPicPr>
          <p:nvPr/>
        </p:nvPicPr>
        <p:blipFill>
          <a:blip r:embed="rId3"/>
          <a:srcRect l="23171" t="1505" r="23361" b="3594"/>
          <a:stretch>
            <a:fillRect/>
          </a:stretch>
        </p:blipFill>
        <p:spPr>
          <a:xfrm>
            <a:off x="7505323" y="1114428"/>
            <a:ext cx="2642892" cy="2609627"/>
          </a:xfrm>
          <a:prstGeom prst="rect">
            <a:avLst/>
          </a:prstGeom>
        </p:spPr>
      </p:pic>
      <p:pic>
        <p:nvPicPr>
          <p:cNvPr id="25" name="図 24">
            <a:extLst>
              <a:ext uri="{FF2B5EF4-FFF2-40B4-BE49-F238E27FC236}">
                <a16:creationId xmlns:a16="http://schemas.microsoft.com/office/drawing/2014/main" id="{E94BE076-D568-7AC0-F276-5FC69A6BB284}"/>
              </a:ext>
            </a:extLst>
          </p:cNvPr>
          <p:cNvPicPr>
            <a:picLocks noChangeAspect="1"/>
          </p:cNvPicPr>
          <p:nvPr/>
        </p:nvPicPr>
        <p:blipFill>
          <a:blip r:embed="rId4"/>
          <a:srcRect l="1460" t="30285" r="17079" b="30145"/>
          <a:stretch>
            <a:fillRect/>
          </a:stretch>
        </p:blipFill>
        <p:spPr>
          <a:xfrm>
            <a:off x="1500926" y="2746074"/>
            <a:ext cx="5028165" cy="717850"/>
          </a:xfrm>
          <a:prstGeom prst="rect">
            <a:avLst/>
          </a:prstGeom>
        </p:spPr>
      </p:pic>
      <p:pic>
        <p:nvPicPr>
          <p:cNvPr id="11" name="図 10">
            <a:extLst>
              <a:ext uri="{FF2B5EF4-FFF2-40B4-BE49-F238E27FC236}">
                <a16:creationId xmlns:a16="http://schemas.microsoft.com/office/drawing/2014/main" id="{0860630E-7D31-5B6D-20EF-215C1C19199D}"/>
              </a:ext>
            </a:extLst>
          </p:cNvPr>
          <p:cNvPicPr>
            <a:picLocks noChangeAspect="1"/>
          </p:cNvPicPr>
          <p:nvPr/>
        </p:nvPicPr>
        <p:blipFill>
          <a:blip r:embed="rId5"/>
          <a:srcRect l="1313" t="28294" r="18069" b="27893"/>
          <a:stretch>
            <a:fillRect/>
          </a:stretch>
        </p:blipFill>
        <p:spPr>
          <a:xfrm>
            <a:off x="1497945" y="1459537"/>
            <a:ext cx="5031146" cy="771566"/>
          </a:xfrm>
          <a:prstGeom prst="rect">
            <a:avLst/>
          </a:prstGeom>
        </p:spPr>
      </p:pic>
      <p:pic>
        <p:nvPicPr>
          <p:cNvPr id="38" name="図 37">
            <a:extLst>
              <a:ext uri="{FF2B5EF4-FFF2-40B4-BE49-F238E27FC236}">
                <a16:creationId xmlns:a16="http://schemas.microsoft.com/office/drawing/2014/main" id="{ADCD24AC-CBF3-D9EB-A2B3-D4A876AEE369}"/>
              </a:ext>
            </a:extLst>
          </p:cNvPr>
          <p:cNvPicPr>
            <a:picLocks noChangeAspect="1"/>
          </p:cNvPicPr>
          <p:nvPr/>
        </p:nvPicPr>
        <p:blipFill rotWithShape="1">
          <a:blip r:embed="rId6"/>
          <a:srcRect l="22461" r="23068"/>
          <a:stretch/>
        </p:blipFill>
        <p:spPr>
          <a:xfrm>
            <a:off x="4807283" y="3872341"/>
            <a:ext cx="2660016" cy="2712955"/>
          </a:xfrm>
          <a:prstGeom prst="rect">
            <a:avLst/>
          </a:prstGeom>
        </p:spPr>
      </p:pic>
      <p:sp>
        <p:nvSpPr>
          <p:cNvPr id="4" name="フッター プレースホルダー 3"/>
          <p:cNvSpPr>
            <a:spLocks noGrp="1"/>
          </p:cNvSpPr>
          <p:nvPr>
            <p:ph type="ftr" sz="quarter" idx="11"/>
          </p:nvPr>
        </p:nvSpPr>
        <p:spPr>
          <a:xfrm>
            <a:off x="130028" y="6418493"/>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7</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pic>
        <p:nvPicPr>
          <p:cNvPr id="3" name="図 2">
            <a:extLst>
              <a:ext uri="{FF2B5EF4-FFF2-40B4-BE49-F238E27FC236}">
                <a16:creationId xmlns:a16="http://schemas.microsoft.com/office/drawing/2014/main" id="{F3908495-5D4C-3EA7-F8DA-892F59665234}"/>
              </a:ext>
            </a:extLst>
          </p:cNvPr>
          <p:cNvPicPr>
            <a:picLocks noChangeAspect="1"/>
          </p:cNvPicPr>
          <p:nvPr/>
        </p:nvPicPr>
        <p:blipFill rotWithShape="1">
          <a:blip r:embed="rId7"/>
          <a:srcRect l="20310" r="20894"/>
          <a:stretch/>
        </p:blipFill>
        <p:spPr>
          <a:xfrm>
            <a:off x="1300960" y="3853253"/>
            <a:ext cx="2739421" cy="2723819"/>
          </a:xfrm>
          <a:prstGeom prst="rect">
            <a:avLst/>
          </a:prstGeom>
        </p:spPr>
      </p:pic>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2391269"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閲覧者属性</a:t>
            </a:r>
          </a:p>
        </p:txBody>
      </p:sp>
      <p:sp>
        <p:nvSpPr>
          <p:cNvPr id="13" name="テキスト ボックス 12">
            <a:extLst>
              <a:ext uri="{FF2B5EF4-FFF2-40B4-BE49-F238E27FC236}">
                <a16:creationId xmlns:a16="http://schemas.microsoft.com/office/drawing/2014/main" id="{2424EF8E-459A-ED55-1E88-6161ED01AE28}"/>
              </a:ext>
            </a:extLst>
          </p:cNvPr>
          <p:cNvSpPr txBox="1"/>
          <p:nvPr/>
        </p:nvSpPr>
        <p:spPr>
          <a:xfrm>
            <a:off x="2345130" y="1691042"/>
            <a:ext cx="665932" cy="307777"/>
          </a:xfrm>
          <a:prstGeom prst="rect">
            <a:avLst/>
          </a:prstGeom>
          <a:noFill/>
        </p:spPr>
        <p:txBody>
          <a:bodyPr wrap="square" rtlCol="0">
            <a:spAutoFit/>
          </a:bodyPr>
          <a:lstStyle/>
          <a:p>
            <a:r>
              <a:rPr lang="ja-JP" altLang="en-US" sz="1400" b="1">
                <a:solidFill>
                  <a:schemeClr val="bg1"/>
                </a:solidFill>
                <a:latin typeface="游ゴシック" panose="020B0400000000000000" pitchFamily="50" charset="-128"/>
                <a:ea typeface="游ゴシック" panose="020B0400000000000000" pitchFamily="50" charset="-128"/>
              </a:rPr>
              <a:t>男性</a:t>
            </a:r>
            <a:endParaRPr lang="ja-JP" altLang="en-US" sz="2400" b="1">
              <a:solidFill>
                <a:schemeClr val="bg1"/>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2DF0128C-DCEC-114E-10D7-BAB20E8034FA}"/>
              </a:ext>
            </a:extLst>
          </p:cNvPr>
          <p:cNvSpPr txBox="1"/>
          <p:nvPr/>
        </p:nvSpPr>
        <p:spPr>
          <a:xfrm>
            <a:off x="4833797" y="1691042"/>
            <a:ext cx="578980" cy="307777"/>
          </a:xfrm>
          <a:prstGeom prst="rect">
            <a:avLst/>
          </a:prstGeom>
          <a:noFill/>
        </p:spPr>
        <p:txBody>
          <a:bodyPr wrap="square" rtlCol="0">
            <a:spAutoFit/>
          </a:bodyPr>
          <a:lstStyle/>
          <a:p>
            <a:r>
              <a:rPr lang="ja-JP" altLang="en-US" sz="1400" b="1">
                <a:solidFill>
                  <a:schemeClr val="bg1"/>
                </a:solidFill>
                <a:latin typeface="游ゴシック" panose="020B0400000000000000" pitchFamily="50" charset="-128"/>
                <a:ea typeface="游ゴシック" panose="020B0400000000000000" pitchFamily="50" charset="-128"/>
              </a:rPr>
              <a:t>女性</a:t>
            </a:r>
            <a:endParaRPr lang="ja-JP" altLang="en-US" sz="2400" b="1">
              <a:solidFill>
                <a:schemeClr val="bg1"/>
              </a:solidFill>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002B6491-0F8D-8DF9-5F50-7DABCFB21438}"/>
              </a:ext>
            </a:extLst>
          </p:cNvPr>
          <p:cNvSpPr txBox="1"/>
          <p:nvPr/>
        </p:nvSpPr>
        <p:spPr>
          <a:xfrm>
            <a:off x="675174" y="1692710"/>
            <a:ext cx="595035" cy="338554"/>
          </a:xfrm>
          <a:prstGeom prst="rect">
            <a:avLst/>
          </a:prstGeom>
          <a:noFill/>
        </p:spPr>
        <p:txBody>
          <a:bodyPr wrap="none" rtlCol="0">
            <a:spAutoFit/>
          </a:bodyPr>
          <a:lstStyle/>
          <a:p>
            <a:r>
              <a:rPr lang="ja-JP" altLang="en-US" sz="1600" b="1" dirty="0">
                <a:latin typeface="游ゴシック" panose="020B0400000000000000" pitchFamily="50" charset="-128"/>
                <a:ea typeface="游ゴシック" panose="020B0400000000000000" pitchFamily="50" charset="-128"/>
              </a:rPr>
              <a:t>性別</a:t>
            </a:r>
          </a:p>
        </p:txBody>
      </p:sp>
      <p:sp>
        <p:nvSpPr>
          <p:cNvPr id="16" name="テキスト ボックス 15">
            <a:extLst>
              <a:ext uri="{FF2B5EF4-FFF2-40B4-BE49-F238E27FC236}">
                <a16:creationId xmlns:a16="http://schemas.microsoft.com/office/drawing/2014/main" id="{B5019B95-43BB-AFB1-3B6D-9D23AD844605}"/>
              </a:ext>
            </a:extLst>
          </p:cNvPr>
          <p:cNvSpPr txBox="1"/>
          <p:nvPr/>
        </p:nvSpPr>
        <p:spPr>
          <a:xfrm>
            <a:off x="1400766" y="2476045"/>
            <a:ext cx="942871" cy="307777"/>
          </a:xfrm>
          <a:prstGeom prst="rect">
            <a:avLst/>
          </a:prstGeom>
          <a:noFill/>
        </p:spPr>
        <p:txBody>
          <a:bodyPr wrap="square" rtlCol="0">
            <a:spAutoFit/>
          </a:bodyPr>
          <a:lstStyle/>
          <a:p>
            <a:r>
              <a:rPr lang="en-US" altLang="ja-JP" sz="1400" b="1" dirty="0">
                <a:latin typeface="游ゴシック" panose="020B0400000000000000" pitchFamily="50" charset="-128"/>
                <a:ea typeface="游ゴシック" panose="020B0400000000000000" pitchFamily="50" charset="-128"/>
              </a:rPr>
              <a:t>20-34</a:t>
            </a:r>
            <a:r>
              <a:rPr lang="ja-JP" altLang="en-US" sz="700" b="1" dirty="0">
                <a:latin typeface="游ゴシック" panose="020B0400000000000000" pitchFamily="50" charset="-128"/>
                <a:ea typeface="游ゴシック" panose="020B0400000000000000" pitchFamily="50" charset="-128"/>
              </a:rPr>
              <a:t>歳</a:t>
            </a:r>
            <a:endParaRPr lang="ja-JP" altLang="en-US" sz="1000" b="1" dirty="0">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A3B5741D-1D72-C45D-9E0C-56D662F06BC0}"/>
              </a:ext>
            </a:extLst>
          </p:cNvPr>
          <p:cNvSpPr txBox="1"/>
          <p:nvPr/>
        </p:nvSpPr>
        <p:spPr>
          <a:xfrm>
            <a:off x="3678651" y="2886970"/>
            <a:ext cx="99934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29</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39B6F5CE-BE34-9BA2-F682-955B37401E66}"/>
              </a:ext>
            </a:extLst>
          </p:cNvPr>
          <p:cNvSpPr txBox="1"/>
          <p:nvPr/>
        </p:nvSpPr>
        <p:spPr>
          <a:xfrm>
            <a:off x="5274356" y="2886970"/>
            <a:ext cx="912741"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33</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80090971-4A21-D105-CF88-327F78725968}"/>
              </a:ext>
            </a:extLst>
          </p:cNvPr>
          <p:cNvSpPr txBox="1"/>
          <p:nvPr/>
        </p:nvSpPr>
        <p:spPr>
          <a:xfrm>
            <a:off x="2223789" y="2886970"/>
            <a:ext cx="99934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28</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C7F84E9C-2869-57AD-2E59-920A41F5D586}"/>
              </a:ext>
            </a:extLst>
          </p:cNvPr>
          <p:cNvSpPr txBox="1"/>
          <p:nvPr/>
        </p:nvSpPr>
        <p:spPr>
          <a:xfrm>
            <a:off x="1539451" y="2948525"/>
            <a:ext cx="579326" cy="338554"/>
          </a:xfrm>
          <a:prstGeom prst="rect">
            <a:avLst/>
          </a:prstGeom>
          <a:noFill/>
        </p:spPr>
        <p:txBody>
          <a:bodyPr wrap="square" rtlCol="0">
            <a:spAutoFit/>
          </a:bodyPr>
          <a:lstStyle/>
          <a:p>
            <a:r>
              <a:rPr lang="en-US" altLang="ja-JP" sz="1600" b="1" dirty="0">
                <a:solidFill>
                  <a:schemeClr val="bg1">
                    <a:lumMod val="50000"/>
                  </a:schemeClr>
                </a:solidFill>
                <a:latin typeface="游ゴシック" panose="020B0400000000000000" pitchFamily="50" charset="-128"/>
                <a:ea typeface="游ゴシック" panose="020B0400000000000000" pitchFamily="50" charset="-128"/>
              </a:rPr>
              <a:t>10</a:t>
            </a:r>
            <a:r>
              <a:rPr lang="en-US" altLang="ja-JP" sz="1000" b="1" dirty="0">
                <a:solidFill>
                  <a:schemeClr val="bg1">
                    <a:lumMod val="50000"/>
                  </a:schemeClr>
                </a:solidFill>
                <a:latin typeface="游ゴシック" panose="020B0400000000000000" pitchFamily="50" charset="-128"/>
                <a:ea typeface="游ゴシック" panose="020B0400000000000000" pitchFamily="50" charset="-128"/>
              </a:rPr>
              <a:t>%</a:t>
            </a:r>
            <a:endParaRPr lang="ja-JP" altLang="en-US" sz="1200" b="1"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3B64655A-E2CF-8CAC-8D19-31A235E4FEB3}"/>
              </a:ext>
            </a:extLst>
          </p:cNvPr>
          <p:cNvSpPr txBox="1"/>
          <p:nvPr/>
        </p:nvSpPr>
        <p:spPr>
          <a:xfrm>
            <a:off x="2263575"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35-49</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4AE60B34-78EF-557A-ADDB-E318EB4FB19A}"/>
              </a:ext>
            </a:extLst>
          </p:cNvPr>
          <p:cNvSpPr txBox="1"/>
          <p:nvPr/>
        </p:nvSpPr>
        <p:spPr>
          <a:xfrm>
            <a:off x="3705497"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50-64</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69D02F2-7FC7-528A-BF7D-2F2DB69B809A}"/>
              </a:ext>
            </a:extLst>
          </p:cNvPr>
          <p:cNvSpPr txBox="1"/>
          <p:nvPr/>
        </p:nvSpPr>
        <p:spPr>
          <a:xfrm>
            <a:off x="5271510" y="1614098"/>
            <a:ext cx="990714" cy="461665"/>
          </a:xfrm>
          <a:prstGeom prst="rect">
            <a:avLst/>
          </a:prstGeom>
          <a:noFill/>
        </p:spPr>
        <p:txBody>
          <a:bodyPr wrap="square" rtlCol="0">
            <a:spAutoFit/>
          </a:bodyPr>
          <a:lstStyle/>
          <a:p>
            <a:r>
              <a:rPr lang="en-US" altLang="ja-JP" sz="2400" b="1" dirty="0">
                <a:solidFill>
                  <a:schemeClr val="bg1"/>
                </a:solidFill>
                <a:latin typeface="游ゴシック" panose="020B0400000000000000" pitchFamily="50" charset="-128"/>
                <a:ea typeface="游ゴシック" panose="020B0400000000000000" pitchFamily="50" charset="-128"/>
              </a:rPr>
              <a:t>53</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D3FE81D2-0A8D-FAA5-35C3-635E8E25E908}"/>
              </a:ext>
            </a:extLst>
          </p:cNvPr>
          <p:cNvSpPr txBox="1"/>
          <p:nvPr/>
        </p:nvSpPr>
        <p:spPr>
          <a:xfrm>
            <a:off x="1491550" y="4712631"/>
            <a:ext cx="578980" cy="276999"/>
          </a:xfrm>
          <a:prstGeom prst="rect">
            <a:avLst/>
          </a:prstGeom>
          <a:noFill/>
        </p:spPr>
        <p:txBody>
          <a:bodyPr wrap="square" rtlCol="0">
            <a:spAutoFit/>
          </a:bodyPr>
          <a:lstStyle/>
          <a:p>
            <a:pPr algn="ctr"/>
            <a:r>
              <a:rPr lang="ja-JP" altLang="en-US" sz="1200" b="1">
                <a:solidFill>
                  <a:schemeClr val="bg1"/>
                </a:solidFill>
                <a:latin typeface="游ゴシック" panose="020B0400000000000000" pitchFamily="50" charset="-128"/>
                <a:ea typeface="游ゴシック" panose="020B0400000000000000" pitchFamily="50" charset="-128"/>
              </a:rPr>
              <a:t>未婚</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41" name="テキスト ボックス 40">
            <a:extLst>
              <a:ext uri="{FF2B5EF4-FFF2-40B4-BE49-F238E27FC236}">
                <a16:creationId xmlns:a16="http://schemas.microsoft.com/office/drawing/2014/main" id="{7FB30989-4C3A-53F8-D509-C9A4191CE51E}"/>
              </a:ext>
            </a:extLst>
          </p:cNvPr>
          <p:cNvSpPr txBox="1"/>
          <p:nvPr/>
        </p:nvSpPr>
        <p:spPr>
          <a:xfrm>
            <a:off x="3270177" y="5095453"/>
            <a:ext cx="578980" cy="276999"/>
          </a:xfrm>
          <a:prstGeom prst="rect">
            <a:avLst/>
          </a:prstGeom>
          <a:noFill/>
        </p:spPr>
        <p:txBody>
          <a:bodyPr wrap="square" rtlCol="0">
            <a:spAutoFit/>
          </a:bodyPr>
          <a:lstStyle/>
          <a:p>
            <a:r>
              <a:rPr lang="ja-JP" altLang="en-US" sz="1200" b="1">
                <a:solidFill>
                  <a:schemeClr val="bg1"/>
                </a:solidFill>
                <a:latin typeface="游ゴシック" panose="020B0400000000000000" pitchFamily="50" charset="-128"/>
                <a:ea typeface="游ゴシック" panose="020B0400000000000000" pitchFamily="50" charset="-128"/>
              </a:rPr>
              <a:t>既婚</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F1835735-7510-D141-18BE-C9610F04A5E9}"/>
              </a:ext>
            </a:extLst>
          </p:cNvPr>
          <p:cNvSpPr txBox="1"/>
          <p:nvPr/>
        </p:nvSpPr>
        <p:spPr>
          <a:xfrm>
            <a:off x="3153270" y="5286517"/>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64</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43" name="テキスト ボックス 42">
            <a:extLst>
              <a:ext uri="{FF2B5EF4-FFF2-40B4-BE49-F238E27FC236}">
                <a16:creationId xmlns:a16="http://schemas.microsoft.com/office/drawing/2014/main" id="{C94B88B3-B3C6-F66F-2460-C25B80471A66}"/>
              </a:ext>
            </a:extLst>
          </p:cNvPr>
          <p:cNvSpPr txBox="1"/>
          <p:nvPr/>
        </p:nvSpPr>
        <p:spPr>
          <a:xfrm>
            <a:off x="1456978" y="4890404"/>
            <a:ext cx="722553" cy="369332"/>
          </a:xfrm>
          <a:prstGeom prst="rect">
            <a:avLst/>
          </a:prstGeom>
          <a:noFill/>
        </p:spPr>
        <p:txBody>
          <a:bodyPr wrap="square" rtlCol="0">
            <a:spAutoFit/>
          </a:bodyPr>
          <a:lstStyle/>
          <a:p>
            <a:pPr algn="ctr"/>
            <a:r>
              <a:rPr lang="en-US" altLang="ja-JP" b="1">
                <a:solidFill>
                  <a:schemeClr val="bg1"/>
                </a:solidFill>
                <a:latin typeface="游ゴシック" panose="020B0400000000000000" pitchFamily="50" charset="-128"/>
                <a:ea typeface="游ゴシック" panose="020B0400000000000000" pitchFamily="50" charset="-128"/>
              </a:rPr>
              <a:t>32</a:t>
            </a:r>
            <a:r>
              <a:rPr lang="en-US" altLang="ja-JP" sz="1050" b="1">
                <a:solidFill>
                  <a:schemeClr val="bg1"/>
                </a:solidFill>
                <a:latin typeface="游ゴシック" panose="020B0400000000000000" pitchFamily="50" charset="-128"/>
                <a:ea typeface="游ゴシック" panose="020B0400000000000000" pitchFamily="50" charset="-128"/>
              </a:rPr>
              <a:t>%</a:t>
            </a:r>
            <a:endParaRPr lang="ja-JP" altLang="en-US" sz="1400" b="1">
              <a:solidFill>
                <a:schemeClr val="bg1"/>
              </a:solidFill>
              <a:latin typeface="游ゴシック" panose="020B0400000000000000" pitchFamily="50" charset="-128"/>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6215B655-AB13-249E-5EDB-704A17C3A479}"/>
              </a:ext>
            </a:extLst>
          </p:cNvPr>
          <p:cNvSpPr txBox="1"/>
          <p:nvPr/>
        </p:nvSpPr>
        <p:spPr>
          <a:xfrm>
            <a:off x="6700685" y="706005"/>
            <a:ext cx="5221301" cy="338554"/>
          </a:xfrm>
          <a:prstGeom prst="rect">
            <a:avLst/>
          </a:prstGeom>
          <a:noFill/>
        </p:spPr>
        <p:txBody>
          <a:bodyPr wrap="none" lIns="91440" tIns="45720" rIns="91440" bIns="45720" rtlCol="0" anchor="t">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性別・年齢層・未婚既婚・子供・年収の出典：フォートラベル ユーザーアンケート調査（</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デバイスの出典：フォートラベル</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UU</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の比率（</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月期通期）</a:t>
            </a:r>
          </a:p>
        </p:txBody>
      </p:sp>
      <p:sp>
        <p:nvSpPr>
          <p:cNvPr id="49" name="テキスト ボックス 48">
            <a:extLst>
              <a:ext uri="{FF2B5EF4-FFF2-40B4-BE49-F238E27FC236}">
                <a16:creationId xmlns:a16="http://schemas.microsoft.com/office/drawing/2014/main" id="{9DEE6AF0-29BF-39D4-30E3-A0A49A3F4FC4}"/>
              </a:ext>
            </a:extLst>
          </p:cNvPr>
          <p:cNvSpPr txBox="1"/>
          <p:nvPr/>
        </p:nvSpPr>
        <p:spPr>
          <a:xfrm>
            <a:off x="5773120" y="4791069"/>
            <a:ext cx="705694" cy="338554"/>
          </a:xfrm>
          <a:prstGeom prst="rect">
            <a:avLst/>
          </a:prstGeom>
          <a:noFill/>
        </p:spPr>
        <p:txBody>
          <a:bodyPr wrap="square" rtlCol="0">
            <a:spAutoFit/>
          </a:bodyPr>
          <a:lstStyle/>
          <a:p>
            <a:pPr algn="ctr"/>
            <a:r>
              <a:rPr lang="ja-JP" altLang="en-US" sz="1600" b="1">
                <a:latin typeface="游ゴシック" panose="020B0400000000000000" pitchFamily="50" charset="-128"/>
                <a:ea typeface="游ゴシック" panose="020B0400000000000000" pitchFamily="50" charset="-128"/>
              </a:rPr>
              <a:t>子供</a:t>
            </a:r>
          </a:p>
        </p:txBody>
      </p:sp>
      <p:sp>
        <p:nvSpPr>
          <p:cNvPr id="50" name="テキスト ボックス 49">
            <a:extLst>
              <a:ext uri="{FF2B5EF4-FFF2-40B4-BE49-F238E27FC236}">
                <a16:creationId xmlns:a16="http://schemas.microsoft.com/office/drawing/2014/main" id="{D9D60ECA-7F0C-1C62-5088-103776DD1F34}"/>
              </a:ext>
            </a:extLst>
          </p:cNvPr>
          <p:cNvSpPr txBox="1"/>
          <p:nvPr/>
        </p:nvSpPr>
        <p:spPr>
          <a:xfrm>
            <a:off x="6672357" y="4876067"/>
            <a:ext cx="578980" cy="276999"/>
          </a:xfrm>
          <a:prstGeom prst="rect">
            <a:avLst/>
          </a:prstGeom>
          <a:noFill/>
        </p:spPr>
        <p:txBody>
          <a:bodyPr wrap="square" rtlCol="0">
            <a:spAutoFit/>
          </a:bodyPr>
          <a:lstStyle/>
          <a:p>
            <a:pPr algn="ctr"/>
            <a:r>
              <a:rPr lang="ja-JP" altLang="en-US" sz="1200" b="1">
                <a:solidFill>
                  <a:schemeClr val="bg1"/>
                </a:solidFill>
                <a:latin typeface="游ゴシック" panose="020B0400000000000000" pitchFamily="50" charset="-128"/>
                <a:ea typeface="游ゴシック" panose="020B0400000000000000" pitchFamily="50" charset="-128"/>
              </a:rPr>
              <a:t>いる</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051D8A31-C399-1A8D-7AB3-59DE06F065CC}"/>
              </a:ext>
            </a:extLst>
          </p:cNvPr>
          <p:cNvSpPr txBox="1"/>
          <p:nvPr/>
        </p:nvSpPr>
        <p:spPr>
          <a:xfrm>
            <a:off x="6685023" y="5076465"/>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50</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52" name="テキスト ボックス 51">
            <a:extLst>
              <a:ext uri="{FF2B5EF4-FFF2-40B4-BE49-F238E27FC236}">
                <a16:creationId xmlns:a16="http://schemas.microsoft.com/office/drawing/2014/main" id="{7820BF27-9216-CD81-B416-414DB53FE05C}"/>
              </a:ext>
            </a:extLst>
          </p:cNvPr>
          <p:cNvSpPr txBox="1"/>
          <p:nvPr/>
        </p:nvSpPr>
        <p:spPr>
          <a:xfrm>
            <a:off x="4918860" y="4876067"/>
            <a:ext cx="768863" cy="276999"/>
          </a:xfrm>
          <a:prstGeom prst="rect">
            <a:avLst/>
          </a:prstGeom>
          <a:noFill/>
        </p:spPr>
        <p:txBody>
          <a:bodyPr wrap="square" rtlCol="0">
            <a:spAutoFit/>
          </a:bodyPr>
          <a:lstStyle/>
          <a:p>
            <a:r>
              <a:rPr lang="ja-JP" altLang="en-US" sz="1200" b="1">
                <a:solidFill>
                  <a:schemeClr val="bg1"/>
                </a:solidFill>
                <a:latin typeface="游ゴシック" panose="020B0400000000000000" pitchFamily="50" charset="-128"/>
                <a:ea typeface="游ゴシック" panose="020B0400000000000000" pitchFamily="50" charset="-128"/>
              </a:rPr>
              <a:t>いない</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53" name="テキスト ボックス 52">
            <a:extLst>
              <a:ext uri="{FF2B5EF4-FFF2-40B4-BE49-F238E27FC236}">
                <a16:creationId xmlns:a16="http://schemas.microsoft.com/office/drawing/2014/main" id="{DE2E5608-0619-63EC-EFBE-84EBF37C65F5}"/>
              </a:ext>
            </a:extLst>
          </p:cNvPr>
          <p:cNvSpPr txBox="1"/>
          <p:nvPr/>
        </p:nvSpPr>
        <p:spPr>
          <a:xfrm>
            <a:off x="4886787" y="5076465"/>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46</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pic>
        <p:nvPicPr>
          <p:cNvPr id="54" name="グラフィックス 53">
            <a:extLst>
              <a:ext uri="{FF2B5EF4-FFF2-40B4-BE49-F238E27FC236}">
                <a16:creationId xmlns:a16="http://schemas.microsoft.com/office/drawing/2014/main" id="{72C304E0-6C23-7AD3-EA4E-A4F3F918206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146715" y="1617368"/>
            <a:ext cx="196851" cy="444735"/>
          </a:xfrm>
          <a:prstGeom prst="rect">
            <a:avLst/>
          </a:prstGeom>
        </p:spPr>
      </p:pic>
      <p:pic>
        <p:nvPicPr>
          <p:cNvPr id="55" name="グラフィックス 54">
            <a:extLst>
              <a:ext uri="{FF2B5EF4-FFF2-40B4-BE49-F238E27FC236}">
                <a16:creationId xmlns:a16="http://schemas.microsoft.com/office/drawing/2014/main" id="{BD79863E-F0B4-52AC-2C7A-21C4BF465B7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643585" y="1617365"/>
            <a:ext cx="196850" cy="444736"/>
          </a:xfrm>
          <a:prstGeom prst="rect">
            <a:avLst/>
          </a:prstGeom>
        </p:spPr>
      </p:pic>
      <p:pic>
        <p:nvPicPr>
          <p:cNvPr id="56" name="グラフィックス 55">
            <a:extLst>
              <a:ext uri="{FF2B5EF4-FFF2-40B4-BE49-F238E27FC236}">
                <a16:creationId xmlns:a16="http://schemas.microsoft.com/office/drawing/2014/main" id="{36DA6B26-0D85-7BFF-F4E1-C5E5A64736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35127" y="4902814"/>
            <a:ext cx="514350" cy="581025"/>
          </a:xfrm>
          <a:prstGeom prst="rect">
            <a:avLst/>
          </a:prstGeom>
        </p:spPr>
      </p:pic>
      <p:pic>
        <p:nvPicPr>
          <p:cNvPr id="57" name="グラフィックス 56">
            <a:extLst>
              <a:ext uri="{FF2B5EF4-FFF2-40B4-BE49-F238E27FC236}">
                <a16:creationId xmlns:a16="http://schemas.microsoft.com/office/drawing/2014/main" id="{B4576130-85AD-A3EB-620D-922E2FDE1C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56814" y="5121829"/>
            <a:ext cx="571500" cy="361950"/>
          </a:xfrm>
          <a:prstGeom prst="rect">
            <a:avLst/>
          </a:prstGeom>
        </p:spPr>
      </p:pic>
      <p:pic>
        <p:nvPicPr>
          <p:cNvPr id="58" name="グラフィックス 57">
            <a:extLst>
              <a:ext uri="{FF2B5EF4-FFF2-40B4-BE49-F238E27FC236}">
                <a16:creationId xmlns:a16="http://schemas.microsoft.com/office/drawing/2014/main" id="{C295C557-CB7F-3B07-D1A7-A2055B33989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236291" y="1574222"/>
            <a:ext cx="317371" cy="206981"/>
          </a:xfrm>
          <a:prstGeom prst="rect">
            <a:avLst/>
          </a:prstGeom>
        </p:spPr>
      </p:pic>
      <p:pic>
        <p:nvPicPr>
          <p:cNvPr id="59" name="グラフィックス 58">
            <a:extLst>
              <a:ext uri="{FF2B5EF4-FFF2-40B4-BE49-F238E27FC236}">
                <a16:creationId xmlns:a16="http://schemas.microsoft.com/office/drawing/2014/main" id="{D568ED74-3DED-7E1A-002C-E4998F7D738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96441" y="3129729"/>
            <a:ext cx="184367" cy="314961"/>
          </a:xfrm>
          <a:prstGeom prst="rect">
            <a:avLst/>
          </a:prstGeom>
        </p:spPr>
      </p:pic>
      <p:sp>
        <p:nvSpPr>
          <p:cNvPr id="60" name="テキスト ボックス 59">
            <a:extLst>
              <a:ext uri="{FF2B5EF4-FFF2-40B4-BE49-F238E27FC236}">
                <a16:creationId xmlns:a16="http://schemas.microsoft.com/office/drawing/2014/main" id="{B985A526-CD31-F87F-1346-6ADE8B18C4D4}"/>
              </a:ext>
            </a:extLst>
          </p:cNvPr>
          <p:cNvSpPr txBox="1"/>
          <p:nvPr/>
        </p:nvSpPr>
        <p:spPr>
          <a:xfrm>
            <a:off x="10496187" y="4104860"/>
            <a:ext cx="629018" cy="430887"/>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400</a:t>
            </a:r>
            <a:r>
              <a:rPr lang="ja-JP" altLang="en-US" sz="1000" b="1" dirty="0">
                <a:latin typeface="游ゴシック" panose="020B0400000000000000" pitchFamily="50" charset="-128"/>
                <a:ea typeface="游ゴシック" panose="020B0400000000000000" pitchFamily="50" charset="-128"/>
              </a:rPr>
              <a:t>万</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未満</a:t>
            </a:r>
            <a:endParaRPr lang="ja-JP" altLang="en-US" sz="1100" dirty="0">
              <a:latin typeface="游ゴシック" panose="020B0400000000000000" pitchFamily="50" charset="-128"/>
              <a:ea typeface="游ゴシック" panose="020B0400000000000000" pitchFamily="50" charset="-128"/>
            </a:endParaRPr>
          </a:p>
        </p:txBody>
      </p:sp>
      <p:sp>
        <p:nvSpPr>
          <p:cNvPr id="61" name="テキスト ボックス 60">
            <a:extLst>
              <a:ext uri="{FF2B5EF4-FFF2-40B4-BE49-F238E27FC236}">
                <a16:creationId xmlns:a16="http://schemas.microsoft.com/office/drawing/2014/main" id="{31D0A45B-473D-23FE-4822-2CEAF6A3F8AC}"/>
              </a:ext>
            </a:extLst>
          </p:cNvPr>
          <p:cNvSpPr txBox="1"/>
          <p:nvPr/>
        </p:nvSpPr>
        <p:spPr>
          <a:xfrm>
            <a:off x="9643511" y="5898445"/>
            <a:ext cx="772877"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37</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62" name="テキスト ボックス 61">
            <a:extLst>
              <a:ext uri="{FF2B5EF4-FFF2-40B4-BE49-F238E27FC236}">
                <a16:creationId xmlns:a16="http://schemas.microsoft.com/office/drawing/2014/main" id="{010D9EC8-3AF4-8213-C43B-F730A986D434}"/>
              </a:ext>
            </a:extLst>
          </p:cNvPr>
          <p:cNvSpPr txBox="1"/>
          <p:nvPr/>
        </p:nvSpPr>
        <p:spPr>
          <a:xfrm>
            <a:off x="10459432" y="5967835"/>
            <a:ext cx="722552" cy="461665"/>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400</a:t>
            </a:r>
            <a:r>
              <a:rPr lang="en-US" altLang="ja-JP" sz="1050" b="1" dirty="0">
                <a:latin typeface="游ゴシック" panose="020B0400000000000000" pitchFamily="50" charset="-128"/>
                <a:ea typeface="游ゴシック" panose="020B0400000000000000" pitchFamily="50" charset="-128"/>
              </a:rPr>
              <a:t>~</a:t>
            </a:r>
          </a:p>
          <a:p>
            <a:pPr algn="ctr"/>
            <a:r>
              <a:rPr lang="en-US" altLang="ja-JP" sz="1200" b="1" dirty="0">
                <a:latin typeface="游ゴシック" panose="020B0400000000000000" pitchFamily="50" charset="-128"/>
                <a:ea typeface="游ゴシック" panose="020B0400000000000000" pitchFamily="50" charset="-128"/>
              </a:rPr>
              <a:t>800</a:t>
            </a:r>
            <a:r>
              <a:rPr lang="ja-JP" altLang="en-US" sz="1000" b="1" dirty="0">
                <a:latin typeface="游ゴシック" panose="020B0400000000000000" pitchFamily="50" charset="-128"/>
                <a:ea typeface="游ゴシック" panose="020B0400000000000000" pitchFamily="50" charset="-128"/>
              </a:rPr>
              <a:t>万</a:t>
            </a:r>
            <a:endParaRPr lang="ja-JP" altLang="en-US" sz="1100" dirty="0">
              <a:latin typeface="游ゴシック" panose="020B0400000000000000" pitchFamily="50" charset="-128"/>
              <a:ea typeface="游ゴシック" panose="020B0400000000000000" pitchFamily="50" charset="-128"/>
            </a:endParaRPr>
          </a:p>
        </p:txBody>
      </p:sp>
      <p:sp>
        <p:nvSpPr>
          <p:cNvPr id="63" name="テキスト ボックス 62">
            <a:extLst>
              <a:ext uri="{FF2B5EF4-FFF2-40B4-BE49-F238E27FC236}">
                <a16:creationId xmlns:a16="http://schemas.microsoft.com/office/drawing/2014/main" id="{51D89729-1009-C22D-2C38-09B0F0F72B9C}"/>
              </a:ext>
            </a:extLst>
          </p:cNvPr>
          <p:cNvSpPr txBox="1"/>
          <p:nvPr/>
        </p:nvSpPr>
        <p:spPr>
          <a:xfrm>
            <a:off x="8402397" y="4948493"/>
            <a:ext cx="70786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21</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64" name="テキスト ボックス 63">
            <a:extLst>
              <a:ext uri="{FF2B5EF4-FFF2-40B4-BE49-F238E27FC236}">
                <a16:creationId xmlns:a16="http://schemas.microsoft.com/office/drawing/2014/main" id="{AC2AC08D-B455-7B19-AE5A-7557BAAA8357}"/>
              </a:ext>
            </a:extLst>
          </p:cNvPr>
          <p:cNvSpPr txBox="1"/>
          <p:nvPr/>
        </p:nvSpPr>
        <p:spPr>
          <a:xfrm>
            <a:off x="7803930" y="4466931"/>
            <a:ext cx="891309" cy="461665"/>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800</a:t>
            </a:r>
            <a:r>
              <a:rPr lang="en-US" altLang="ja-JP" sz="1050" b="1" dirty="0">
                <a:latin typeface="游ゴシック" panose="020B0400000000000000" pitchFamily="50" charset="-128"/>
                <a:ea typeface="游ゴシック" panose="020B0400000000000000" pitchFamily="50" charset="-128"/>
              </a:rPr>
              <a:t>~</a:t>
            </a:r>
          </a:p>
          <a:p>
            <a:pPr algn="ctr"/>
            <a:r>
              <a:rPr lang="en-US" altLang="ja-JP" sz="1200" b="1" dirty="0">
                <a:latin typeface="游ゴシック" panose="020B0400000000000000" pitchFamily="50" charset="-128"/>
                <a:ea typeface="游ゴシック" panose="020B0400000000000000" pitchFamily="50" charset="-128"/>
              </a:rPr>
              <a:t>1,200</a:t>
            </a:r>
            <a:r>
              <a:rPr lang="ja-JP" altLang="en-US" sz="1000" b="1" dirty="0">
                <a:latin typeface="游ゴシック" panose="020B0400000000000000" pitchFamily="50" charset="-128"/>
                <a:ea typeface="游ゴシック" panose="020B0400000000000000" pitchFamily="50" charset="-128"/>
              </a:rPr>
              <a:t>万</a:t>
            </a:r>
            <a:endParaRPr lang="ja-JP" altLang="en-US" sz="1100" b="1" dirty="0">
              <a:latin typeface="游ゴシック" panose="020B0400000000000000" pitchFamily="50" charset="-128"/>
              <a:ea typeface="游ゴシック" panose="020B0400000000000000" pitchFamily="50" charset="-128"/>
            </a:endParaRPr>
          </a:p>
        </p:txBody>
      </p:sp>
      <p:sp>
        <p:nvSpPr>
          <p:cNvPr id="65" name="テキスト ボックス 64">
            <a:extLst>
              <a:ext uri="{FF2B5EF4-FFF2-40B4-BE49-F238E27FC236}">
                <a16:creationId xmlns:a16="http://schemas.microsoft.com/office/drawing/2014/main" id="{9096CF8E-85F3-AA00-4E5E-3FAFA4CF4393}"/>
              </a:ext>
            </a:extLst>
          </p:cNvPr>
          <p:cNvSpPr txBox="1"/>
          <p:nvPr/>
        </p:nvSpPr>
        <p:spPr>
          <a:xfrm>
            <a:off x="8862016" y="4303041"/>
            <a:ext cx="746541" cy="400110"/>
          </a:xfrm>
          <a:prstGeom prst="rect">
            <a:avLst/>
          </a:prstGeom>
          <a:noFill/>
        </p:spPr>
        <p:txBody>
          <a:bodyPr wrap="square" rtlCol="0">
            <a:spAutoFit/>
          </a:bodyPr>
          <a:lstStyle/>
          <a:p>
            <a:r>
              <a:rPr lang="en-US" altLang="ja-JP" sz="2000" b="1" dirty="0">
                <a:solidFill>
                  <a:schemeClr val="bg1"/>
                </a:solidFill>
                <a:latin typeface="游ゴシック" panose="020B0400000000000000" pitchFamily="50" charset="-128"/>
                <a:ea typeface="游ゴシック" panose="020B0400000000000000" pitchFamily="50" charset="-128"/>
              </a:rPr>
              <a:t>13</a:t>
            </a:r>
            <a:r>
              <a:rPr lang="en-US" altLang="ja-JP" sz="1100" b="1" dirty="0">
                <a:solidFill>
                  <a:schemeClr val="bg1"/>
                </a:solidFill>
                <a:latin typeface="游ゴシック" panose="020B0400000000000000" pitchFamily="50" charset="-128"/>
                <a:ea typeface="游ゴシック" panose="020B0400000000000000" pitchFamily="50" charset="-128"/>
              </a:rPr>
              <a:t>%</a:t>
            </a:r>
            <a:endParaRPr lang="ja-JP" altLang="en-US" sz="1600" b="1" dirty="0">
              <a:solidFill>
                <a:schemeClr val="bg1"/>
              </a:solidFill>
              <a:latin typeface="游ゴシック" panose="020B0400000000000000" pitchFamily="50" charset="-128"/>
              <a:ea typeface="游ゴシック" panose="020B0400000000000000" pitchFamily="50" charset="-128"/>
            </a:endParaRPr>
          </a:p>
        </p:txBody>
      </p:sp>
      <p:sp>
        <p:nvSpPr>
          <p:cNvPr id="66" name="テキスト ボックス 65">
            <a:extLst>
              <a:ext uri="{FF2B5EF4-FFF2-40B4-BE49-F238E27FC236}">
                <a16:creationId xmlns:a16="http://schemas.microsoft.com/office/drawing/2014/main" id="{9AF643D6-DE47-5627-0A62-4B99AE531E0F}"/>
              </a:ext>
            </a:extLst>
          </p:cNvPr>
          <p:cNvSpPr txBox="1"/>
          <p:nvPr/>
        </p:nvSpPr>
        <p:spPr>
          <a:xfrm>
            <a:off x="9118713" y="4933285"/>
            <a:ext cx="1057642" cy="338554"/>
          </a:xfrm>
          <a:prstGeom prst="rect">
            <a:avLst/>
          </a:prstGeom>
          <a:noFill/>
        </p:spPr>
        <p:txBody>
          <a:bodyPr wrap="square" rtlCol="0">
            <a:spAutoFit/>
          </a:bodyPr>
          <a:lstStyle/>
          <a:p>
            <a:pPr algn="ctr"/>
            <a:r>
              <a:rPr lang="ja-JP" altLang="en-US" sz="1600" b="1" dirty="0">
                <a:latin typeface="游ゴシック" panose="020B0400000000000000" pitchFamily="50" charset="-128"/>
                <a:ea typeface="游ゴシック" panose="020B0400000000000000" pitchFamily="50" charset="-128"/>
              </a:rPr>
              <a:t>世帯年収</a:t>
            </a:r>
          </a:p>
        </p:txBody>
      </p:sp>
      <p:pic>
        <p:nvPicPr>
          <p:cNvPr id="67" name="グラフィックス 66">
            <a:extLst>
              <a:ext uri="{FF2B5EF4-FFF2-40B4-BE49-F238E27FC236}">
                <a16:creationId xmlns:a16="http://schemas.microsoft.com/office/drawing/2014/main" id="{1434DBFB-67B1-697A-F46D-EADDB76CE49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488203" y="5250415"/>
            <a:ext cx="348946" cy="298058"/>
          </a:xfrm>
          <a:prstGeom prst="rect">
            <a:avLst/>
          </a:prstGeom>
        </p:spPr>
      </p:pic>
      <p:sp>
        <p:nvSpPr>
          <p:cNvPr id="68" name="テキスト ボックス 67">
            <a:extLst>
              <a:ext uri="{FF2B5EF4-FFF2-40B4-BE49-F238E27FC236}">
                <a16:creationId xmlns:a16="http://schemas.microsoft.com/office/drawing/2014/main" id="{0B69379C-93B7-128F-B7B3-6899492D1626}"/>
              </a:ext>
            </a:extLst>
          </p:cNvPr>
          <p:cNvSpPr txBox="1"/>
          <p:nvPr/>
        </p:nvSpPr>
        <p:spPr>
          <a:xfrm>
            <a:off x="8369966" y="3915723"/>
            <a:ext cx="823929" cy="430887"/>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1,200</a:t>
            </a:r>
            <a:r>
              <a:rPr lang="ja-JP" altLang="en-US" sz="1000" b="1" dirty="0">
                <a:latin typeface="游ゴシック" panose="020B0400000000000000" pitchFamily="50" charset="-128"/>
                <a:ea typeface="游ゴシック" panose="020B0400000000000000" pitchFamily="50" charset="-128"/>
              </a:rPr>
              <a:t>万</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以上</a:t>
            </a:r>
            <a:endParaRPr lang="ja-JP" altLang="en-US" sz="1100" b="1" dirty="0">
              <a:latin typeface="游ゴシック" panose="020B0400000000000000" pitchFamily="50" charset="-128"/>
              <a:ea typeface="游ゴシック" panose="020B0400000000000000" pitchFamily="50" charset="-128"/>
            </a:endParaRPr>
          </a:p>
        </p:txBody>
      </p:sp>
      <p:sp>
        <p:nvSpPr>
          <p:cNvPr id="69" name="テキスト ボックス 68">
            <a:extLst>
              <a:ext uri="{FF2B5EF4-FFF2-40B4-BE49-F238E27FC236}">
                <a16:creationId xmlns:a16="http://schemas.microsoft.com/office/drawing/2014/main" id="{2EAA4BDA-A58A-948F-C2F6-BF830080AD43}"/>
              </a:ext>
            </a:extLst>
          </p:cNvPr>
          <p:cNvSpPr txBox="1"/>
          <p:nvPr/>
        </p:nvSpPr>
        <p:spPr>
          <a:xfrm>
            <a:off x="10077286" y="4499495"/>
            <a:ext cx="637199" cy="369332"/>
          </a:xfrm>
          <a:prstGeom prst="rect">
            <a:avLst/>
          </a:prstGeom>
          <a:noFill/>
        </p:spPr>
        <p:txBody>
          <a:bodyPr wrap="square" rtlCol="0">
            <a:spAutoFit/>
          </a:bodyPr>
          <a:lstStyle/>
          <a:p>
            <a:r>
              <a:rPr lang="en-US" altLang="ja-JP" b="1" dirty="0">
                <a:solidFill>
                  <a:schemeClr val="bg1"/>
                </a:solidFill>
                <a:latin typeface="游ゴシック" panose="020B0400000000000000" pitchFamily="50" charset="-128"/>
                <a:ea typeface="游ゴシック" panose="020B0400000000000000" pitchFamily="50" charset="-128"/>
              </a:rPr>
              <a:t>26</a:t>
            </a:r>
            <a:r>
              <a:rPr lang="en-US" altLang="ja-JP" sz="1050" b="1" dirty="0">
                <a:solidFill>
                  <a:schemeClr val="bg1"/>
                </a:solidFill>
                <a:latin typeface="游ゴシック" panose="020B0400000000000000" pitchFamily="50" charset="-128"/>
                <a:ea typeface="游ゴシック" panose="020B0400000000000000" pitchFamily="50" charset="-128"/>
              </a:rPr>
              <a:t>%</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0" name="テキスト ボックス 69">
            <a:extLst>
              <a:ext uri="{FF2B5EF4-FFF2-40B4-BE49-F238E27FC236}">
                <a16:creationId xmlns:a16="http://schemas.microsoft.com/office/drawing/2014/main" id="{7C4CC15D-DF82-F052-6FB1-5CAD87AC01D7}"/>
              </a:ext>
            </a:extLst>
          </p:cNvPr>
          <p:cNvSpPr txBox="1"/>
          <p:nvPr/>
        </p:nvSpPr>
        <p:spPr>
          <a:xfrm>
            <a:off x="2162825" y="3744265"/>
            <a:ext cx="1005637" cy="253916"/>
          </a:xfrm>
          <a:prstGeom prst="rect">
            <a:avLst/>
          </a:prstGeom>
          <a:noFill/>
        </p:spPr>
        <p:txBody>
          <a:bodyPr wrap="square" rtlCol="0">
            <a:spAutoFit/>
          </a:bodyPr>
          <a:lstStyle/>
          <a:p>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無回答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4%</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71" name="テキスト ボックス 70">
            <a:extLst>
              <a:ext uri="{FF2B5EF4-FFF2-40B4-BE49-F238E27FC236}">
                <a16:creationId xmlns:a16="http://schemas.microsoft.com/office/drawing/2014/main" id="{D8CC9F19-FD76-0F6D-F783-2B73C2B63EF3}"/>
              </a:ext>
            </a:extLst>
          </p:cNvPr>
          <p:cNvSpPr txBox="1"/>
          <p:nvPr/>
        </p:nvSpPr>
        <p:spPr>
          <a:xfrm>
            <a:off x="5668521" y="3744265"/>
            <a:ext cx="1005637" cy="253916"/>
          </a:xfrm>
          <a:prstGeom prst="rect">
            <a:avLst/>
          </a:prstGeom>
          <a:noFill/>
        </p:spPr>
        <p:txBody>
          <a:bodyPr wrap="square" rtlCol="0">
            <a:spAutoFit/>
          </a:bodyPr>
          <a:lstStyle/>
          <a:p>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無回答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4%</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72" name="テキスト ボックス 71">
            <a:extLst>
              <a:ext uri="{FF2B5EF4-FFF2-40B4-BE49-F238E27FC236}">
                <a16:creationId xmlns:a16="http://schemas.microsoft.com/office/drawing/2014/main" id="{22B1CBE5-CFC2-2C5C-613A-D12B79208094}"/>
              </a:ext>
            </a:extLst>
          </p:cNvPr>
          <p:cNvSpPr txBox="1"/>
          <p:nvPr/>
        </p:nvSpPr>
        <p:spPr>
          <a:xfrm>
            <a:off x="2807976" y="1614098"/>
            <a:ext cx="990714" cy="461665"/>
          </a:xfrm>
          <a:prstGeom prst="rect">
            <a:avLst/>
          </a:prstGeom>
          <a:noFill/>
        </p:spPr>
        <p:txBody>
          <a:bodyPr wrap="square" rtlCol="0">
            <a:spAutoFit/>
          </a:bodyPr>
          <a:lstStyle/>
          <a:p>
            <a:r>
              <a:rPr lang="en-US" altLang="ja-JP" sz="2400" b="1" dirty="0">
                <a:solidFill>
                  <a:schemeClr val="bg1"/>
                </a:solidFill>
                <a:latin typeface="游ゴシック" panose="020B0400000000000000" pitchFamily="50" charset="-128"/>
                <a:ea typeface="游ゴシック" panose="020B0400000000000000" pitchFamily="50" charset="-128"/>
              </a:rPr>
              <a:t>46</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73" name="テキスト ボックス 72">
            <a:extLst>
              <a:ext uri="{FF2B5EF4-FFF2-40B4-BE49-F238E27FC236}">
                <a16:creationId xmlns:a16="http://schemas.microsoft.com/office/drawing/2014/main" id="{9521CF49-EB50-8AC6-69CC-6B6C0FE81952}"/>
              </a:ext>
            </a:extLst>
          </p:cNvPr>
          <p:cNvSpPr txBox="1"/>
          <p:nvPr/>
        </p:nvSpPr>
        <p:spPr>
          <a:xfrm>
            <a:off x="572582" y="2959188"/>
            <a:ext cx="800219" cy="338554"/>
          </a:xfrm>
          <a:prstGeom prst="rect">
            <a:avLst/>
          </a:prstGeom>
          <a:noFill/>
        </p:spPr>
        <p:txBody>
          <a:bodyPr wrap="none" rtlCol="0">
            <a:spAutoFit/>
          </a:bodyPr>
          <a:lstStyle/>
          <a:p>
            <a:r>
              <a:rPr lang="ja-JP" altLang="en-US" sz="1600" b="1">
                <a:latin typeface="游ゴシック" panose="020B0400000000000000" pitchFamily="50" charset="-128"/>
                <a:ea typeface="游ゴシック" panose="020B0400000000000000" pitchFamily="50" charset="-128"/>
              </a:rPr>
              <a:t>年齢層</a:t>
            </a:r>
          </a:p>
        </p:txBody>
      </p:sp>
      <p:sp>
        <p:nvSpPr>
          <p:cNvPr id="74" name="テキスト ボックス 73">
            <a:extLst>
              <a:ext uri="{FF2B5EF4-FFF2-40B4-BE49-F238E27FC236}">
                <a16:creationId xmlns:a16="http://schemas.microsoft.com/office/drawing/2014/main" id="{D4CFD618-3326-750F-03B5-2E16D7AEE1EE}"/>
              </a:ext>
            </a:extLst>
          </p:cNvPr>
          <p:cNvSpPr txBox="1"/>
          <p:nvPr/>
        </p:nvSpPr>
        <p:spPr>
          <a:xfrm>
            <a:off x="8288413" y="2197350"/>
            <a:ext cx="1057642" cy="338554"/>
          </a:xfrm>
          <a:prstGeom prst="rect">
            <a:avLst/>
          </a:prstGeom>
          <a:noFill/>
        </p:spPr>
        <p:txBody>
          <a:bodyPr wrap="square" rtlCol="0">
            <a:spAutoFit/>
          </a:bodyPr>
          <a:lstStyle/>
          <a:p>
            <a:pPr algn="ctr"/>
            <a:r>
              <a:rPr lang="ja-JP" altLang="en-US" sz="1600" b="1" dirty="0">
                <a:latin typeface="游ゴシック" panose="020B0400000000000000" pitchFamily="50" charset="-128"/>
                <a:ea typeface="游ゴシック" panose="020B0400000000000000" pitchFamily="50" charset="-128"/>
              </a:rPr>
              <a:t>デバイス</a:t>
            </a:r>
          </a:p>
        </p:txBody>
      </p:sp>
      <p:sp>
        <p:nvSpPr>
          <p:cNvPr id="75" name="テキスト ボックス 74">
            <a:extLst>
              <a:ext uri="{FF2B5EF4-FFF2-40B4-BE49-F238E27FC236}">
                <a16:creationId xmlns:a16="http://schemas.microsoft.com/office/drawing/2014/main" id="{17BBBC7D-5B5E-53CC-B94C-C17AEB02C822}"/>
              </a:ext>
            </a:extLst>
          </p:cNvPr>
          <p:cNvSpPr txBox="1"/>
          <p:nvPr/>
        </p:nvSpPr>
        <p:spPr>
          <a:xfrm>
            <a:off x="8652851" y="3092220"/>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75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76" name="テキスト ボックス 75">
            <a:extLst>
              <a:ext uri="{FF2B5EF4-FFF2-40B4-BE49-F238E27FC236}">
                <a16:creationId xmlns:a16="http://schemas.microsoft.com/office/drawing/2014/main" id="{3C76E86F-68F5-2371-A8FF-587A0187E47F}"/>
              </a:ext>
            </a:extLst>
          </p:cNvPr>
          <p:cNvSpPr txBox="1"/>
          <p:nvPr/>
        </p:nvSpPr>
        <p:spPr>
          <a:xfrm>
            <a:off x="9261796" y="1795900"/>
            <a:ext cx="722553" cy="369332"/>
          </a:xfrm>
          <a:prstGeom prst="rect">
            <a:avLst/>
          </a:prstGeom>
          <a:noFill/>
        </p:spPr>
        <p:txBody>
          <a:bodyPr wrap="square" rtlCol="0">
            <a:spAutoFit/>
          </a:bodyPr>
          <a:lstStyle/>
          <a:p>
            <a:pPr algn="ctr"/>
            <a:r>
              <a:rPr lang="en-US" altLang="ja-JP" b="1" dirty="0">
                <a:solidFill>
                  <a:schemeClr val="bg1"/>
                </a:solidFill>
                <a:latin typeface="游ゴシック" panose="020B0400000000000000" pitchFamily="50" charset="-128"/>
                <a:ea typeface="游ゴシック" panose="020B0400000000000000" pitchFamily="50" charset="-128"/>
              </a:rPr>
              <a:t>25</a:t>
            </a:r>
            <a:r>
              <a:rPr lang="en-US" altLang="ja-JP" sz="1050" b="1" dirty="0">
                <a:solidFill>
                  <a:schemeClr val="bg1"/>
                </a:solidFill>
                <a:latin typeface="游ゴシック" panose="020B0400000000000000" pitchFamily="50" charset="-128"/>
                <a:ea typeface="游ゴシック" panose="020B0400000000000000" pitchFamily="50" charset="-128"/>
              </a:rPr>
              <a:t>%</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7" name="テキスト ボックス 76">
            <a:extLst>
              <a:ext uri="{FF2B5EF4-FFF2-40B4-BE49-F238E27FC236}">
                <a16:creationId xmlns:a16="http://schemas.microsoft.com/office/drawing/2014/main" id="{537C5AF9-BC77-D4DE-F2FA-D3513E615CFE}"/>
              </a:ext>
            </a:extLst>
          </p:cNvPr>
          <p:cNvSpPr txBox="1"/>
          <p:nvPr/>
        </p:nvSpPr>
        <p:spPr>
          <a:xfrm>
            <a:off x="8202584" y="2504871"/>
            <a:ext cx="1282622" cy="338554"/>
          </a:xfrm>
          <a:prstGeom prst="rect">
            <a:avLst/>
          </a:prstGeom>
          <a:noFill/>
        </p:spPr>
        <p:txBody>
          <a:bodyPr wrap="square" rtlCol="0">
            <a:spAutoFit/>
          </a:bodyPr>
          <a:lstStyle/>
          <a:p>
            <a:pPr algn="ctr"/>
            <a:r>
              <a:rPr lang="ja-JP" altLang="en-US" sz="800">
                <a:latin typeface="游ゴシック" panose="020B0400000000000000" pitchFamily="50" charset="-128"/>
                <a:ea typeface="游ゴシック" panose="020B0400000000000000" pitchFamily="50" charset="-128"/>
              </a:rPr>
              <a:t>スマートフォン</a:t>
            </a:r>
            <a:endParaRPr lang="en-US" altLang="ja-JP" sz="800">
              <a:latin typeface="游ゴシック" panose="020B0400000000000000" pitchFamily="50" charset="-128"/>
              <a:ea typeface="游ゴシック" panose="020B0400000000000000" pitchFamily="50" charset="-128"/>
            </a:endParaRPr>
          </a:p>
          <a:p>
            <a:pPr algn="ctr"/>
            <a:r>
              <a:rPr lang="ja-JP" altLang="en-US" sz="800">
                <a:latin typeface="游ゴシック" panose="020B0400000000000000" pitchFamily="50" charset="-128"/>
                <a:ea typeface="游ゴシック" panose="020B0400000000000000" pitchFamily="50" charset="-128"/>
              </a:rPr>
              <a:t>パソコン</a:t>
            </a:r>
            <a:endParaRPr lang="ja-JP" altLang="en-US" sz="1100">
              <a:latin typeface="游ゴシック" panose="020B0400000000000000" pitchFamily="50" charset="-128"/>
              <a:ea typeface="游ゴシック" panose="020B0400000000000000" pitchFamily="50" charset="-128"/>
            </a:endParaRPr>
          </a:p>
        </p:txBody>
      </p:sp>
      <p:sp>
        <p:nvSpPr>
          <p:cNvPr id="78" name="テキスト ボックス 77">
            <a:extLst>
              <a:ext uri="{FF2B5EF4-FFF2-40B4-BE49-F238E27FC236}">
                <a16:creationId xmlns:a16="http://schemas.microsoft.com/office/drawing/2014/main" id="{4DE1FE1D-A0AE-3AF8-9BF4-675D7FFC9571}"/>
              </a:ext>
            </a:extLst>
          </p:cNvPr>
          <p:cNvSpPr txBox="1"/>
          <p:nvPr/>
        </p:nvSpPr>
        <p:spPr>
          <a:xfrm>
            <a:off x="5780130" y="2139157"/>
            <a:ext cx="1005637" cy="253916"/>
          </a:xfrm>
          <a:prstGeom prst="rect">
            <a:avLst/>
          </a:prstGeom>
          <a:noFill/>
        </p:spPr>
        <p:txBody>
          <a:bodyPr wrap="square" rtlCol="0">
            <a:spAutoFit/>
          </a:bodyPr>
          <a:lstStyle/>
          <a:p>
            <a:pPr algn="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その他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1%</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81" name="テキスト ボックス 80">
            <a:extLst>
              <a:ext uri="{FF2B5EF4-FFF2-40B4-BE49-F238E27FC236}">
                <a16:creationId xmlns:a16="http://schemas.microsoft.com/office/drawing/2014/main" id="{68504960-1E7A-94E5-2F34-3A9583944D74}"/>
              </a:ext>
            </a:extLst>
          </p:cNvPr>
          <p:cNvSpPr txBox="1"/>
          <p:nvPr/>
        </p:nvSpPr>
        <p:spPr>
          <a:xfrm>
            <a:off x="9152976" y="3761288"/>
            <a:ext cx="872748" cy="253916"/>
          </a:xfrm>
          <a:prstGeom prst="rect">
            <a:avLst/>
          </a:prstGeom>
          <a:noFill/>
        </p:spPr>
        <p:txBody>
          <a:bodyPr wrap="square" rtlCol="0">
            <a:spAutoFit/>
          </a:bodyPr>
          <a:lstStyle/>
          <a:p>
            <a:pPr algn="ct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その他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3%</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1AA58CBA-7A8C-2BCC-40BF-9CD38C8D21F9}"/>
              </a:ext>
            </a:extLst>
          </p:cNvPr>
          <p:cNvSpPr txBox="1"/>
          <p:nvPr/>
        </p:nvSpPr>
        <p:spPr>
          <a:xfrm>
            <a:off x="679591" y="3432079"/>
            <a:ext cx="1005637" cy="253916"/>
          </a:xfrm>
          <a:prstGeom prst="rect">
            <a:avLst/>
          </a:prstGeom>
          <a:noFill/>
        </p:spPr>
        <p:txBody>
          <a:bodyPr wrap="square" rtlCol="0">
            <a:spAutoFit/>
          </a:bodyPr>
          <a:lstStyle/>
          <a:p>
            <a:pPr algn="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19</a:t>
            </a: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歳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0%</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7CD8534D-3DAA-805C-A928-792550EA2484}"/>
              </a:ext>
            </a:extLst>
          </p:cNvPr>
          <p:cNvSpPr txBox="1"/>
          <p:nvPr/>
        </p:nvSpPr>
        <p:spPr>
          <a:xfrm>
            <a:off x="5378824"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65</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43021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494B84E-9E64-D350-B6D3-D66A4DDD58E9}"/>
              </a:ext>
            </a:extLst>
          </p:cNvPr>
          <p:cNvPicPr>
            <a:picLocks noChangeAspect="1"/>
          </p:cNvPicPr>
          <p:nvPr/>
        </p:nvPicPr>
        <p:blipFill>
          <a:blip r:embed="rId2"/>
          <a:srcRect l="9413" r="9635"/>
          <a:stretch>
            <a:fillRect/>
          </a:stretch>
        </p:blipFill>
        <p:spPr>
          <a:xfrm>
            <a:off x="6881171" y="1575536"/>
            <a:ext cx="4096224" cy="4176122"/>
          </a:xfrm>
          <a:prstGeom prst="rect">
            <a:avLst/>
          </a:prstGeom>
        </p:spPr>
      </p:pic>
      <p:pic>
        <p:nvPicPr>
          <p:cNvPr id="7" name="図 6">
            <a:extLst>
              <a:ext uri="{FF2B5EF4-FFF2-40B4-BE49-F238E27FC236}">
                <a16:creationId xmlns:a16="http://schemas.microsoft.com/office/drawing/2014/main" id="{FDCF09BA-9540-0BEF-9E95-4514B26A88D6}"/>
              </a:ext>
            </a:extLst>
          </p:cNvPr>
          <p:cNvPicPr>
            <a:picLocks noChangeAspect="1"/>
          </p:cNvPicPr>
          <p:nvPr/>
        </p:nvPicPr>
        <p:blipFill>
          <a:blip r:embed="rId3"/>
          <a:srcRect l="15414" r="15238"/>
          <a:stretch>
            <a:fillRect/>
          </a:stretch>
        </p:blipFill>
        <p:spPr>
          <a:xfrm>
            <a:off x="1316708" y="1585182"/>
            <a:ext cx="4046002" cy="4121253"/>
          </a:xfrm>
          <a:prstGeom prst="rect">
            <a:avLst/>
          </a:prstGeom>
        </p:spPr>
      </p:pic>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8</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409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サイト来訪のタイミング</a:t>
            </a:r>
          </a:p>
        </p:txBody>
      </p:sp>
      <p:sp>
        <p:nvSpPr>
          <p:cNvPr id="26" name="テキスト ボックス 25">
            <a:extLst>
              <a:ext uri="{FF2B5EF4-FFF2-40B4-BE49-F238E27FC236}">
                <a16:creationId xmlns:a16="http://schemas.microsoft.com/office/drawing/2014/main" id="{FC017DAA-8FD6-2493-112C-60FA0203BF65}"/>
              </a:ext>
            </a:extLst>
          </p:cNvPr>
          <p:cNvSpPr txBox="1"/>
          <p:nvPr/>
        </p:nvSpPr>
        <p:spPr>
          <a:xfrm>
            <a:off x="2414514" y="3101911"/>
            <a:ext cx="1855290" cy="461665"/>
          </a:xfrm>
          <a:prstGeom prst="rect">
            <a:avLst/>
          </a:prstGeom>
          <a:noFill/>
        </p:spPr>
        <p:txBody>
          <a:bodyPr wrap="square" lIns="91440" tIns="45720" rIns="91440" bIns="45720" rtlCol="0" anchor="ctr">
            <a:spAutoFit/>
          </a:bodyPr>
          <a:lstStyle/>
          <a:p>
            <a:pPr algn="ctr"/>
            <a:r>
              <a:rPr lang="ja-JP" altLang="en-US" sz="2400" b="1" dirty="0">
                <a:latin typeface="游ゴシック" panose="020B0400000000000000" pitchFamily="50" charset="-128"/>
                <a:ea typeface="游ゴシック" panose="020B0400000000000000" pitchFamily="50" charset="-128"/>
              </a:rPr>
              <a:t>海外旅行</a:t>
            </a:r>
          </a:p>
        </p:txBody>
      </p:sp>
      <p:sp>
        <p:nvSpPr>
          <p:cNvPr id="27" name="テキスト ボックス 26">
            <a:extLst>
              <a:ext uri="{FF2B5EF4-FFF2-40B4-BE49-F238E27FC236}">
                <a16:creationId xmlns:a16="http://schemas.microsoft.com/office/drawing/2014/main" id="{04B0F2F3-A8FB-BEF7-656D-7DC8EA87D84E}"/>
              </a:ext>
            </a:extLst>
          </p:cNvPr>
          <p:cNvSpPr txBox="1"/>
          <p:nvPr/>
        </p:nvSpPr>
        <p:spPr>
          <a:xfrm>
            <a:off x="3356712" y="5650981"/>
            <a:ext cx="987771" cy="707886"/>
          </a:xfrm>
          <a:prstGeom prst="rect">
            <a:avLst/>
          </a:prstGeom>
          <a:noFill/>
        </p:spPr>
        <p:txBody>
          <a:bodyPr wrap="none" rtlCol="0">
            <a:spAutoFit/>
          </a:bodyPr>
          <a:lstStyle/>
          <a:p>
            <a:r>
              <a:rPr lang="en-US" altLang="ja-JP" sz="4000" b="1" dirty="0">
                <a:solidFill>
                  <a:schemeClr val="accent1"/>
                </a:solidFill>
                <a:latin typeface="游ゴシック" panose="020B0400000000000000" pitchFamily="50" charset="-128"/>
                <a:ea typeface="游ゴシック" panose="020B0400000000000000" pitchFamily="50" charset="-128"/>
              </a:rPr>
              <a:t>74</a:t>
            </a:r>
            <a:r>
              <a:rPr lang="en-US" altLang="ja-JP" sz="2000" b="1" dirty="0">
                <a:solidFill>
                  <a:schemeClr val="accent1"/>
                </a:solidFill>
                <a:latin typeface="游ゴシック" panose="020B0400000000000000" pitchFamily="50" charset="-128"/>
                <a:ea typeface="游ゴシック" panose="020B0400000000000000" pitchFamily="50" charset="-128"/>
              </a:rPr>
              <a:t>%</a:t>
            </a:r>
            <a:endParaRPr lang="ja-JP" altLang="en-US" sz="3200" b="1" dirty="0">
              <a:solidFill>
                <a:schemeClr val="accent1"/>
              </a:solidFill>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107C164D-6D9F-EADF-D562-90516F5CF762}"/>
              </a:ext>
            </a:extLst>
          </p:cNvPr>
          <p:cNvSpPr txBox="1"/>
          <p:nvPr/>
        </p:nvSpPr>
        <p:spPr>
          <a:xfrm>
            <a:off x="2115655" y="5820258"/>
            <a:ext cx="1338828" cy="369332"/>
          </a:xfrm>
          <a:prstGeom prst="rect">
            <a:avLst/>
          </a:prstGeom>
          <a:noFill/>
        </p:spPr>
        <p:txBody>
          <a:bodyPr wrap="none" rtlCol="0">
            <a:spAutoFit/>
          </a:bodyPr>
          <a:lstStyle/>
          <a:p>
            <a:r>
              <a:rPr lang="ja-JP" altLang="en-US" b="1">
                <a:solidFill>
                  <a:schemeClr val="accent1"/>
                </a:solidFill>
                <a:latin typeface="游ゴシック" panose="020B0400000000000000" pitchFamily="50" charset="-128"/>
                <a:ea typeface="游ゴシック" panose="020B0400000000000000" pitchFamily="50" charset="-128"/>
              </a:rPr>
              <a:t>旅行出発前</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4747B7F8-E673-D851-1D7A-DAD77ADFF439}"/>
              </a:ext>
            </a:extLst>
          </p:cNvPr>
          <p:cNvSpPr txBox="1"/>
          <p:nvPr/>
        </p:nvSpPr>
        <p:spPr>
          <a:xfrm>
            <a:off x="1551308" y="1233946"/>
            <a:ext cx="8679092" cy="400110"/>
          </a:xfrm>
          <a:prstGeom prst="rect">
            <a:avLst/>
          </a:prstGeom>
          <a:noFill/>
        </p:spPr>
        <p:txBody>
          <a:bodyPr wrap="square" rtlCol="0">
            <a:spAutoFit/>
          </a:bodyPr>
          <a:lstStyle/>
          <a:p>
            <a:pPr algn="ctr"/>
            <a:r>
              <a:rPr lang="ja-JP" altLang="en-US" sz="2000" b="1">
                <a:solidFill>
                  <a:schemeClr val="accent1"/>
                </a:solidFill>
                <a:latin typeface="游ゴシック" panose="020B0400000000000000" pitchFamily="50" charset="-128"/>
                <a:ea typeface="游ゴシック" panose="020B0400000000000000" pitchFamily="50" charset="-128"/>
              </a:rPr>
              <a:t>旅行を計画中</a:t>
            </a:r>
            <a:r>
              <a:rPr lang="ja-JP" altLang="en-US" sz="2000" b="1">
                <a:latin typeface="游ゴシック" panose="020B0400000000000000" pitchFamily="50" charset="-128"/>
                <a:ea typeface="游ゴシック" panose="020B0400000000000000" pitchFamily="50" charset="-128"/>
              </a:rPr>
              <a:t>のユーザーが多くサイトを閲覧しています</a:t>
            </a:r>
          </a:p>
        </p:txBody>
      </p:sp>
      <p:sp>
        <p:nvSpPr>
          <p:cNvPr id="30" name="テキスト ボックス 29">
            <a:extLst>
              <a:ext uri="{FF2B5EF4-FFF2-40B4-BE49-F238E27FC236}">
                <a16:creationId xmlns:a16="http://schemas.microsoft.com/office/drawing/2014/main" id="{78529297-DEF5-F919-5454-ABDD9B928AEE}"/>
              </a:ext>
            </a:extLst>
          </p:cNvPr>
          <p:cNvSpPr txBox="1"/>
          <p:nvPr/>
        </p:nvSpPr>
        <p:spPr>
          <a:xfrm>
            <a:off x="9091689" y="5650981"/>
            <a:ext cx="987771" cy="707886"/>
          </a:xfrm>
          <a:prstGeom prst="rect">
            <a:avLst/>
          </a:prstGeom>
          <a:noFill/>
        </p:spPr>
        <p:txBody>
          <a:bodyPr wrap="none" rtlCol="0">
            <a:spAutoFit/>
          </a:bodyPr>
          <a:lstStyle/>
          <a:p>
            <a:r>
              <a:rPr lang="en-US" altLang="ja-JP" sz="4000" b="1" dirty="0">
                <a:solidFill>
                  <a:schemeClr val="accent1"/>
                </a:solidFill>
                <a:latin typeface="游ゴシック" panose="020B0400000000000000" pitchFamily="50" charset="-128"/>
                <a:ea typeface="游ゴシック" panose="020B0400000000000000" pitchFamily="50" charset="-128"/>
              </a:rPr>
              <a:t>71</a:t>
            </a:r>
            <a:r>
              <a:rPr lang="en-US" altLang="ja-JP" sz="2000" b="1" dirty="0">
                <a:solidFill>
                  <a:schemeClr val="accent1"/>
                </a:solidFill>
                <a:latin typeface="游ゴシック" panose="020B0400000000000000" pitchFamily="50" charset="-128"/>
                <a:ea typeface="游ゴシック" panose="020B0400000000000000" pitchFamily="50" charset="-128"/>
              </a:rPr>
              <a:t>%</a:t>
            </a:r>
            <a:endParaRPr lang="ja-JP" altLang="en-US" sz="3200" b="1" dirty="0">
              <a:solidFill>
                <a:schemeClr val="accent1"/>
              </a:solidFill>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28E0B1C8-379A-CB92-0F15-F1076F190400}"/>
              </a:ext>
            </a:extLst>
          </p:cNvPr>
          <p:cNvSpPr txBox="1"/>
          <p:nvPr/>
        </p:nvSpPr>
        <p:spPr>
          <a:xfrm>
            <a:off x="7883189" y="5820258"/>
            <a:ext cx="1338828" cy="369332"/>
          </a:xfrm>
          <a:prstGeom prst="rect">
            <a:avLst/>
          </a:prstGeom>
          <a:noFill/>
        </p:spPr>
        <p:txBody>
          <a:bodyPr wrap="none" rtlCol="0">
            <a:spAutoFit/>
          </a:bodyPr>
          <a:lstStyle/>
          <a:p>
            <a:r>
              <a:rPr lang="ja-JP" altLang="en-US" b="1">
                <a:solidFill>
                  <a:schemeClr val="accent1"/>
                </a:solidFill>
                <a:latin typeface="游ゴシック" panose="020B0400000000000000" pitchFamily="50" charset="-128"/>
                <a:ea typeface="游ゴシック" panose="020B0400000000000000" pitchFamily="50" charset="-128"/>
              </a:rPr>
              <a:t>旅行出発前</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231FEE3F-78F1-4D03-FC79-8384D9A5A5CE}"/>
              </a:ext>
            </a:extLst>
          </p:cNvPr>
          <p:cNvSpPr txBox="1"/>
          <p:nvPr/>
        </p:nvSpPr>
        <p:spPr>
          <a:xfrm>
            <a:off x="106643" y="6255463"/>
            <a:ext cx="3124573"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フォートラベル ユーザー</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アンケート調査</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p:txBody>
      </p:sp>
      <p:sp>
        <p:nvSpPr>
          <p:cNvPr id="33" name="テキスト ボックス 32">
            <a:extLst>
              <a:ext uri="{FF2B5EF4-FFF2-40B4-BE49-F238E27FC236}">
                <a16:creationId xmlns:a16="http://schemas.microsoft.com/office/drawing/2014/main" id="{36D7B533-D081-3151-5CA0-CA28C2BDCEDC}"/>
              </a:ext>
            </a:extLst>
          </p:cNvPr>
          <p:cNvSpPr txBox="1"/>
          <p:nvPr/>
        </p:nvSpPr>
        <p:spPr>
          <a:xfrm>
            <a:off x="4167723" y="3298000"/>
            <a:ext cx="1191275"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ヶ月以上前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62B6E174-0FE2-D5D8-2936-9E7D4D8A6098}"/>
              </a:ext>
            </a:extLst>
          </p:cNvPr>
          <p:cNvSpPr txBox="1"/>
          <p:nvPr/>
        </p:nvSpPr>
        <p:spPr>
          <a:xfrm>
            <a:off x="4377371" y="3498398"/>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55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01EA1615-ED5A-AFD9-9204-CF6DC798E722}"/>
              </a:ext>
            </a:extLst>
          </p:cNvPr>
          <p:cNvSpPr txBox="1"/>
          <p:nvPr/>
        </p:nvSpPr>
        <p:spPr>
          <a:xfrm>
            <a:off x="1934596" y="4442708"/>
            <a:ext cx="891416" cy="284944"/>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ヶ月前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06EA8D89-BD16-294B-B771-94E081429CAC}"/>
              </a:ext>
            </a:extLst>
          </p:cNvPr>
          <p:cNvSpPr txBox="1"/>
          <p:nvPr/>
        </p:nvSpPr>
        <p:spPr>
          <a:xfrm>
            <a:off x="2058327" y="4643108"/>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12</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3EF90A59-2281-B9D9-D659-93822245626C}"/>
              </a:ext>
            </a:extLst>
          </p:cNvPr>
          <p:cNvSpPr txBox="1"/>
          <p:nvPr/>
        </p:nvSpPr>
        <p:spPr>
          <a:xfrm>
            <a:off x="1412879" y="3938636"/>
            <a:ext cx="1058406"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a:t>
            </a:r>
            <a:r>
              <a:rPr lang="en-US" altLang="ja-JP" sz="1200" b="1" dirty="0">
                <a:solidFill>
                  <a:schemeClr val="bg1"/>
                </a:solidFill>
                <a:latin typeface="游ゴシック" panose="020B0400000000000000" pitchFamily="50" charset="-128"/>
                <a:ea typeface="游ゴシック" panose="020B0400000000000000" pitchFamily="50" charset="-128"/>
              </a:rPr>
              <a:t>2</a:t>
            </a:r>
            <a:r>
              <a:rPr lang="ja-JP" altLang="en-US" sz="1200" b="1" dirty="0">
                <a:solidFill>
                  <a:schemeClr val="bg1"/>
                </a:solidFill>
                <a:latin typeface="游ゴシック" panose="020B0400000000000000" pitchFamily="50" charset="-128"/>
                <a:ea typeface="游ゴシック" panose="020B0400000000000000" pitchFamily="50" charset="-128"/>
              </a:rPr>
              <a:t>週間前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6360496C-7714-EC36-DA99-9CE7627E5FC8}"/>
              </a:ext>
            </a:extLst>
          </p:cNvPr>
          <p:cNvSpPr txBox="1"/>
          <p:nvPr/>
        </p:nvSpPr>
        <p:spPr>
          <a:xfrm>
            <a:off x="1433937" y="4081866"/>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0FA41E5E-8FC2-B8CD-6BCA-BF4A5FB659B0}"/>
              </a:ext>
            </a:extLst>
          </p:cNvPr>
          <p:cNvSpPr txBox="1"/>
          <p:nvPr/>
        </p:nvSpPr>
        <p:spPr>
          <a:xfrm>
            <a:off x="252446" y="3818521"/>
            <a:ext cx="1058406" cy="276999"/>
          </a:xfrm>
          <a:prstGeom prst="rect">
            <a:avLst/>
          </a:prstGeom>
          <a:noFill/>
        </p:spPr>
        <p:txBody>
          <a:bodyPr wrap="square" rtlCol="0">
            <a:spAutoFit/>
          </a:bodyPr>
          <a:lstStyle/>
          <a:p>
            <a:pPr algn="ctr"/>
            <a:r>
              <a:rPr lang="en-US" altLang="ja-JP" sz="1200" b="1" dirty="0">
                <a:solidFill>
                  <a:srgbClr val="9AC6EE"/>
                </a:solidFill>
                <a:latin typeface="游ゴシック" panose="020B0400000000000000" pitchFamily="50" charset="-128"/>
                <a:ea typeface="游ゴシック" panose="020B0400000000000000" pitchFamily="50" charset="-128"/>
              </a:rPr>
              <a:t>1</a:t>
            </a:r>
            <a:r>
              <a:rPr lang="ja-JP" altLang="en-US" sz="1200" b="1" dirty="0">
                <a:solidFill>
                  <a:srgbClr val="9AC6EE"/>
                </a:solidFill>
                <a:latin typeface="游ゴシック" panose="020B0400000000000000" pitchFamily="50" charset="-128"/>
                <a:ea typeface="游ゴシック" panose="020B0400000000000000" pitchFamily="50" charset="-128"/>
              </a:rPr>
              <a:t>週間前</a:t>
            </a:r>
            <a:endParaRPr lang="ja-JP" altLang="en-US" sz="2000" b="1" dirty="0">
              <a:solidFill>
                <a:srgbClr val="9AC6EE"/>
              </a:solidFill>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2853074C-FC0A-CA6C-18DD-D8320010A382}"/>
              </a:ext>
            </a:extLst>
          </p:cNvPr>
          <p:cNvSpPr txBox="1"/>
          <p:nvPr/>
        </p:nvSpPr>
        <p:spPr>
          <a:xfrm>
            <a:off x="894691" y="3725945"/>
            <a:ext cx="712058" cy="461665"/>
          </a:xfrm>
          <a:prstGeom prst="rect">
            <a:avLst/>
          </a:prstGeom>
          <a:noFill/>
        </p:spPr>
        <p:txBody>
          <a:bodyPr wrap="square" rtlCol="0">
            <a:spAutoFit/>
          </a:bodyPr>
          <a:lstStyle/>
          <a:p>
            <a:pPr algn="ctr"/>
            <a:r>
              <a:rPr lang="en-US" altLang="ja-JP" sz="2400" b="1" dirty="0">
                <a:solidFill>
                  <a:srgbClr val="9AC6EE"/>
                </a:solidFill>
                <a:latin typeface="游ゴシック" panose="020B0400000000000000" pitchFamily="50" charset="-128"/>
                <a:ea typeface="游ゴシック" panose="020B0400000000000000" pitchFamily="50" charset="-128"/>
              </a:rPr>
              <a:t>2</a:t>
            </a:r>
            <a:r>
              <a:rPr lang="en-US" altLang="ja-JP" sz="1200" b="1" dirty="0">
                <a:solidFill>
                  <a:srgbClr val="9AC6EE"/>
                </a:solidFill>
                <a:latin typeface="游ゴシック" panose="020B0400000000000000" pitchFamily="50" charset="-128"/>
                <a:ea typeface="游ゴシック" panose="020B0400000000000000" pitchFamily="50" charset="-128"/>
              </a:rPr>
              <a:t>%</a:t>
            </a:r>
            <a:endParaRPr lang="ja-JP" altLang="en-US" b="1" dirty="0">
              <a:solidFill>
                <a:srgbClr val="9AC6EE"/>
              </a:solidFill>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B1979786-4BFB-30E6-AC97-BDFE15A661C4}"/>
              </a:ext>
            </a:extLst>
          </p:cNvPr>
          <p:cNvSpPr txBox="1"/>
          <p:nvPr/>
        </p:nvSpPr>
        <p:spPr>
          <a:xfrm>
            <a:off x="549478" y="3466732"/>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旅行中・直後</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47" name="テキスト ボックス 46">
            <a:extLst>
              <a:ext uri="{FF2B5EF4-FFF2-40B4-BE49-F238E27FC236}">
                <a16:creationId xmlns:a16="http://schemas.microsoft.com/office/drawing/2014/main" id="{B37DBC08-2E8C-E06F-9A4E-C0CB754700BB}"/>
              </a:ext>
            </a:extLst>
          </p:cNvPr>
          <p:cNvSpPr txBox="1"/>
          <p:nvPr/>
        </p:nvSpPr>
        <p:spPr>
          <a:xfrm>
            <a:off x="1457166" y="3347102"/>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2" name="テキスト ボックス 81">
            <a:extLst>
              <a:ext uri="{FF2B5EF4-FFF2-40B4-BE49-F238E27FC236}">
                <a16:creationId xmlns:a16="http://schemas.microsoft.com/office/drawing/2014/main" id="{04AC5800-89CF-B844-7780-09151CCCFFF8}"/>
              </a:ext>
            </a:extLst>
          </p:cNvPr>
          <p:cNvSpPr txBox="1"/>
          <p:nvPr/>
        </p:nvSpPr>
        <p:spPr>
          <a:xfrm>
            <a:off x="1754028" y="2336223"/>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日程未定</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3" name="テキスト ボックス 82">
            <a:extLst>
              <a:ext uri="{FF2B5EF4-FFF2-40B4-BE49-F238E27FC236}">
                <a16:creationId xmlns:a16="http://schemas.microsoft.com/office/drawing/2014/main" id="{086E29A6-5154-54E2-46E9-ED47F8EC3C51}"/>
              </a:ext>
            </a:extLst>
          </p:cNvPr>
          <p:cNvSpPr txBox="1"/>
          <p:nvPr/>
        </p:nvSpPr>
        <p:spPr>
          <a:xfrm>
            <a:off x="2016307" y="2524347"/>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24</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4" name="テキスト ボックス 83">
            <a:extLst>
              <a:ext uri="{FF2B5EF4-FFF2-40B4-BE49-F238E27FC236}">
                <a16:creationId xmlns:a16="http://schemas.microsoft.com/office/drawing/2014/main" id="{F2156189-80E3-B8E9-CCE5-D1AAD2B0B3CA}"/>
              </a:ext>
            </a:extLst>
          </p:cNvPr>
          <p:cNvSpPr txBox="1"/>
          <p:nvPr/>
        </p:nvSpPr>
        <p:spPr>
          <a:xfrm>
            <a:off x="9773277" y="3298000"/>
            <a:ext cx="1191275" cy="276999"/>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ヶ月以上前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85" name="テキスト ボックス 84">
            <a:extLst>
              <a:ext uri="{FF2B5EF4-FFF2-40B4-BE49-F238E27FC236}">
                <a16:creationId xmlns:a16="http://schemas.microsoft.com/office/drawing/2014/main" id="{59812FEE-AFDD-9F51-CB16-CEBEBE8E0279}"/>
              </a:ext>
            </a:extLst>
          </p:cNvPr>
          <p:cNvSpPr txBox="1"/>
          <p:nvPr/>
        </p:nvSpPr>
        <p:spPr>
          <a:xfrm>
            <a:off x="10099528" y="3498398"/>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44</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86" name="テキスト ボックス 85">
            <a:extLst>
              <a:ext uri="{FF2B5EF4-FFF2-40B4-BE49-F238E27FC236}">
                <a16:creationId xmlns:a16="http://schemas.microsoft.com/office/drawing/2014/main" id="{917F78F7-FFF1-9259-E91C-E6796BAB852C}"/>
              </a:ext>
            </a:extLst>
          </p:cNvPr>
          <p:cNvSpPr txBox="1"/>
          <p:nvPr/>
        </p:nvSpPr>
        <p:spPr>
          <a:xfrm>
            <a:off x="8393255" y="4789520"/>
            <a:ext cx="891416" cy="284944"/>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ヶ月前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87" name="テキスト ボックス 86">
            <a:extLst>
              <a:ext uri="{FF2B5EF4-FFF2-40B4-BE49-F238E27FC236}">
                <a16:creationId xmlns:a16="http://schemas.microsoft.com/office/drawing/2014/main" id="{5871538C-695B-4C77-99C5-9D776B89AD70}"/>
              </a:ext>
            </a:extLst>
          </p:cNvPr>
          <p:cNvSpPr txBox="1"/>
          <p:nvPr/>
        </p:nvSpPr>
        <p:spPr>
          <a:xfrm>
            <a:off x="8480164" y="4989920"/>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15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88" name="テキスト ボックス 87">
            <a:extLst>
              <a:ext uri="{FF2B5EF4-FFF2-40B4-BE49-F238E27FC236}">
                <a16:creationId xmlns:a16="http://schemas.microsoft.com/office/drawing/2014/main" id="{D8BB6CBC-AE8E-67B6-2DB3-58C46713957B}"/>
              </a:ext>
            </a:extLst>
          </p:cNvPr>
          <p:cNvSpPr txBox="1"/>
          <p:nvPr/>
        </p:nvSpPr>
        <p:spPr>
          <a:xfrm>
            <a:off x="7291395" y="4455216"/>
            <a:ext cx="1058406"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a:t>
            </a:r>
            <a:r>
              <a:rPr lang="en-US" altLang="ja-JP" sz="1200" b="1" dirty="0">
                <a:solidFill>
                  <a:schemeClr val="bg1"/>
                </a:solidFill>
                <a:latin typeface="游ゴシック" panose="020B0400000000000000" pitchFamily="50" charset="-128"/>
                <a:ea typeface="游ゴシック" panose="020B0400000000000000" pitchFamily="50" charset="-128"/>
              </a:rPr>
              <a:t>2</a:t>
            </a:r>
            <a:r>
              <a:rPr lang="ja-JP" altLang="en-US" sz="1200" b="1" dirty="0">
                <a:solidFill>
                  <a:schemeClr val="bg1"/>
                </a:solidFill>
                <a:latin typeface="游ゴシック" panose="020B0400000000000000" pitchFamily="50" charset="-128"/>
                <a:ea typeface="游ゴシック" panose="020B0400000000000000" pitchFamily="50" charset="-128"/>
              </a:rPr>
              <a:t>週間前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89" name="テキスト ボックス 88">
            <a:extLst>
              <a:ext uri="{FF2B5EF4-FFF2-40B4-BE49-F238E27FC236}">
                <a16:creationId xmlns:a16="http://schemas.microsoft.com/office/drawing/2014/main" id="{DF927195-735C-F0F8-201C-BCCC331E9BBC}"/>
              </a:ext>
            </a:extLst>
          </p:cNvPr>
          <p:cNvSpPr txBox="1"/>
          <p:nvPr/>
        </p:nvSpPr>
        <p:spPr>
          <a:xfrm>
            <a:off x="7483924" y="4643340"/>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8</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90" name="テキスト ボックス 89">
            <a:extLst>
              <a:ext uri="{FF2B5EF4-FFF2-40B4-BE49-F238E27FC236}">
                <a16:creationId xmlns:a16="http://schemas.microsoft.com/office/drawing/2014/main" id="{BB9625AD-4B95-5EB1-E33E-79A9D17986BC}"/>
              </a:ext>
            </a:extLst>
          </p:cNvPr>
          <p:cNvSpPr txBox="1"/>
          <p:nvPr/>
        </p:nvSpPr>
        <p:spPr>
          <a:xfrm>
            <a:off x="5940305" y="4317760"/>
            <a:ext cx="1058406" cy="276999"/>
          </a:xfrm>
          <a:prstGeom prst="rect">
            <a:avLst/>
          </a:prstGeom>
          <a:noFill/>
        </p:spPr>
        <p:txBody>
          <a:bodyPr wrap="square" rtlCol="0">
            <a:spAutoFit/>
          </a:bodyPr>
          <a:lstStyle/>
          <a:p>
            <a:pPr algn="ctr"/>
            <a:r>
              <a:rPr lang="en-US" altLang="ja-JP" sz="1200" b="1" dirty="0">
                <a:solidFill>
                  <a:srgbClr val="9AC6EE"/>
                </a:solidFill>
                <a:latin typeface="游ゴシック" panose="020B0400000000000000" pitchFamily="50" charset="-128"/>
                <a:ea typeface="游ゴシック" panose="020B0400000000000000" pitchFamily="50" charset="-128"/>
              </a:rPr>
              <a:t>1</a:t>
            </a:r>
            <a:r>
              <a:rPr lang="ja-JP" altLang="en-US" sz="1200" b="1" dirty="0">
                <a:solidFill>
                  <a:srgbClr val="9AC6EE"/>
                </a:solidFill>
                <a:latin typeface="游ゴシック" panose="020B0400000000000000" pitchFamily="50" charset="-128"/>
                <a:ea typeface="游ゴシック" panose="020B0400000000000000" pitchFamily="50" charset="-128"/>
              </a:rPr>
              <a:t>週間前</a:t>
            </a:r>
            <a:endParaRPr lang="ja-JP" altLang="en-US" sz="2000" b="1" dirty="0">
              <a:solidFill>
                <a:srgbClr val="9AC6EE"/>
              </a:solidFill>
              <a:latin typeface="游ゴシック" panose="020B0400000000000000" pitchFamily="50" charset="-128"/>
              <a:ea typeface="游ゴシック" panose="020B0400000000000000" pitchFamily="50" charset="-128"/>
            </a:endParaRPr>
          </a:p>
        </p:txBody>
      </p:sp>
      <p:sp>
        <p:nvSpPr>
          <p:cNvPr id="91" name="テキスト ボックス 90">
            <a:extLst>
              <a:ext uri="{FF2B5EF4-FFF2-40B4-BE49-F238E27FC236}">
                <a16:creationId xmlns:a16="http://schemas.microsoft.com/office/drawing/2014/main" id="{F3D6120A-3317-F367-BC70-70938160AA7D}"/>
              </a:ext>
            </a:extLst>
          </p:cNvPr>
          <p:cNvSpPr txBox="1"/>
          <p:nvPr/>
        </p:nvSpPr>
        <p:spPr>
          <a:xfrm>
            <a:off x="6574593" y="4211875"/>
            <a:ext cx="712058" cy="461665"/>
          </a:xfrm>
          <a:prstGeom prst="rect">
            <a:avLst/>
          </a:prstGeom>
          <a:noFill/>
        </p:spPr>
        <p:txBody>
          <a:bodyPr wrap="square" rtlCol="0">
            <a:spAutoFit/>
          </a:bodyPr>
          <a:lstStyle/>
          <a:p>
            <a:pPr algn="ctr"/>
            <a:r>
              <a:rPr lang="en-US" altLang="ja-JP" sz="2400" b="1" dirty="0">
                <a:solidFill>
                  <a:srgbClr val="9AC6EE"/>
                </a:solidFill>
                <a:latin typeface="游ゴシック" panose="020B0400000000000000" pitchFamily="50" charset="-128"/>
                <a:ea typeface="游ゴシック" panose="020B0400000000000000" pitchFamily="50" charset="-128"/>
              </a:rPr>
              <a:t>4</a:t>
            </a:r>
            <a:r>
              <a:rPr lang="en-US" altLang="ja-JP" sz="1200" b="1" dirty="0">
                <a:solidFill>
                  <a:srgbClr val="9AC6EE"/>
                </a:solidFill>
                <a:latin typeface="游ゴシック" panose="020B0400000000000000" pitchFamily="50" charset="-128"/>
                <a:ea typeface="游ゴシック" panose="020B0400000000000000" pitchFamily="50" charset="-128"/>
              </a:rPr>
              <a:t>%</a:t>
            </a:r>
            <a:endParaRPr lang="ja-JP" altLang="en-US" b="1" dirty="0">
              <a:solidFill>
                <a:srgbClr val="9AC6EE"/>
              </a:solidFill>
              <a:latin typeface="游ゴシック" panose="020B0400000000000000" pitchFamily="50" charset="-128"/>
              <a:ea typeface="游ゴシック" panose="020B0400000000000000" pitchFamily="50" charset="-128"/>
            </a:endParaRPr>
          </a:p>
        </p:txBody>
      </p:sp>
      <p:sp>
        <p:nvSpPr>
          <p:cNvPr id="92" name="テキスト ボックス 91">
            <a:extLst>
              <a:ext uri="{FF2B5EF4-FFF2-40B4-BE49-F238E27FC236}">
                <a16:creationId xmlns:a16="http://schemas.microsoft.com/office/drawing/2014/main" id="{092DFB4D-E9A8-1F44-D491-C56DC627E3AA}"/>
              </a:ext>
            </a:extLst>
          </p:cNvPr>
          <p:cNvSpPr txBox="1"/>
          <p:nvPr/>
        </p:nvSpPr>
        <p:spPr>
          <a:xfrm>
            <a:off x="6180011" y="3765372"/>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旅行中・直後</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3" name="テキスト ボックス 92">
            <a:extLst>
              <a:ext uri="{FF2B5EF4-FFF2-40B4-BE49-F238E27FC236}">
                <a16:creationId xmlns:a16="http://schemas.microsoft.com/office/drawing/2014/main" id="{E63384BE-C8F1-5F29-52C8-2E76F19325A1}"/>
              </a:ext>
            </a:extLst>
          </p:cNvPr>
          <p:cNvSpPr txBox="1"/>
          <p:nvPr/>
        </p:nvSpPr>
        <p:spPr>
          <a:xfrm>
            <a:off x="7087355" y="3650480"/>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4" name="テキスト ボックス 93">
            <a:extLst>
              <a:ext uri="{FF2B5EF4-FFF2-40B4-BE49-F238E27FC236}">
                <a16:creationId xmlns:a16="http://schemas.microsoft.com/office/drawing/2014/main" id="{21AA54C7-23E5-3088-7413-678465F7DF92}"/>
              </a:ext>
            </a:extLst>
          </p:cNvPr>
          <p:cNvSpPr txBox="1"/>
          <p:nvPr/>
        </p:nvSpPr>
        <p:spPr>
          <a:xfrm>
            <a:off x="7296773" y="2383066"/>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日程未定</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5" name="テキスト ボックス 94">
            <a:extLst>
              <a:ext uri="{FF2B5EF4-FFF2-40B4-BE49-F238E27FC236}">
                <a16:creationId xmlns:a16="http://schemas.microsoft.com/office/drawing/2014/main" id="{64A59732-F0AD-60AF-77B3-EE1E60241AD5}"/>
              </a:ext>
            </a:extLst>
          </p:cNvPr>
          <p:cNvSpPr txBox="1"/>
          <p:nvPr/>
        </p:nvSpPr>
        <p:spPr>
          <a:xfrm>
            <a:off x="7559052" y="2571190"/>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27</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6" name="テキスト ボックス 95">
            <a:extLst>
              <a:ext uri="{FF2B5EF4-FFF2-40B4-BE49-F238E27FC236}">
                <a16:creationId xmlns:a16="http://schemas.microsoft.com/office/drawing/2014/main" id="{295ACE82-F0B0-D714-2CF4-9519E90BFB41}"/>
              </a:ext>
            </a:extLst>
          </p:cNvPr>
          <p:cNvSpPr txBox="1"/>
          <p:nvPr/>
        </p:nvSpPr>
        <p:spPr>
          <a:xfrm>
            <a:off x="8181569" y="3101911"/>
            <a:ext cx="1487450" cy="461665"/>
          </a:xfrm>
          <a:prstGeom prst="rect">
            <a:avLst/>
          </a:prstGeom>
          <a:noFill/>
        </p:spPr>
        <p:txBody>
          <a:bodyPr wrap="square" rtlCol="0">
            <a:spAutoFit/>
          </a:bodyPr>
          <a:lstStyle/>
          <a:p>
            <a:pPr algn="ctr"/>
            <a:r>
              <a:rPr lang="ja-JP" altLang="en-US" sz="2400" b="1" dirty="0">
                <a:latin typeface="游ゴシック" panose="020B0400000000000000" pitchFamily="50" charset="-128"/>
                <a:ea typeface="游ゴシック" panose="020B0400000000000000" pitchFamily="50" charset="-128"/>
              </a:rPr>
              <a:t>国内旅行</a:t>
            </a:r>
          </a:p>
        </p:txBody>
      </p:sp>
      <p:pic>
        <p:nvPicPr>
          <p:cNvPr id="97" name="グラフィックス 96">
            <a:extLst>
              <a:ext uri="{FF2B5EF4-FFF2-40B4-BE49-F238E27FC236}">
                <a16:creationId xmlns:a16="http://schemas.microsoft.com/office/drawing/2014/main" id="{E76574E7-885E-4DC6-08CC-C805E001AF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2184" y="3598850"/>
            <a:ext cx="559834" cy="559834"/>
          </a:xfrm>
          <a:prstGeom prst="rect">
            <a:avLst/>
          </a:prstGeom>
        </p:spPr>
      </p:pic>
      <p:pic>
        <p:nvPicPr>
          <p:cNvPr id="98" name="グラフィックス 97">
            <a:extLst>
              <a:ext uri="{FF2B5EF4-FFF2-40B4-BE49-F238E27FC236}">
                <a16:creationId xmlns:a16="http://schemas.microsoft.com/office/drawing/2014/main" id="{98AE5BFA-24E7-FEC4-ECEB-4CC0A8E4E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9198" y="3628625"/>
            <a:ext cx="477894" cy="477894"/>
          </a:xfrm>
          <a:prstGeom prst="rect">
            <a:avLst/>
          </a:prstGeom>
        </p:spPr>
      </p:pic>
    </p:spTree>
    <p:extLst>
      <p:ext uri="{BB962C8B-B14F-4D97-AF65-F5344CB8AC3E}">
        <p14:creationId xmlns:p14="http://schemas.microsoft.com/office/powerpoint/2010/main" val="1888550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9</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790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旅行意識の高いユーザーを多く抱えています</a:t>
            </a:r>
          </a:p>
        </p:txBody>
      </p:sp>
      <p:sp>
        <p:nvSpPr>
          <p:cNvPr id="2" name="正方形/長方形 1">
            <a:extLst>
              <a:ext uri="{FF2B5EF4-FFF2-40B4-BE49-F238E27FC236}">
                <a16:creationId xmlns:a16="http://schemas.microsoft.com/office/drawing/2014/main" id="{0145FFF1-989E-8FD7-6097-17CA18A3E635}"/>
              </a:ext>
            </a:extLst>
          </p:cNvPr>
          <p:cNvSpPr/>
          <p:nvPr/>
        </p:nvSpPr>
        <p:spPr>
          <a:xfrm>
            <a:off x="6278591" y="1629223"/>
            <a:ext cx="5400000"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8EF2D48F-3FED-8FAA-A80C-8E27E9012088}"/>
              </a:ext>
            </a:extLst>
          </p:cNvPr>
          <p:cNvSpPr/>
          <p:nvPr/>
        </p:nvSpPr>
        <p:spPr>
          <a:xfrm>
            <a:off x="517194" y="1635753"/>
            <a:ext cx="5400000"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B5280E6D-D752-B6C0-913B-BFB829EC3C8B}"/>
              </a:ext>
            </a:extLst>
          </p:cNvPr>
          <p:cNvSpPr txBox="1"/>
          <p:nvPr/>
        </p:nvSpPr>
        <p:spPr>
          <a:xfrm>
            <a:off x="446314" y="6242961"/>
            <a:ext cx="3570627" cy="215444"/>
          </a:xfrm>
          <a:prstGeom prst="rect">
            <a:avLst/>
          </a:prstGeom>
          <a:noFill/>
        </p:spPr>
        <p:txBody>
          <a:bodyPr wrap="square" lIns="91440" tIns="45720" rIns="91440" bIns="45720" rtlCol="0" anchor="t">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フォートラベル ユーザーアンケート調査（</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p:txBody>
      </p:sp>
      <p:sp>
        <p:nvSpPr>
          <p:cNvPr id="11" name="テキスト ボックス 10">
            <a:extLst>
              <a:ext uri="{FF2B5EF4-FFF2-40B4-BE49-F238E27FC236}">
                <a16:creationId xmlns:a16="http://schemas.microsoft.com/office/drawing/2014/main" id="{CF649AF0-A32E-FC72-608D-C2C7743ACC2D}"/>
              </a:ext>
            </a:extLst>
          </p:cNvPr>
          <p:cNvSpPr txBox="1"/>
          <p:nvPr/>
        </p:nvSpPr>
        <p:spPr>
          <a:xfrm>
            <a:off x="552634" y="1690559"/>
            <a:ext cx="1415772" cy="461665"/>
          </a:xfrm>
          <a:prstGeom prst="rect">
            <a:avLst/>
          </a:prstGeom>
          <a:noFill/>
        </p:spPr>
        <p:txBody>
          <a:bodyPr wrap="none" rtlCol="0">
            <a:spAutoFit/>
          </a:bodyPr>
          <a:lstStyle/>
          <a:p>
            <a:r>
              <a:rPr lang="ja-JP" altLang="en-US" sz="2400" b="1" dirty="0">
                <a:latin typeface="游ゴシック" panose="020B0400000000000000" pitchFamily="50" charset="-128"/>
                <a:ea typeface="游ゴシック" panose="020B0400000000000000" pitchFamily="50" charset="-128"/>
              </a:rPr>
              <a:t>海外旅行</a:t>
            </a:r>
          </a:p>
        </p:txBody>
      </p:sp>
      <p:pic>
        <p:nvPicPr>
          <p:cNvPr id="43" name="グラフィックス 42">
            <a:extLst>
              <a:ext uri="{FF2B5EF4-FFF2-40B4-BE49-F238E27FC236}">
                <a16:creationId xmlns:a16="http://schemas.microsoft.com/office/drawing/2014/main" id="{E7AE9F2B-FC5F-74EA-7D08-D8D05D00C6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59252" y="2130875"/>
            <a:ext cx="3261168" cy="3261168"/>
          </a:xfrm>
          <a:prstGeom prst="rect">
            <a:avLst/>
          </a:prstGeom>
        </p:spPr>
      </p:pic>
      <p:sp>
        <p:nvSpPr>
          <p:cNvPr id="50" name="テキスト ボックス 49">
            <a:extLst>
              <a:ext uri="{FF2B5EF4-FFF2-40B4-BE49-F238E27FC236}">
                <a16:creationId xmlns:a16="http://schemas.microsoft.com/office/drawing/2014/main" id="{819D6916-B19D-E691-5CB8-00DFEA7193FE}"/>
              </a:ext>
            </a:extLst>
          </p:cNvPr>
          <p:cNvSpPr txBox="1"/>
          <p:nvPr/>
        </p:nvSpPr>
        <p:spPr>
          <a:xfrm>
            <a:off x="6322728" y="1690559"/>
            <a:ext cx="1415772" cy="461665"/>
          </a:xfrm>
          <a:prstGeom prst="rect">
            <a:avLst/>
          </a:prstGeom>
          <a:noFill/>
        </p:spPr>
        <p:txBody>
          <a:bodyPr wrap="none" rtlCol="0">
            <a:spAutoFit/>
          </a:bodyPr>
          <a:lstStyle/>
          <a:p>
            <a:r>
              <a:rPr lang="ja-JP" altLang="en-US" sz="2400" b="1" dirty="0">
                <a:latin typeface="游ゴシック" panose="020B0400000000000000" pitchFamily="50" charset="-128"/>
                <a:ea typeface="游ゴシック" panose="020B0400000000000000" pitchFamily="50" charset="-128"/>
              </a:rPr>
              <a:t>国内旅行</a:t>
            </a:r>
          </a:p>
        </p:txBody>
      </p:sp>
      <p:sp>
        <p:nvSpPr>
          <p:cNvPr id="51" name="テキスト ボックス 50">
            <a:extLst>
              <a:ext uri="{FF2B5EF4-FFF2-40B4-BE49-F238E27FC236}">
                <a16:creationId xmlns:a16="http://schemas.microsoft.com/office/drawing/2014/main" id="{0C9DD5A0-926E-2912-792D-92A1BB8E52F4}"/>
              </a:ext>
            </a:extLst>
          </p:cNvPr>
          <p:cNvSpPr txBox="1"/>
          <p:nvPr/>
        </p:nvSpPr>
        <p:spPr>
          <a:xfrm>
            <a:off x="7738500" y="1813634"/>
            <a:ext cx="1344968" cy="230832"/>
          </a:xfrm>
          <a:prstGeom prst="rect">
            <a:avLst/>
          </a:prstGeom>
          <a:noFill/>
        </p:spPr>
        <p:txBody>
          <a:bodyPr wrap="square" rtlCol="0">
            <a:spAutoFit/>
          </a:bodyPr>
          <a:lstStyle/>
          <a:p>
            <a:r>
              <a:rPr lang="en-US" altLang="ja-JP" sz="9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900" dirty="0">
                <a:solidFill>
                  <a:schemeClr val="bg1">
                    <a:lumMod val="50000"/>
                  </a:schemeClr>
                </a:solidFill>
                <a:latin typeface="游ゴシック" panose="020B0400000000000000" pitchFamily="50" charset="-128"/>
                <a:ea typeface="游ゴシック" panose="020B0400000000000000" pitchFamily="50" charset="-128"/>
              </a:rPr>
              <a:t>宿泊を伴う旅行</a:t>
            </a:r>
          </a:p>
        </p:txBody>
      </p:sp>
      <p:pic>
        <p:nvPicPr>
          <p:cNvPr id="52" name="グラフィックス 51">
            <a:extLst>
              <a:ext uri="{FF2B5EF4-FFF2-40B4-BE49-F238E27FC236}">
                <a16:creationId xmlns:a16="http://schemas.microsoft.com/office/drawing/2014/main" id="{DEEFF8B1-16F9-5317-A2B7-4CE3DFA14B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24493" y="2441646"/>
            <a:ext cx="2905303" cy="2905303"/>
          </a:xfrm>
          <a:prstGeom prst="rect">
            <a:avLst/>
          </a:prstGeom>
        </p:spPr>
      </p:pic>
      <p:sp>
        <p:nvSpPr>
          <p:cNvPr id="25" name="テキスト ボックス 24">
            <a:extLst>
              <a:ext uri="{FF2B5EF4-FFF2-40B4-BE49-F238E27FC236}">
                <a16:creationId xmlns:a16="http://schemas.microsoft.com/office/drawing/2014/main" id="{C1C68189-08CC-FFFE-4C9D-4013788CC893}"/>
              </a:ext>
            </a:extLst>
          </p:cNvPr>
          <p:cNvSpPr txBox="1"/>
          <p:nvPr/>
        </p:nvSpPr>
        <p:spPr>
          <a:xfrm>
            <a:off x="460490" y="1259522"/>
            <a:ext cx="1933543" cy="369332"/>
          </a:xfrm>
          <a:prstGeom prst="rect">
            <a:avLst/>
          </a:prstGeom>
          <a:noFill/>
        </p:spPr>
        <p:txBody>
          <a:bodyPr wrap="none" rtlCol="0">
            <a:spAutoFit/>
          </a:bodyPr>
          <a:lstStyle/>
          <a:p>
            <a:r>
              <a:rPr lang="en-US" altLang="ja-JP" b="1" dirty="0">
                <a:latin typeface="游ゴシック" panose="020B0400000000000000" pitchFamily="50" charset="-128"/>
                <a:ea typeface="游ゴシック" panose="020B0400000000000000" pitchFamily="50" charset="-128"/>
              </a:rPr>
              <a:t>1</a:t>
            </a:r>
            <a:r>
              <a:rPr lang="ja-JP" altLang="en-US" b="1" dirty="0">
                <a:latin typeface="游ゴシック" panose="020B0400000000000000" pitchFamily="50" charset="-128"/>
                <a:ea typeface="游ゴシック" panose="020B0400000000000000" pitchFamily="50" charset="-128"/>
              </a:rPr>
              <a:t>年間の旅行回数</a:t>
            </a:r>
          </a:p>
        </p:txBody>
      </p:sp>
      <p:pic>
        <p:nvPicPr>
          <p:cNvPr id="14" name="図 13">
            <a:extLst>
              <a:ext uri="{FF2B5EF4-FFF2-40B4-BE49-F238E27FC236}">
                <a16:creationId xmlns:a16="http://schemas.microsoft.com/office/drawing/2014/main" id="{D5F2BC29-0E01-D46C-7812-36AA5B37A899}"/>
              </a:ext>
            </a:extLst>
          </p:cNvPr>
          <p:cNvPicPr>
            <a:picLocks noChangeAspect="1"/>
          </p:cNvPicPr>
          <p:nvPr/>
        </p:nvPicPr>
        <p:blipFill>
          <a:blip r:embed="rId6"/>
          <a:stretch>
            <a:fillRect/>
          </a:stretch>
        </p:blipFill>
        <p:spPr>
          <a:xfrm>
            <a:off x="586579" y="2133257"/>
            <a:ext cx="2503844" cy="3999600"/>
          </a:xfrm>
          <a:prstGeom prst="rect">
            <a:avLst/>
          </a:prstGeom>
        </p:spPr>
      </p:pic>
      <p:pic>
        <p:nvPicPr>
          <p:cNvPr id="16" name="図 15">
            <a:extLst>
              <a:ext uri="{FF2B5EF4-FFF2-40B4-BE49-F238E27FC236}">
                <a16:creationId xmlns:a16="http://schemas.microsoft.com/office/drawing/2014/main" id="{B6ACE1FD-88FF-9090-BF28-87F6FFF73C9F}"/>
              </a:ext>
            </a:extLst>
          </p:cNvPr>
          <p:cNvPicPr>
            <a:picLocks noChangeAspect="1"/>
          </p:cNvPicPr>
          <p:nvPr/>
        </p:nvPicPr>
        <p:blipFill>
          <a:blip r:embed="rId7"/>
          <a:stretch>
            <a:fillRect/>
          </a:stretch>
        </p:blipFill>
        <p:spPr>
          <a:xfrm>
            <a:off x="3357678" y="2133257"/>
            <a:ext cx="2507483" cy="3999600"/>
          </a:xfrm>
          <a:prstGeom prst="rect">
            <a:avLst/>
          </a:prstGeom>
        </p:spPr>
      </p:pic>
      <p:sp>
        <p:nvSpPr>
          <p:cNvPr id="37" name="テキスト ボックス 36">
            <a:extLst>
              <a:ext uri="{FF2B5EF4-FFF2-40B4-BE49-F238E27FC236}">
                <a16:creationId xmlns:a16="http://schemas.microsoft.com/office/drawing/2014/main" id="{1422CE20-C4CD-C478-EF5E-66A6DBD6219F}"/>
              </a:ext>
            </a:extLst>
          </p:cNvPr>
          <p:cNvSpPr txBox="1"/>
          <p:nvPr/>
        </p:nvSpPr>
        <p:spPr>
          <a:xfrm>
            <a:off x="4331331" y="2988524"/>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1.31</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59BFDEE2-3A5E-1F2D-0B45-6640C15DE7ED}"/>
              </a:ext>
            </a:extLst>
          </p:cNvPr>
          <p:cNvSpPr txBox="1"/>
          <p:nvPr/>
        </p:nvSpPr>
        <p:spPr>
          <a:xfrm>
            <a:off x="5066484" y="3027988"/>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8066B679-6A8C-B938-AEFC-FE198562C53F}"/>
              </a:ext>
            </a:extLst>
          </p:cNvPr>
          <p:cNvSpPr txBox="1"/>
          <p:nvPr/>
        </p:nvSpPr>
        <p:spPr>
          <a:xfrm>
            <a:off x="4414127" y="2727090"/>
            <a:ext cx="1171992" cy="253916"/>
          </a:xfrm>
          <a:prstGeom prst="rect">
            <a:avLst/>
          </a:prstGeom>
          <a:noFill/>
          <a:ln>
            <a:noFill/>
          </a:ln>
        </p:spPr>
        <p:txBody>
          <a:bodyPr wrap="square" rtlCol="0" anchor="ctr">
            <a:spAutoFit/>
          </a:bodyPr>
          <a:lstStyle/>
          <a:p>
            <a:pPr algn="ctr"/>
            <a:r>
              <a:rPr kumimoji="1" lang="ja-JP" altLang="en-US" sz="1050" b="1" dirty="0"/>
              <a:t>直近の旅行</a:t>
            </a:r>
          </a:p>
        </p:txBody>
      </p:sp>
      <p:cxnSp>
        <p:nvCxnSpPr>
          <p:cNvPr id="44" name="直線コネクタ 43">
            <a:extLst>
              <a:ext uri="{FF2B5EF4-FFF2-40B4-BE49-F238E27FC236}">
                <a16:creationId xmlns:a16="http://schemas.microsoft.com/office/drawing/2014/main" id="{BAC310CA-8270-6B97-7E13-2786D12E7F4F}"/>
              </a:ext>
            </a:extLst>
          </p:cNvPr>
          <p:cNvCxnSpPr>
            <a:cxnSpLocks/>
          </p:cNvCxnSpPr>
          <p:nvPr/>
        </p:nvCxnSpPr>
        <p:spPr>
          <a:xfrm>
            <a:off x="4435391" y="2995813"/>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8E0EA00-32EC-8C32-517F-302C916449F4}"/>
              </a:ext>
            </a:extLst>
          </p:cNvPr>
          <p:cNvSpPr txBox="1"/>
          <p:nvPr/>
        </p:nvSpPr>
        <p:spPr>
          <a:xfrm>
            <a:off x="1628284" y="2985290"/>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1.87</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53" name="テキスト ボックス 52">
            <a:extLst>
              <a:ext uri="{FF2B5EF4-FFF2-40B4-BE49-F238E27FC236}">
                <a16:creationId xmlns:a16="http://schemas.microsoft.com/office/drawing/2014/main" id="{FF459D2B-B3E8-B414-3D8B-5E850F9FE508}"/>
              </a:ext>
            </a:extLst>
          </p:cNvPr>
          <p:cNvSpPr txBox="1"/>
          <p:nvPr/>
        </p:nvSpPr>
        <p:spPr>
          <a:xfrm>
            <a:off x="2363437" y="3024754"/>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5520BD11-C836-7157-229E-FF44CD6E61CD}"/>
              </a:ext>
            </a:extLst>
          </p:cNvPr>
          <p:cNvSpPr txBox="1"/>
          <p:nvPr/>
        </p:nvSpPr>
        <p:spPr>
          <a:xfrm>
            <a:off x="1711080" y="2720009"/>
            <a:ext cx="1171992" cy="261610"/>
          </a:xfrm>
          <a:prstGeom prst="rect">
            <a:avLst/>
          </a:prstGeom>
          <a:noFill/>
          <a:ln>
            <a:noFill/>
          </a:ln>
        </p:spPr>
        <p:txBody>
          <a:bodyPr wrap="square" rtlCol="0" anchor="ctr">
            <a:spAutoFit/>
          </a:bodyPr>
          <a:lstStyle/>
          <a:p>
            <a:pPr algn="ctr"/>
            <a:r>
              <a:rPr kumimoji="1" lang="ja-JP" altLang="en-US" sz="1050" b="1" dirty="0"/>
              <a:t>コロナ禍以前</a:t>
            </a:r>
          </a:p>
        </p:txBody>
      </p:sp>
      <p:cxnSp>
        <p:nvCxnSpPr>
          <p:cNvPr id="36" name="直線コネクタ 35">
            <a:extLst>
              <a:ext uri="{FF2B5EF4-FFF2-40B4-BE49-F238E27FC236}">
                <a16:creationId xmlns:a16="http://schemas.microsoft.com/office/drawing/2014/main" id="{D46ACA5A-B09C-25A2-872C-5C22D5E012D0}"/>
              </a:ext>
            </a:extLst>
          </p:cNvPr>
          <p:cNvCxnSpPr>
            <a:cxnSpLocks/>
          </p:cNvCxnSpPr>
          <p:nvPr/>
        </p:nvCxnSpPr>
        <p:spPr>
          <a:xfrm>
            <a:off x="1732344" y="2992579"/>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pic>
        <p:nvPicPr>
          <p:cNvPr id="18" name="図 17">
            <a:extLst>
              <a:ext uri="{FF2B5EF4-FFF2-40B4-BE49-F238E27FC236}">
                <a16:creationId xmlns:a16="http://schemas.microsoft.com/office/drawing/2014/main" id="{85C472A9-7B5D-D689-575D-FC708C7A409F}"/>
              </a:ext>
            </a:extLst>
          </p:cNvPr>
          <p:cNvPicPr>
            <a:picLocks noChangeAspect="1"/>
          </p:cNvPicPr>
          <p:nvPr/>
        </p:nvPicPr>
        <p:blipFill>
          <a:blip r:embed="rId8"/>
          <a:stretch>
            <a:fillRect/>
          </a:stretch>
        </p:blipFill>
        <p:spPr>
          <a:xfrm>
            <a:off x="6416977" y="2133257"/>
            <a:ext cx="2501568" cy="3999600"/>
          </a:xfrm>
          <a:prstGeom prst="rect">
            <a:avLst/>
          </a:prstGeom>
        </p:spPr>
      </p:pic>
      <p:sp>
        <p:nvSpPr>
          <p:cNvPr id="55" name="テキスト ボックス 54">
            <a:extLst>
              <a:ext uri="{FF2B5EF4-FFF2-40B4-BE49-F238E27FC236}">
                <a16:creationId xmlns:a16="http://schemas.microsoft.com/office/drawing/2014/main" id="{1D5B5278-F1DD-FF78-C116-91BEE2A6BD02}"/>
              </a:ext>
            </a:extLst>
          </p:cNvPr>
          <p:cNvSpPr txBox="1"/>
          <p:nvPr/>
        </p:nvSpPr>
        <p:spPr>
          <a:xfrm>
            <a:off x="7098705" y="2985290"/>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3.53</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F0A919E5-EDC7-7826-52F3-9C427DD46FBF}"/>
              </a:ext>
            </a:extLst>
          </p:cNvPr>
          <p:cNvSpPr txBox="1"/>
          <p:nvPr/>
        </p:nvSpPr>
        <p:spPr>
          <a:xfrm>
            <a:off x="7833858" y="3024754"/>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57" name="テキスト ボックス 56">
            <a:extLst>
              <a:ext uri="{FF2B5EF4-FFF2-40B4-BE49-F238E27FC236}">
                <a16:creationId xmlns:a16="http://schemas.microsoft.com/office/drawing/2014/main" id="{1FDF4DC1-3117-FB37-2427-D6ED70B179A2}"/>
              </a:ext>
            </a:extLst>
          </p:cNvPr>
          <p:cNvSpPr txBox="1"/>
          <p:nvPr/>
        </p:nvSpPr>
        <p:spPr>
          <a:xfrm>
            <a:off x="7181501" y="2720009"/>
            <a:ext cx="1171992" cy="261610"/>
          </a:xfrm>
          <a:prstGeom prst="rect">
            <a:avLst/>
          </a:prstGeom>
          <a:noFill/>
          <a:ln>
            <a:noFill/>
          </a:ln>
        </p:spPr>
        <p:txBody>
          <a:bodyPr wrap="square" rtlCol="0" anchor="ctr">
            <a:spAutoFit/>
          </a:bodyPr>
          <a:lstStyle/>
          <a:p>
            <a:pPr algn="ctr"/>
            <a:r>
              <a:rPr kumimoji="1" lang="ja-JP" altLang="en-US" sz="1050" b="1" dirty="0"/>
              <a:t>コロナ禍以前</a:t>
            </a:r>
          </a:p>
        </p:txBody>
      </p:sp>
      <p:cxnSp>
        <p:nvCxnSpPr>
          <p:cNvPr id="58" name="直線コネクタ 57">
            <a:extLst>
              <a:ext uri="{FF2B5EF4-FFF2-40B4-BE49-F238E27FC236}">
                <a16:creationId xmlns:a16="http://schemas.microsoft.com/office/drawing/2014/main" id="{D4C1FACE-4817-EDE5-D6B4-B612816B560F}"/>
              </a:ext>
            </a:extLst>
          </p:cNvPr>
          <p:cNvCxnSpPr>
            <a:cxnSpLocks/>
          </p:cNvCxnSpPr>
          <p:nvPr/>
        </p:nvCxnSpPr>
        <p:spPr>
          <a:xfrm>
            <a:off x="7202765" y="2992579"/>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pic>
        <p:nvPicPr>
          <p:cNvPr id="20" name="図 19">
            <a:extLst>
              <a:ext uri="{FF2B5EF4-FFF2-40B4-BE49-F238E27FC236}">
                <a16:creationId xmlns:a16="http://schemas.microsoft.com/office/drawing/2014/main" id="{6278347C-E4A7-363F-0CA5-84CF8010DFD8}"/>
              </a:ext>
            </a:extLst>
          </p:cNvPr>
          <p:cNvPicPr>
            <a:picLocks noChangeAspect="1"/>
          </p:cNvPicPr>
          <p:nvPr/>
        </p:nvPicPr>
        <p:blipFill>
          <a:blip r:embed="rId9"/>
          <a:stretch>
            <a:fillRect/>
          </a:stretch>
        </p:blipFill>
        <p:spPr>
          <a:xfrm>
            <a:off x="9140514" y="2133257"/>
            <a:ext cx="2534292" cy="3999600"/>
          </a:xfrm>
          <a:prstGeom prst="rect">
            <a:avLst/>
          </a:prstGeom>
        </p:spPr>
      </p:pic>
      <p:sp>
        <p:nvSpPr>
          <p:cNvPr id="59" name="テキスト ボックス 58">
            <a:extLst>
              <a:ext uri="{FF2B5EF4-FFF2-40B4-BE49-F238E27FC236}">
                <a16:creationId xmlns:a16="http://schemas.microsoft.com/office/drawing/2014/main" id="{FB25779E-3EB2-7E8C-AB6C-E20E54315B76}"/>
              </a:ext>
            </a:extLst>
          </p:cNvPr>
          <p:cNvSpPr txBox="1"/>
          <p:nvPr/>
        </p:nvSpPr>
        <p:spPr>
          <a:xfrm>
            <a:off x="9801752" y="2988524"/>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3.34</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60" name="テキスト ボックス 59">
            <a:extLst>
              <a:ext uri="{FF2B5EF4-FFF2-40B4-BE49-F238E27FC236}">
                <a16:creationId xmlns:a16="http://schemas.microsoft.com/office/drawing/2014/main" id="{631EDBA4-A74E-FA11-5771-593DD0787F11}"/>
              </a:ext>
            </a:extLst>
          </p:cNvPr>
          <p:cNvSpPr txBox="1"/>
          <p:nvPr/>
        </p:nvSpPr>
        <p:spPr>
          <a:xfrm>
            <a:off x="10536905" y="3027988"/>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61" name="テキスト ボックス 60">
            <a:extLst>
              <a:ext uri="{FF2B5EF4-FFF2-40B4-BE49-F238E27FC236}">
                <a16:creationId xmlns:a16="http://schemas.microsoft.com/office/drawing/2014/main" id="{CE55DC76-616E-8269-F6EE-BBF06EF909E8}"/>
              </a:ext>
            </a:extLst>
          </p:cNvPr>
          <p:cNvSpPr txBox="1"/>
          <p:nvPr/>
        </p:nvSpPr>
        <p:spPr>
          <a:xfrm>
            <a:off x="9884548" y="2727090"/>
            <a:ext cx="1171992" cy="253916"/>
          </a:xfrm>
          <a:prstGeom prst="rect">
            <a:avLst/>
          </a:prstGeom>
          <a:noFill/>
          <a:ln>
            <a:noFill/>
          </a:ln>
        </p:spPr>
        <p:txBody>
          <a:bodyPr wrap="square" rtlCol="0" anchor="ctr">
            <a:spAutoFit/>
          </a:bodyPr>
          <a:lstStyle/>
          <a:p>
            <a:pPr algn="ctr"/>
            <a:r>
              <a:rPr kumimoji="1" lang="ja-JP" altLang="en-US" sz="1050" b="1" dirty="0"/>
              <a:t>直近の旅行</a:t>
            </a:r>
          </a:p>
        </p:txBody>
      </p:sp>
      <p:cxnSp>
        <p:nvCxnSpPr>
          <p:cNvPr id="62" name="直線コネクタ 61">
            <a:extLst>
              <a:ext uri="{FF2B5EF4-FFF2-40B4-BE49-F238E27FC236}">
                <a16:creationId xmlns:a16="http://schemas.microsoft.com/office/drawing/2014/main" id="{E8E4C2A5-DA07-CAE9-E584-90E48BD6ECC0}"/>
              </a:ext>
            </a:extLst>
          </p:cNvPr>
          <p:cNvCxnSpPr>
            <a:cxnSpLocks/>
          </p:cNvCxnSpPr>
          <p:nvPr/>
        </p:nvCxnSpPr>
        <p:spPr>
          <a:xfrm>
            <a:off x="9905812" y="2995813"/>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31690"/>
      </p:ext>
    </p:extLst>
  </p:cSld>
  <p:clrMapOvr>
    <a:masterClrMapping/>
  </p:clrMapOvr>
</p:sld>
</file>

<file path=ppt/theme/theme1.xml><?xml version="1.0" encoding="utf-8"?>
<a:theme xmlns:a="http://schemas.openxmlformats.org/drawingml/2006/main" name="Office テーマ">
  <a:themeElements>
    <a:clrScheme name="4travel">
      <a:dk1>
        <a:srgbClr val="000000"/>
      </a:dk1>
      <a:lt1>
        <a:srgbClr val="FFFFFF"/>
      </a:lt1>
      <a:dk2>
        <a:srgbClr val="44546A"/>
      </a:dk2>
      <a:lt2>
        <a:srgbClr val="E7E6E6"/>
      </a:lt2>
      <a:accent1>
        <a:srgbClr val="2C67A5"/>
      </a:accent1>
      <a:accent2>
        <a:srgbClr val="FE1B0A"/>
      </a:accent2>
      <a:accent3>
        <a:srgbClr val="8D9FBF"/>
      </a:accent3>
      <a:accent4>
        <a:srgbClr val="EEB000"/>
      </a:accent4>
      <a:accent5>
        <a:srgbClr val="203864"/>
      </a:accent5>
      <a:accent6>
        <a:srgbClr val="008080"/>
      </a:accent6>
      <a:hlink>
        <a:srgbClr val="0070C0"/>
      </a:hlink>
      <a:folHlink>
        <a:srgbClr val="6F3B5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3324</TotalTime>
  <Words>12481</Words>
  <Application>Microsoft Office PowerPoint</Application>
  <PresentationFormat>ワイド画面</PresentationFormat>
  <Paragraphs>1769</Paragraphs>
  <Slides>58</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58</vt:i4>
      </vt:variant>
    </vt:vector>
  </HeadingPairs>
  <TitlesOfParts>
    <vt:vector size="66" baseType="lpstr">
      <vt:lpstr>ＭＳ Ｐゴシック</vt:lpstr>
      <vt:lpstr>メイリオ</vt:lpstr>
      <vt:lpstr>游ゴシック</vt:lpstr>
      <vt:lpstr>Arial</vt:lpstr>
      <vt:lpstr>Calibri</vt:lpstr>
      <vt:lpstr>Segoe UI Symbol</vt:lpstr>
      <vt:lpstr>Wingdings</vt:lpstr>
      <vt:lpstr>Office テーマ</vt:lpstr>
      <vt:lpstr>PowerPoint プレゼンテーション</vt:lpstr>
      <vt:lpstr>目次</vt:lpstr>
      <vt:lpstr>フォートラベル 媒体概要</vt:lpstr>
      <vt:lpstr>PowerPoint プレゼンテーション</vt:lpstr>
      <vt:lpstr>PowerPoint プレゼンテーション</vt:lpstr>
      <vt:lpstr>豊富なコンテンツで”旅マエ”から”旅アト”までの時間軸を幅広くカバーします。</vt:lpstr>
      <vt:lpstr>閲覧者属性</vt:lpstr>
      <vt:lpstr>サイト来訪のタイミング</vt:lpstr>
      <vt:lpstr>旅行意識の高いユーザーを多く抱えています</vt:lpstr>
      <vt:lpstr>PowerPoint プレゼンテーション</vt:lpstr>
      <vt:lpstr>旅行で貯まる・使えるフォートラベルポイント</vt:lpstr>
      <vt:lpstr>広告メニュー</vt:lpstr>
      <vt:lpstr>PowerPoint プレゼンテーション</vt:lpstr>
      <vt:lpstr>旅行特化型CGMを活用した タイアップ広告</vt:lpstr>
      <vt:lpstr>PowerPoint プレゼンテーション</vt:lpstr>
      <vt:lpstr>PowerPoint プレゼンテーション</vt:lpstr>
      <vt:lpstr>誘導枠</vt:lpstr>
      <vt:lpstr>制作オプション</vt:lpstr>
      <vt:lpstr>PowerPoint プレゼンテーション</vt:lpstr>
      <vt:lpstr>PowerPoint プレゼンテーション</vt:lpstr>
      <vt:lpstr>旅行記投稿キャンペーン（オプション）</vt:lpstr>
      <vt:lpstr>今後のプロモーションに活かせる掲載報告をいたします</vt:lpstr>
      <vt:lpstr>タイアップ広告に関する注意事項</vt:lpstr>
      <vt:lpstr>旅行に特化した運用型広告</vt:lpstr>
      <vt:lpstr>カカクコムグループが保有する独自のオーディエンスデータなどカカクコムのアセットを活用し、提携パートナーへの広告配信が可能※です。本商品は上限予算内で運用をさせていただき、配信終了時に実績金額が確定するメニューとなります。　　　　(※配信先の提携パートナーについては事前にお問合せください。)</vt:lpstr>
      <vt:lpstr>フォートラベルユーザーを  旅行先エリア 　┗ 国内 &gt; 47都道府県 &gt; 市町村 　┗ 海外 &gt; 約190ヶ国 &gt; 都市  ホテル・ツアー・Wifiレンタル 旅行商品のページを閲覧したユーザー  温泉、鉄道、女子旅、子連れ、グルメ…など 旅のテーマ  などで絞ることができます。</vt:lpstr>
      <vt:lpstr>エリアや興味関心、検討している旅行商品軸などでユーザーセグメントが可能です</vt:lpstr>
      <vt:lpstr>サイト閲覧データによる旅行エリアや旅行テーマの興味関心、旅行商品検討データや、配信先のデモグラフィックデータ（年齢,性別,居住地など）などを基にしたターゲット設定が可能。また、グループメディアのデータ（興味関心、サービスや商品購入検討など）と掛け合わせて、よりご商材に合った効果的な狙い方をご提案させていただきます。</vt:lpstr>
      <vt:lpstr>ユーザーと広告のタッチポイントも選べます</vt:lpstr>
      <vt:lpstr>旅行エリアセグメントに特化した PC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 SP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 SP 動画広告</vt:lpstr>
      <vt:lpstr>PowerPoint プレゼンテーション</vt:lpstr>
      <vt:lpstr>PowerPoint プレゼンテーション</vt:lpstr>
      <vt:lpstr>PowerPoint プレゼンテーション</vt:lpstr>
      <vt:lpstr>お得旅行情報メール ＜テキスト形式＞</vt:lpstr>
      <vt:lpstr>PowerPoint プレゼンテーション</vt:lpstr>
      <vt:lpstr>原稿規定・広告掲載基準</vt:lpstr>
      <vt:lpstr>原稿規定/全メニュー共通</vt:lpstr>
      <vt:lpstr>入稿時の注意点</vt:lpstr>
      <vt:lpstr>ディスプレイ / バナー広告に関する注意事項・入稿規定</vt:lpstr>
      <vt:lpstr>原稿規定 バナー広告（静止画）</vt:lpstr>
      <vt:lpstr>原稿規定 バナー広告（動画）</vt:lpstr>
      <vt:lpstr>原稿規定 運用型広告</vt:lpstr>
      <vt:lpstr>広告掲載ガイドライン (広告掲載基準・広告取扱規定・免責規定)​</vt:lpstr>
      <vt:lpstr>サイト横断プロモーション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川本 芙美</dc:creator>
  <cp:lastModifiedBy>宮橋 由佳</cp:lastModifiedBy>
  <cp:revision>365</cp:revision>
  <dcterms:created xsi:type="dcterms:W3CDTF">2019-06-20T03:57:23Z</dcterms:created>
  <dcterms:modified xsi:type="dcterms:W3CDTF">2025-11-17T05:47:18Z</dcterms:modified>
</cp:coreProperties>
</file>