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70"/>
  </p:notesMasterIdLst>
  <p:handoutMasterIdLst>
    <p:handoutMasterId r:id="rId71"/>
  </p:handoutMasterIdLst>
  <p:sldIdLst>
    <p:sldId id="256" r:id="rId2"/>
    <p:sldId id="355" r:id="rId3"/>
    <p:sldId id="325" r:id="rId4"/>
    <p:sldId id="377" r:id="rId5"/>
    <p:sldId id="270" r:id="rId6"/>
    <p:sldId id="273" r:id="rId7"/>
    <p:sldId id="268" r:id="rId8"/>
    <p:sldId id="269" r:id="rId9"/>
    <p:sldId id="378" r:id="rId10"/>
    <p:sldId id="342" r:id="rId11"/>
    <p:sldId id="379" r:id="rId12"/>
    <p:sldId id="275" r:id="rId13"/>
    <p:sldId id="276" r:id="rId14"/>
    <p:sldId id="272" r:id="rId15"/>
    <p:sldId id="326" r:id="rId16"/>
    <p:sldId id="354" r:id="rId17"/>
    <p:sldId id="283" r:id="rId18"/>
    <p:sldId id="356" r:id="rId19"/>
    <p:sldId id="357" r:id="rId20"/>
    <p:sldId id="358" r:id="rId21"/>
    <p:sldId id="359" r:id="rId22"/>
    <p:sldId id="360" r:id="rId23"/>
    <p:sldId id="366" r:id="rId24"/>
    <p:sldId id="367" r:id="rId25"/>
    <p:sldId id="368" r:id="rId26"/>
    <p:sldId id="2104" r:id="rId27"/>
    <p:sldId id="314" r:id="rId28"/>
    <p:sldId id="374" r:id="rId29"/>
    <p:sldId id="318" r:id="rId30"/>
    <p:sldId id="332" r:id="rId31"/>
    <p:sldId id="315" r:id="rId32"/>
    <p:sldId id="319" r:id="rId33"/>
    <p:sldId id="313" r:id="rId34"/>
    <p:sldId id="284" r:id="rId35"/>
    <p:sldId id="322" r:id="rId36"/>
    <p:sldId id="323" r:id="rId37"/>
    <p:sldId id="285" r:id="rId38"/>
    <p:sldId id="287" r:id="rId39"/>
    <p:sldId id="321" r:id="rId40"/>
    <p:sldId id="345" r:id="rId41"/>
    <p:sldId id="320" r:id="rId42"/>
    <p:sldId id="334" r:id="rId43"/>
    <p:sldId id="335" r:id="rId44"/>
    <p:sldId id="291" r:id="rId45"/>
    <p:sldId id="336" r:id="rId46"/>
    <p:sldId id="338" r:id="rId47"/>
    <p:sldId id="293" r:id="rId48"/>
    <p:sldId id="347" r:id="rId49"/>
    <p:sldId id="294" r:id="rId50"/>
    <p:sldId id="295" r:id="rId51"/>
    <p:sldId id="339" r:id="rId52"/>
    <p:sldId id="371" r:id="rId53"/>
    <p:sldId id="372" r:id="rId54"/>
    <p:sldId id="298" r:id="rId55"/>
    <p:sldId id="301" r:id="rId56"/>
    <p:sldId id="302" r:id="rId57"/>
    <p:sldId id="303" r:id="rId58"/>
    <p:sldId id="352" r:id="rId59"/>
    <p:sldId id="351" r:id="rId60"/>
    <p:sldId id="2101" r:id="rId61"/>
    <p:sldId id="2102" r:id="rId62"/>
    <p:sldId id="2103" r:id="rId63"/>
    <p:sldId id="375" r:id="rId64"/>
    <p:sldId id="308" r:id="rId65"/>
    <p:sldId id="2107" r:id="rId66"/>
    <p:sldId id="348" r:id="rId67"/>
    <p:sldId id="2105" r:id="rId68"/>
    <p:sldId id="2106" r:id="rId69"/>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3EAA27-2CAC-5A5C-C4BE-64104314835C}" name="川本 芙美" initials="川本" userId="S::kawamoto_fumi@coreprice.com::10f71715-4519-4ab1-aa65-c7856b65017d" providerId="AD"/>
  <p188:author id="{0A8222BC-639B-5186-709F-A6971BFA360E}" name="宮橋 由佳" initials="宮橋" userId="S::miyahashi_yuka@coreprice.com::3a0bbc17-2ba0-42c2-8e9c-03df9e16f055" providerId="AD"/>
  <p188:author id="{D8BEF8E3-2BEE-CF6E-F884-A6EE3D7F4388}" name="中村 有里" initials="中有" userId="S::nakamura_yuri2@coreprice.com::7a148a6a-f0a8-4c88-9836-a6a81e99112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川本 芙美" initials="川本" lastIdx="137" clrIdx="0">
    <p:extLst>
      <p:ext uri="{19B8F6BF-5375-455C-9EA6-DF929625EA0E}">
        <p15:presenceInfo xmlns:p15="http://schemas.microsoft.com/office/powerpoint/2012/main" userId="S::kawamoto_fumi@coreprice.com::10f71715-4519-4ab1-aa65-c7856b65017d" providerId="AD"/>
      </p:ext>
    </p:extLst>
  </p:cmAuthor>
  <p:cmAuthor id="2" name="竹井 雅彦" initials="竹雅" lastIdx="40" clrIdx="1">
    <p:extLst>
      <p:ext uri="{19B8F6BF-5375-455C-9EA6-DF929625EA0E}">
        <p15:presenceInfo xmlns:p15="http://schemas.microsoft.com/office/powerpoint/2012/main" userId="S::takei_masahiko@coreprice.com::79e2d128-7c70-49f9-9576-2d1ae05c31f8" providerId="AD"/>
      </p:ext>
    </p:extLst>
  </p:cmAuthor>
  <p:cmAuthor id="3" name="坂口 靖明" initials="坂靖" lastIdx="37" clrIdx="2">
    <p:extLst>
      <p:ext uri="{19B8F6BF-5375-455C-9EA6-DF929625EA0E}">
        <p15:presenceInfo xmlns:p15="http://schemas.microsoft.com/office/powerpoint/2012/main" userId="S::sakaguchi_yasuaki@coreprice.com::583a473c-d43b-4a9d-b593-3550d69367e2" providerId="AD"/>
      </p:ext>
    </p:extLst>
  </p:cmAuthor>
  <p:cmAuthor id="4" name="宮橋 由佳" initials="宮由" lastIdx="4" clrIdx="3">
    <p:extLst>
      <p:ext uri="{19B8F6BF-5375-455C-9EA6-DF929625EA0E}">
        <p15:presenceInfo xmlns:p15="http://schemas.microsoft.com/office/powerpoint/2012/main" userId="S::miyahashi_yuka@coreprice.com::3a0bbc17-2ba0-42c2-8e9c-03df9e16f0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EBB7"/>
    <a:srgbClr val="AFDC7E"/>
    <a:srgbClr val="7EC234"/>
    <a:srgbClr val="2C67A5"/>
    <a:srgbClr val="009A96"/>
    <a:srgbClr val="FE1B0A"/>
    <a:srgbClr val="00B0AC"/>
    <a:srgbClr val="367CCA"/>
    <a:srgbClr val="000000"/>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濃色スタイル 2 - アクセント 3/アクセント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04" autoAdjust="0"/>
    <p:restoredTop sz="96727" autoAdjust="0"/>
  </p:normalViewPr>
  <p:slideViewPr>
    <p:cSldViewPr snapToGrid="0">
      <p:cViewPr varScale="1">
        <p:scale>
          <a:sx n="110" d="100"/>
          <a:sy n="110" d="100"/>
        </p:scale>
        <p:origin x="2004" y="9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4632" y="11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https://coreprice-my.sharepoint.com/personal/kawamoto_fumi_coreprice_com/Documents/01_&#20316;&#26989;/211126_&#23186;&#20307;&#36039;&#26009;&#12522;&#12491;&#12517;&#12540;&#12450;&#12523;/&#12464;&#12521;&#12501;&#20803;&#12487;&#12540;&#12479;/&#12464;&#12521;&#12501;&#21152;&#24037;&#2999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doughnutChart>
        <c:varyColors val="1"/>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30996BA6-7B95-7F9B-E056-D792B0F69B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19E1B2C2-3251-21E2-2E7D-7A24C6CB86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720FFA-D7F3-413E-87AC-1B7FADE4AAC4}" type="datetimeFigureOut">
              <a:rPr kumimoji="1" lang="ja-JP" altLang="en-US" smtClean="0"/>
              <a:t>2023/11/13</a:t>
            </a:fld>
            <a:endParaRPr kumimoji="1" lang="ja-JP" altLang="en-US"/>
          </a:p>
        </p:txBody>
      </p:sp>
      <p:sp>
        <p:nvSpPr>
          <p:cNvPr id="4" name="フッター プレースホルダー 3">
            <a:extLst>
              <a:ext uri="{FF2B5EF4-FFF2-40B4-BE49-F238E27FC236}">
                <a16:creationId xmlns:a16="http://schemas.microsoft.com/office/drawing/2014/main" id="{4DD02DFD-822F-E995-879A-03E9B36693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A6BF1039-35FD-09D6-98C8-C69EF6C9AC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BB6BE8-5C7B-43F6-8E8C-FDDBD966FC5F}" type="slidenum">
              <a:rPr kumimoji="1" lang="ja-JP" altLang="en-US" smtClean="0"/>
              <a:t>‹#›</a:t>
            </a:fld>
            <a:endParaRPr kumimoji="1" lang="ja-JP" altLang="en-US"/>
          </a:p>
        </p:txBody>
      </p:sp>
    </p:spTree>
    <p:extLst>
      <p:ext uri="{BB962C8B-B14F-4D97-AF65-F5344CB8AC3E}">
        <p14:creationId xmlns:p14="http://schemas.microsoft.com/office/powerpoint/2010/main" val="1857856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B159B-8981-4D06-BF3B-7887E8B8159A}" type="datetimeFigureOut">
              <a:rPr kumimoji="1" lang="ja-JP" altLang="en-US" smtClean="0"/>
              <a:t>2023/11/13</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DCC0E-D956-4FA7-AAA0-85EA931A7C98}" type="slidenum">
              <a:rPr kumimoji="1" lang="ja-JP" altLang="en-US" smtClean="0"/>
              <a:t>‹#›</a:t>
            </a:fld>
            <a:endParaRPr kumimoji="1" lang="ja-JP" altLang="en-US"/>
          </a:p>
        </p:txBody>
      </p:sp>
    </p:spTree>
    <p:extLst>
      <p:ext uri="{BB962C8B-B14F-4D97-AF65-F5344CB8AC3E}">
        <p14:creationId xmlns:p14="http://schemas.microsoft.com/office/powerpoint/2010/main" val="33710323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4DCC0E-D956-4FA7-AAA0-85EA931A7C98}" type="slidenum">
              <a:rPr kumimoji="1" lang="ja-JP" altLang="en-US" smtClean="0"/>
              <a:t>4</a:t>
            </a:fld>
            <a:endParaRPr kumimoji="1" lang="ja-JP" altLang="en-US"/>
          </a:p>
        </p:txBody>
      </p:sp>
    </p:spTree>
    <p:extLst>
      <p:ext uri="{BB962C8B-B14F-4D97-AF65-F5344CB8AC3E}">
        <p14:creationId xmlns:p14="http://schemas.microsoft.com/office/powerpoint/2010/main" val="4165632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DCC0E-D956-4FA7-AAA0-85EA931A7C9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997552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4DCC0E-D956-4FA7-AAA0-85EA931A7C98}" type="slidenum">
              <a:rPr kumimoji="1" lang="ja-JP" altLang="en-US" smtClean="0"/>
              <a:t>63</a:t>
            </a:fld>
            <a:endParaRPr kumimoji="1" lang="ja-JP" altLang="en-US"/>
          </a:p>
        </p:txBody>
      </p:sp>
    </p:spTree>
    <p:extLst>
      <p:ext uri="{BB962C8B-B14F-4D97-AF65-F5344CB8AC3E}">
        <p14:creationId xmlns:p14="http://schemas.microsoft.com/office/powerpoint/2010/main" val="3649327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4DCC0E-D956-4FA7-AAA0-85EA931A7C98}" type="slidenum">
              <a:rPr kumimoji="1" lang="ja-JP" altLang="en-US" smtClean="0"/>
              <a:t>7</a:t>
            </a:fld>
            <a:endParaRPr kumimoji="1" lang="ja-JP" altLang="en-US"/>
          </a:p>
        </p:txBody>
      </p:sp>
    </p:spTree>
    <p:extLst>
      <p:ext uri="{BB962C8B-B14F-4D97-AF65-F5344CB8AC3E}">
        <p14:creationId xmlns:p14="http://schemas.microsoft.com/office/powerpoint/2010/main" val="3779984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4DCC0E-D956-4FA7-AAA0-85EA931A7C98}" type="slidenum">
              <a:rPr kumimoji="1" lang="ja-JP" altLang="en-US" smtClean="0"/>
              <a:t>8</a:t>
            </a:fld>
            <a:endParaRPr kumimoji="1" lang="ja-JP" altLang="en-US"/>
          </a:p>
        </p:txBody>
      </p:sp>
    </p:spTree>
    <p:extLst>
      <p:ext uri="{BB962C8B-B14F-4D97-AF65-F5344CB8AC3E}">
        <p14:creationId xmlns:p14="http://schemas.microsoft.com/office/powerpoint/2010/main" val="3931001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4DCC0E-D956-4FA7-AAA0-85EA931A7C98}" type="slidenum">
              <a:rPr kumimoji="1" lang="ja-JP" altLang="en-US" smtClean="0"/>
              <a:t>14</a:t>
            </a:fld>
            <a:endParaRPr kumimoji="1" lang="ja-JP" altLang="en-US"/>
          </a:p>
        </p:txBody>
      </p:sp>
    </p:spTree>
    <p:extLst>
      <p:ext uri="{BB962C8B-B14F-4D97-AF65-F5344CB8AC3E}">
        <p14:creationId xmlns:p14="http://schemas.microsoft.com/office/powerpoint/2010/main" val="572268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4DCC0E-D956-4FA7-AAA0-85EA931A7C98}" type="slidenum">
              <a:rPr kumimoji="1" lang="ja-JP" altLang="en-US" smtClean="0"/>
              <a:t>28</a:t>
            </a:fld>
            <a:endParaRPr kumimoji="1" lang="ja-JP" altLang="en-US"/>
          </a:p>
        </p:txBody>
      </p:sp>
    </p:spTree>
    <p:extLst>
      <p:ext uri="{BB962C8B-B14F-4D97-AF65-F5344CB8AC3E}">
        <p14:creationId xmlns:p14="http://schemas.microsoft.com/office/powerpoint/2010/main" val="2226830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4DCC0E-D956-4FA7-AAA0-85EA931A7C98}" type="slidenum">
              <a:rPr kumimoji="1" lang="ja-JP" altLang="en-US" smtClean="0"/>
              <a:t>29</a:t>
            </a:fld>
            <a:endParaRPr kumimoji="1" lang="ja-JP" altLang="en-US"/>
          </a:p>
        </p:txBody>
      </p:sp>
    </p:spTree>
    <p:extLst>
      <p:ext uri="{BB962C8B-B14F-4D97-AF65-F5344CB8AC3E}">
        <p14:creationId xmlns:p14="http://schemas.microsoft.com/office/powerpoint/2010/main" val="2508660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74DCC0E-D956-4FA7-AAA0-85EA931A7C98}" type="slidenum">
              <a:rPr kumimoji="1" lang="ja-JP" altLang="en-US" smtClean="0"/>
              <a:t>31</a:t>
            </a:fld>
            <a:endParaRPr kumimoji="1" lang="ja-JP" altLang="en-US"/>
          </a:p>
        </p:txBody>
      </p:sp>
    </p:spTree>
    <p:extLst>
      <p:ext uri="{BB962C8B-B14F-4D97-AF65-F5344CB8AC3E}">
        <p14:creationId xmlns:p14="http://schemas.microsoft.com/office/powerpoint/2010/main" val="4006429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4DCC0E-D956-4FA7-AAA0-85EA931A7C98}" type="slidenum">
              <a:rPr kumimoji="1" lang="ja-JP" altLang="en-US" smtClean="0"/>
              <a:t>50</a:t>
            </a:fld>
            <a:endParaRPr kumimoji="1" lang="ja-JP" altLang="en-US"/>
          </a:p>
        </p:txBody>
      </p:sp>
    </p:spTree>
    <p:extLst>
      <p:ext uri="{BB962C8B-B14F-4D97-AF65-F5344CB8AC3E}">
        <p14:creationId xmlns:p14="http://schemas.microsoft.com/office/powerpoint/2010/main" val="3571387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4DCC0E-D956-4FA7-AAA0-85EA931A7C98}" type="slidenum">
              <a:rPr kumimoji="1" lang="ja-JP" altLang="en-US" smtClean="0"/>
              <a:t>56</a:t>
            </a:fld>
            <a:endParaRPr kumimoji="1" lang="ja-JP" altLang="en-US"/>
          </a:p>
        </p:txBody>
      </p:sp>
    </p:spTree>
    <p:extLst>
      <p:ext uri="{BB962C8B-B14F-4D97-AF65-F5344CB8AC3E}">
        <p14:creationId xmlns:p14="http://schemas.microsoft.com/office/powerpoint/2010/main" val="3272802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44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4633E2A8-F412-46FC-8813-9C949C02AA48}" type="datetime1">
              <a:rPr lang="en-US" altLang="ja-JP" smtClean="0"/>
              <a:t>11/13/2023</a:t>
            </a:fld>
            <a:endParaRPr lang="en-US"/>
          </a:p>
        </p:txBody>
      </p:sp>
      <p:sp>
        <p:nvSpPr>
          <p:cNvPr id="5" name="Footer Placeholder 4"/>
          <p:cNvSpPr>
            <a:spLocks noGrp="1"/>
          </p:cNvSpPr>
          <p:nvPr>
            <p:ph type="ftr" sz="quarter" idx="11"/>
          </p:nvPr>
        </p:nvSpPr>
        <p:spPr/>
        <p:txBody>
          <a:bodyPr/>
          <a:lstStyle/>
          <a:p>
            <a:r>
              <a:rPr lang="en-US" altLang="ja-JP"/>
              <a:t>Copyright © Kakaku.com, Inc. All Rights Reserved.</a:t>
            </a:r>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
        <p:nvSpPr>
          <p:cNvPr id="10" name="正方形/長方形 9">
            <a:extLst>
              <a:ext uri="{FF2B5EF4-FFF2-40B4-BE49-F238E27FC236}">
                <a16:creationId xmlns:a16="http://schemas.microsoft.com/office/drawing/2014/main" id="{2474CEE0-C49D-4F0F-A884-8FC809474AE4}"/>
              </a:ext>
            </a:extLst>
          </p:cNvPr>
          <p:cNvSpPr/>
          <p:nvPr userDrawn="1"/>
        </p:nvSpPr>
        <p:spPr>
          <a:xfrm flipV="1">
            <a:off x="1" y="0"/>
            <a:ext cx="9144000" cy="661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7305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と&#10;縦書きテキスト">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71449" y="1334219"/>
            <a:ext cx="8772528" cy="479024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Slide Number Placeholder 5"/>
          <p:cNvSpPr>
            <a:spLocks noGrp="1"/>
          </p:cNvSpPr>
          <p:nvPr>
            <p:ph type="sldNum" sz="quarter" idx="12"/>
          </p:nvPr>
        </p:nvSpPr>
        <p:spPr/>
        <p:txBody>
          <a:bodyPr/>
          <a:lstStyle/>
          <a:p>
            <a:fld id="{D8B91448-09D1-4BE7-A07D-AABAAA73F2EB}" type="slidenum">
              <a:rPr kumimoji="1" lang="ja-JP" altLang="en-US" smtClean="0"/>
              <a:t>‹#›</a:t>
            </a:fld>
            <a:endParaRPr kumimoji="1" lang="ja-JP" altLang="en-US"/>
          </a:p>
        </p:txBody>
      </p:sp>
      <p:sp>
        <p:nvSpPr>
          <p:cNvPr id="8" name="Title 1">
            <a:extLst>
              <a:ext uri="{FF2B5EF4-FFF2-40B4-BE49-F238E27FC236}">
                <a16:creationId xmlns:a16="http://schemas.microsoft.com/office/drawing/2014/main" id="{2AD9FDDA-BD8D-4E59-B7BF-A6A91E4C6684}"/>
              </a:ext>
            </a:extLst>
          </p:cNvPr>
          <p:cNvSpPr>
            <a:spLocks noGrp="1"/>
          </p:cNvSpPr>
          <p:nvPr>
            <p:ph type="title"/>
          </p:nvPr>
        </p:nvSpPr>
        <p:spPr>
          <a:xfrm>
            <a:off x="172641" y="436885"/>
            <a:ext cx="8761809" cy="647700"/>
          </a:xfrm>
          <a:prstGeom prst="rect">
            <a:avLst/>
          </a:prstGeom>
        </p:spPr>
        <p:txBody>
          <a:bodyPr>
            <a:noAutofit/>
          </a:bodyPr>
          <a:lstStyle>
            <a:lvl1pPr>
              <a:defRPr sz="2400">
                <a:solidFill>
                  <a:schemeClr val="accent1"/>
                </a:solidFill>
              </a:defRPr>
            </a:lvl1pPr>
          </a:lstStyle>
          <a:p>
            <a:r>
              <a:rPr lang="ja-JP" altLang="en-US"/>
              <a:t>マスター タイトルの書式設定</a:t>
            </a:r>
            <a:endParaRPr lang="en-US"/>
          </a:p>
        </p:txBody>
      </p:sp>
      <p:sp>
        <p:nvSpPr>
          <p:cNvPr id="5" name="フッター プレースホルダー 4">
            <a:extLst>
              <a:ext uri="{FF2B5EF4-FFF2-40B4-BE49-F238E27FC236}">
                <a16:creationId xmlns:a16="http://schemas.microsoft.com/office/drawing/2014/main" id="{5836A998-95EC-46D8-9094-295C4D02BF63}"/>
              </a:ext>
            </a:extLst>
          </p:cNvPr>
          <p:cNvSpPr>
            <a:spLocks noGrp="1"/>
          </p:cNvSpPr>
          <p:nvPr>
            <p:ph type="ftr" sz="quarter" idx="13"/>
          </p:nvPr>
        </p:nvSpPr>
        <p:spPr>
          <a:xfrm>
            <a:off x="171449" y="6469444"/>
            <a:ext cx="3647895" cy="365125"/>
          </a:xfrm>
        </p:spPr>
        <p:txBody>
          <a:bodyPr/>
          <a:lstStyle>
            <a:lvl1pPr algn="l">
              <a:defRPr sz="900"/>
            </a:lvl1pPr>
          </a:lstStyle>
          <a:p>
            <a:r>
              <a:rPr lang="en-US" altLang="ja-JP" dirty="0"/>
              <a:t>Copyright © Kakaku.com, Inc. All Rights Reserved.</a:t>
            </a:r>
          </a:p>
        </p:txBody>
      </p:sp>
    </p:spTree>
    <p:extLst>
      <p:ext uri="{BB962C8B-B14F-4D97-AF65-F5344CB8AC3E}">
        <p14:creationId xmlns:p14="http://schemas.microsoft.com/office/powerpoint/2010/main" val="4100158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39050" y="586596"/>
            <a:ext cx="1295400" cy="5585605"/>
          </a:xfrm>
          <a:prstGeom prst="rect">
            <a:avLst/>
          </a:prstGeom>
        </p:spPr>
        <p:txBody>
          <a:bodyPr vert="eaVert" anchor="t" anchorCtr="0"/>
          <a:lstStyle>
            <a:lvl1pPr>
              <a:defRPr sz="2400">
                <a:solidFill>
                  <a:schemeClr val="accent1"/>
                </a:solidFill>
              </a:defRPr>
            </a:lvl1p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71450" y="586596"/>
            <a:ext cx="7277100" cy="558560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Slide Number Placeholder 5"/>
          <p:cNvSpPr>
            <a:spLocks noGrp="1"/>
          </p:cNvSpPr>
          <p:nvPr>
            <p:ph type="sldNum" sz="quarter" idx="12"/>
          </p:nvPr>
        </p:nvSpPr>
        <p:spPr/>
        <p:txBody>
          <a:bodyPr/>
          <a:lstStyle/>
          <a:p>
            <a:fld id="{D8B91448-09D1-4BE7-A07D-AABAAA73F2EB}" type="slidenum">
              <a:rPr kumimoji="1" lang="ja-JP" altLang="en-US" smtClean="0"/>
              <a:t>‹#›</a:t>
            </a:fld>
            <a:endParaRPr kumimoji="1" lang="ja-JP" altLang="en-US"/>
          </a:p>
        </p:txBody>
      </p:sp>
      <p:sp>
        <p:nvSpPr>
          <p:cNvPr id="5" name="フッター プレースホルダー 4">
            <a:extLst>
              <a:ext uri="{FF2B5EF4-FFF2-40B4-BE49-F238E27FC236}">
                <a16:creationId xmlns:a16="http://schemas.microsoft.com/office/drawing/2014/main" id="{FCF4CD79-E5D0-4305-9A3C-DE1B68CEA569}"/>
              </a:ext>
            </a:extLst>
          </p:cNvPr>
          <p:cNvSpPr>
            <a:spLocks noGrp="1"/>
          </p:cNvSpPr>
          <p:nvPr>
            <p:ph type="ftr" sz="quarter" idx="13"/>
          </p:nvPr>
        </p:nvSpPr>
        <p:spPr>
          <a:xfrm>
            <a:off x="171450" y="6477121"/>
            <a:ext cx="3647895" cy="365125"/>
          </a:xfrm>
        </p:spPr>
        <p:txBody>
          <a:bodyPr/>
          <a:lstStyle>
            <a:lvl1pPr algn="l">
              <a:defRPr sz="900"/>
            </a:lvl1pPr>
          </a:lstStyle>
          <a:p>
            <a:r>
              <a:rPr lang="en-US" altLang="ja-JP"/>
              <a:t>Copyright © Kakaku.com, Inc. All Rights Reserved.</a:t>
            </a:r>
          </a:p>
        </p:txBody>
      </p:sp>
    </p:spTree>
    <p:extLst>
      <p:ext uri="{BB962C8B-B14F-4D97-AF65-F5344CB8AC3E}">
        <p14:creationId xmlns:p14="http://schemas.microsoft.com/office/powerpoint/2010/main" val="3570120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付きの&#10;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9822"/>
            <a:ext cx="5047059" cy="4265571"/>
          </a:xfrm>
        </p:spPr>
        <p:txBody>
          <a:bodyPr>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209550" y="2069825"/>
            <a:ext cx="3369469" cy="3524526"/>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7" name="Slide Number Placeholder 6"/>
          <p:cNvSpPr>
            <a:spLocks noGrp="1"/>
          </p:cNvSpPr>
          <p:nvPr>
            <p:ph type="sldNum" sz="quarter" idx="12"/>
          </p:nvPr>
        </p:nvSpPr>
        <p:spPr/>
        <p:txBody>
          <a:bodyPr/>
          <a:lstStyle/>
          <a:p>
            <a:fld id="{D8B91448-09D1-4BE7-A07D-AABAAA73F2EB}" type="slidenum">
              <a:rPr kumimoji="1" lang="ja-JP" altLang="en-US" smtClean="0"/>
              <a:t>‹#›</a:t>
            </a:fld>
            <a:endParaRPr kumimoji="1" lang="ja-JP" altLang="en-US"/>
          </a:p>
        </p:txBody>
      </p:sp>
      <p:sp>
        <p:nvSpPr>
          <p:cNvPr id="9" name="テキスト プレースホルダー 10"/>
          <p:cNvSpPr>
            <a:spLocks noGrp="1"/>
          </p:cNvSpPr>
          <p:nvPr>
            <p:ph type="body" sz="quarter" idx="13" hasCustomPrompt="1"/>
          </p:nvPr>
        </p:nvSpPr>
        <p:spPr>
          <a:xfrm>
            <a:off x="188787" y="1319823"/>
            <a:ext cx="3401321" cy="604815"/>
          </a:xfrm>
        </p:spPr>
        <p:txBody>
          <a:bodyPr>
            <a:normAutofit/>
          </a:bodyPr>
          <a:lstStyle>
            <a:lvl1pPr marL="0" indent="0">
              <a:buNone/>
              <a:defRPr sz="2000">
                <a:solidFill>
                  <a:srgbClr val="000000"/>
                </a:solidFill>
              </a:defRPr>
            </a:lvl1pPr>
          </a:lstStyle>
          <a:p>
            <a:r>
              <a:rPr kumimoji="1" lang="ja-JP" altLang="en-US" sz="2400" b="1">
                <a:solidFill>
                  <a:srgbClr val="1D5B9D"/>
                </a:solidFill>
              </a:rPr>
              <a:t>タイトル</a:t>
            </a:r>
          </a:p>
        </p:txBody>
      </p:sp>
      <p:sp>
        <p:nvSpPr>
          <p:cNvPr id="10" name="Title 1">
            <a:extLst>
              <a:ext uri="{FF2B5EF4-FFF2-40B4-BE49-F238E27FC236}">
                <a16:creationId xmlns:a16="http://schemas.microsoft.com/office/drawing/2014/main" id="{6F8B10C7-ED60-4BBE-9767-61ADAF51F0DE}"/>
              </a:ext>
            </a:extLst>
          </p:cNvPr>
          <p:cNvSpPr>
            <a:spLocks noGrp="1"/>
          </p:cNvSpPr>
          <p:nvPr>
            <p:ph type="title"/>
          </p:nvPr>
        </p:nvSpPr>
        <p:spPr>
          <a:xfrm>
            <a:off x="172641" y="436885"/>
            <a:ext cx="8761809" cy="647700"/>
          </a:xfrm>
          <a:prstGeom prst="rect">
            <a:avLst/>
          </a:prstGeom>
        </p:spPr>
        <p:txBody>
          <a:bodyPr>
            <a:noAutofit/>
          </a:bodyPr>
          <a:lstStyle>
            <a:lvl1pPr>
              <a:defRPr sz="2400">
                <a:solidFill>
                  <a:schemeClr val="accent1"/>
                </a:solidFill>
              </a:defRPr>
            </a:lvl1pPr>
          </a:lstStyle>
          <a:p>
            <a:r>
              <a:rPr lang="ja-JP" altLang="en-US"/>
              <a:t>マスター タイトルの書式設定</a:t>
            </a:r>
            <a:endParaRPr lang="en-US"/>
          </a:p>
        </p:txBody>
      </p:sp>
      <p:sp>
        <p:nvSpPr>
          <p:cNvPr id="6" name="フッター プレースホルダー 5">
            <a:extLst>
              <a:ext uri="{FF2B5EF4-FFF2-40B4-BE49-F238E27FC236}">
                <a16:creationId xmlns:a16="http://schemas.microsoft.com/office/drawing/2014/main" id="{D5F45ACC-C093-46D7-8212-93FEFB85ACB1}"/>
              </a:ext>
            </a:extLst>
          </p:cNvPr>
          <p:cNvSpPr>
            <a:spLocks noGrp="1"/>
          </p:cNvSpPr>
          <p:nvPr>
            <p:ph type="ftr" sz="quarter" idx="15"/>
          </p:nvPr>
        </p:nvSpPr>
        <p:spPr>
          <a:xfrm>
            <a:off x="172641" y="6421115"/>
            <a:ext cx="3647895" cy="365125"/>
          </a:xfrm>
        </p:spPr>
        <p:txBody>
          <a:bodyPr/>
          <a:lstStyle>
            <a:lvl1pPr algn="l">
              <a:defRPr sz="900"/>
            </a:lvl1pPr>
          </a:lstStyle>
          <a:p>
            <a:r>
              <a:rPr lang="en-US" altLang="ja-JP"/>
              <a:t>Copyright © Kakaku.com, Inc. All Rights Reserved.</a:t>
            </a:r>
          </a:p>
        </p:txBody>
      </p:sp>
    </p:spTree>
    <p:extLst>
      <p:ext uri="{BB962C8B-B14F-4D97-AF65-F5344CB8AC3E}">
        <p14:creationId xmlns:p14="http://schemas.microsoft.com/office/powerpoint/2010/main" val="3712350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49" y="1230702"/>
            <a:ext cx="8772528" cy="4893761"/>
          </a:xfrm>
        </p:spPr>
        <p:txBody>
          <a:bodyPr>
            <a:normAutofit/>
          </a:bodyPr>
          <a:lstStyle>
            <a:lvl1pPr>
              <a:defRPr sz="2000"/>
            </a:lvl1pPr>
            <a:lvl2pPr>
              <a:defRPr sz="1800"/>
            </a:lvl2pPr>
            <a:lvl3pPr>
              <a:defRPr sz="1600"/>
            </a:lvl3pPr>
            <a:lvl4pPr>
              <a:defRPr sz="1400"/>
            </a:lvl4pPr>
            <a:lvl5pPr>
              <a:defRPr sz="14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Slide Number Placeholder 5"/>
          <p:cNvSpPr>
            <a:spLocks noGrp="1"/>
          </p:cNvSpPr>
          <p:nvPr>
            <p:ph type="sldNum" sz="quarter" idx="12"/>
          </p:nvPr>
        </p:nvSpPr>
        <p:spPr/>
        <p:txBody>
          <a:bodyPr/>
          <a:lstStyle/>
          <a:p>
            <a:fld id="{D8B91448-09D1-4BE7-A07D-AABAAA73F2EB}" type="slidenum">
              <a:rPr kumimoji="1" lang="ja-JP" altLang="en-US" smtClean="0"/>
              <a:t>‹#›</a:t>
            </a:fld>
            <a:endParaRPr kumimoji="1" lang="ja-JP" altLang="en-US"/>
          </a:p>
        </p:txBody>
      </p:sp>
      <p:sp>
        <p:nvSpPr>
          <p:cNvPr id="8" name="タイトル 7"/>
          <p:cNvSpPr>
            <a:spLocks noGrp="1"/>
          </p:cNvSpPr>
          <p:nvPr>
            <p:ph type="title"/>
          </p:nvPr>
        </p:nvSpPr>
        <p:spPr>
          <a:xfrm>
            <a:off x="171449" y="433306"/>
            <a:ext cx="8772528" cy="540211"/>
          </a:xfrm>
          <a:prstGeom prst="rect">
            <a:avLst/>
          </a:prstGeom>
        </p:spPr>
        <p:txBody>
          <a:bodyPr/>
          <a:lstStyle>
            <a:lvl1pPr>
              <a:defRPr sz="2400"/>
            </a:lvl1pPr>
          </a:lstStyle>
          <a:p>
            <a:r>
              <a:rPr kumimoji="1" lang="ja-JP" altLang="en-US"/>
              <a:t>マスター タイトルの書式設定</a:t>
            </a:r>
          </a:p>
        </p:txBody>
      </p:sp>
      <p:sp>
        <p:nvSpPr>
          <p:cNvPr id="4" name="フッター プレースホルダー 3">
            <a:extLst>
              <a:ext uri="{FF2B5EF4-FFF2-40B4-BE49-F238E27FC236}">
                <a16:creationId xmlns:a16="http://schemas.microsoft.com/office/drawing/2014/main" id="{CC3835E9-925B-4470-BD28-8E0568AD8D36}"/>
              </a:ext>
            </a:extLst>
          </p:cNvPr>
          <p:cNvSpPr>
            <a:spLocks noGrp="1"/>
          </p:cNvSpPr>
          <p:nvPr>
            <p:ph type="ftr" sz="quarter" idx="14"/>
          </p:nvPr>
        </p:nvSpPr>
        <p:spPr>
          <a:xfrm>
            <a:off x="171449" y="6470317"/>
            <a:ext cx="3647895" cy="365125"/>
          </a:xfrm>
        </p:spPr>
        <p:txBody>
          <a:bodyPr/>
          <a:lstStyle>
            <a:lvl1pPr algn="l">
              <a:defRPr sz="900"/>
            </a:lvl1pPr>
          </a:lstStyle>
          <a:p>
            <a:r>
              <a:rPr lang="en-US" altLang="ja-JP"/>
              <a:t>Copyright © Kakaku.com, Inc. All Rights Reserved.</a:t>
            </a:r>
          </a:p>
        </p:txBody>
      </p:sp>
    </p:spTree>
    <p:extLst>
      <p:ext uri="{BB962C8B-B14F-4D97-AF65-F5344CB8AC3E}">
        <p14:creationId xmlns:p14="http://schemas.microsoft.com/office/powerpoint/2010/main" val="2444178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1449" y="1236452"/>
            <a:ext cx="4343402" cy="4849909"/>
          </a:xfrm>
        </p:spPr>
        <p:txBody>
          <a:bodyPr>
            <a:normAutofit/>
          </a:bodyPr>
          <a:lstStyle>
            <a:lvl1pPr>
              <a:defRPr sz="2000"/>
            </a:lvl1pPr>
            <a:lvl2pPr>
              <a:defRPr sz="1800"/>
            </a:lvl2pPr>
            <a:lvl3pPr>
              <a:defRPr sz="1600"/>
            </a:lvl3pPr>
            <a:lvl4pPr>
              <a:defRPr sz="1400"/>
            </a:lvl4pPr>
            <a:lvl5pPr>
              <a:defRPr sz="14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236452"/>
            <a:ext cx="4314827" cy="4849909"/>
          </a:xfrm>
        </p:spPr>
        <p:txBody>
          <a:bodyPr>
            <a:normAutofit/>
          </a:bodyPr>
          <a:lstStyle>
            <a:lvl1pPr>
              <a:defRPr sz="2000"/>
            </a:lvl1pPr>
            <a:lvl2pPr>
              <a:defRPr sz="1800"/>
            </a:lvl2pPr>
            <a:lvl3pPr>
              <a:defRPr sz="1600"/>
            </a:lvl3pPr>
            <a:lvl4pPr>
              <a:defRPr sz="1400"/>
            </a:lvl4pPr>
            <a:lvl5pPr>
              <a:defRPr sz="14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Slide Number Placeholder 6"/>
          <p:cNvSpPr>
            <a:spLocks noGrp="1"/>
          </p:cNvSpPr>
          <p:nvPr>
            <p:ph type="sldNum" sz="quarter" idx="12"/>
          </p:nvPr>
        </p:nvSpPr>
        <p:spPr/>
        <p:txBody>
          <a:bodyPr/>
          <a:lstStyle/>
          <a:p>
            <a:fld id="{D8B91448-09D1-4BE7-A07D-AABAAA73F2EB}" type="slidenum">
              <a:rPr kumimoji="1" lang="ja-JP" altLang="en-US" smtClean="0"/>
              <a:t>‹#›</a:t>
            </a:fld>
            <a:endParaRPr kumimoji="1" lang="ja-JP" altLang="en-US"/>
          </a:p>
        </p:txBody>
      </p:sp>
      <p:sp>
        <p:nvSpPr>
          <p:cNvPr id="9" name="タイトル 8"/>
          <p:cNvSpPr>
            <a:spLocks noGrp="1"/>
          </p:cNvSpPr>
          <p:nvPr>
            <p:ph type="title"/>
          </p:nvPr>
        </p:nvSpPr>
        <p:spPr>
          <a:xfrm>
            <a:off x="171449" y="419448"/>
            <a:ext cx="8772528" cy="540211"/>
          </a:xfrm>
          <a:prstGeom prst="rect">
            <a:avLst/>
          </a:prstGeom>
        </p:spPr>
        <p:txBody>
          <a:bodyPr/>
          <a:lstStyle>
            <a:lvl1pPr>
              <a:defRPr sz="2400"/>
            </a:lvl1pPr>
          </a:lstStyle>
          <a:p>
            <a:r>
              <a:rPr kumimoji="1" lang="ja-JP" altLang="en-US"/>
              <a:t>マスター タイトルの書式設定</a:t>
            </a:r>
          </a:p>
        </p:txBody>
      </p:sp>
      <p:sp>
        <p:nvSpPr>
          <p:cNvPr id="5" name="フッター プレースホルダー 4">
            <a:extLst>
              <a:ext uri="{FF2B5EF4-FFF2-40B4-BE49-F238E27FC236}">
                <a16:creationId xmlns:a16="http://schemas.microsoft.com/office/drawing/2014/main" id="{770738D4-36A9-4F47-9FB6-60A3B4123AD3}"/>
              </a:ext>
            </a:extLst>
          </p:cNvPr>
          <p:cNvSpPr>
            <a:spLocks noGrp="1"/>
          </p:cNvSpPr>
          <p:nvPr>
            <p:ph type="ftr" sz="quarter" idx="14"/>
          </p:nvPr>
        </p:nvSpPr>
        <p:spPr>
          <a:xfrm>
            <a:off x="171449" y="6453691"/>
            <a:ext cx="3647895" cy="365125"/>
          </a:xfrm>
        </p:spPr>
        <p:txBody>
          <a:bodyPr/>
          <a:lstStyle>
            <a:lvl1pPr algn="l">
              <a:defRPr sz="900"/>
            </a:lvl1pPr>
          </a:lstStyle>
          <a:p>
            <a:r>
              <a:rPr lang="en-US" altLang="ja-JP"/>
              <a:t>Copyright © Kakaku.com, Inc. All Rights Reserved.</a:t>
            </a:r>
          </a:p>
        </p:txBody>
      </p:sp>
    </p:spTree>
    <p:extLst>
      <p:ext uri="{BB962C8B-B14F-4D97-AF65-F5344CB8AC3E}">
        <p14:creationId xmlns:p14="http://schemas.microsoft.com/office/powerpoint/2010/main" val="3228561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2198" y="1199052"/>
            <a:ext cx="4295502" cy="594455"/>
          </a:xfrm>
        </p:spPr>
        <p:txBody>
          <a:bodyPr anchor="t">
            <a:normAutofit/>
          </a:bodyPr>
          <a:lstStyle>
            <a:lvl1pPr marL="0" indent="0">
              <a:buNone/>
              <a:defRPr sz="20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a:t>
            </a:r>
          </a:p>
        </p:txBody>
      </p:sp>
      <p:sp>
        <p:nvSpPr>
          <p:cNvPr id="4" name="Content Placeholder 3"/>
          <p:cNvSpPr>
            <a:spLocks noGrp="1"/>
          </p:cNvSpPr>
          <p:nvPr>
            <p:ph sz="half" idx="2"/>
          </p:nvPr>
        </p:nvSpPr>
        <p:spPr>
          <a:xfrm>
            <a:off x="162198" y="1928990"/>
            <a:ext cx="4295502" cy="4260674"/>
          </a:xfrm>
        </p:spPr>
        <p:txBody>
          <a:bodyPr>
            <a:normAutofit/>
          </a:bodyPr>
          <a:lstStyle>
            <a:lvl1pPr>
              <a:defRPr sz="2000"/>
            </a:lvl1pPr>
            <a:lvl2pPr>
              <a:defRPr sz="1800"/>
            </a:lvl2pPr>
            <a:lvl3pPr>
              <a:defRPr sz="1600"/>
            </a:lvl3pPr>
            <a:lvl4pPr>
              <a:defRPr sz="1400"/>
            </a:lvl4pPr>
            <a:lvl5pPr>
              <a:defRPr sz="14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67250" y="1199052"/>
            <a:ext cx="4283528" cy="594455"/>
          </a:xfrm>
        </p:spPr>
        <p:txBody>
          <a:bodyPr anchor="t">
            <a:normAutofit/>
          </a:bodyPr>
          <a:lstStyle>
            <a:lvl1pPr marL="0" indent="0">
              <a:buNone/>
              <a:defRPr sz="20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a:t>
            </a:r>
          </a:p>
        </p:txBody>
      </p:sp>
      <p:sp>
        <p:nvSpPr>
          <p:cNvPr id="6" name="Content Placeholder 5"/>
          <p:cNvSpPr>
            <a:spLocks noGrp="1"/>
          </p:cNvSpPr>
          <p:nvPr>
            <p:ph sz="quarter" idx="4"/>
          </p:nvPr>
        </p:nvSpPr>
        <p:spPr>
          <a:xfrm>
            <a:off x="4667250" y="1928990"/>
            <a:ext cx="4283528" cy="4260674"/>
          </a:xfrm>
        </p:spPr>
        <p:txBody>
          <a:bodyPr>
            <a:normAutofit/>
          </a:bodyPr>
          <a:lstStyle>
            <a:lvl1pPr>
              <a:defRPr sz="2000"/>
            </a:lvl1pPr>
            <a:lvl2pPr>
              <a:defRPr sz="1800"/>
            </a:lvl2pPr>
            <a:lvl3pPr>
              <a:defRPr sz="1600"/>
            </a:lvl3pPr>
            <a:lvl4pPr>
              <a:defRPr sz="1400"/>
            </a:lvl4pPr>
            <a:lvl5pPr>
              <a:defRPr sz="14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9" name="Slide Number Placeholder 8"/>
          <p:cNvSpPr>
            <a:spLocks noGrp="1"/>
          </p:cNvSpPr>
          <p:nvPr>
            <p:ph type="sldNum" sz="quarter" idx="12"/>
          </p:nvPr>
        </p:nvSpPr>
        <p:spPr/>
        <p:txBody>
          <a:bodyPr/>
          <a:lstStyle/>
          <a:p>
            <a:fld id="{D8B91448-09D1-4BE7-A07D-AABAAA73F2EB}" type="slidenum">
              <a:rPr kumimoji="1" lang="ja-JP" altLang="en-US" smtClean="0"/>
              <a:t>‹#›</a:t>
            </a:fld>
            <a:endParaRPr kumimoji="1" lang="ja-JP" altLang="en-US"/>
          </a:p>
        </p:txBody>
      </p:sp>
      <p:sp>
        <p:nvSpPr>
          <p:cNvPr id="11" name="タイトル 10"/>
          <p:cNvSpPr>
            <a:spLocks noGrp="1"/>
          </p:cNvSpPr>
          <p:nvPr>
            <p:ph type="title"/>
          </p:nvPr>
        </p:nvSpPr>
        <p:spPr>
          <a:xfrm>
            <a:off x="171449" y="433305"/>
            <a:ext cx="8772528" cy="540211"/>
          </a:xfrm>
          <a:prstGeom prst="rect">
            <a:avLst/>
          </a:prstGeom>
        </p:spPr>
        <p:txBody>
          <a:bodyPr/>
          <a:lstStyle>
            <a:lvl1pPr>
              <a:defRPr sz="2400"/>
            </a:lvl1pPr>
          </a:lstStyle>
          <a:p>
            <a:r>
              <a:rPr kumimoji="1" lang="ja-JP" altLang="en-US"/>
              <a:t>マスター タイトルの書式設定</a:t>
            </a:r>
          </a:p>
        </p:txBody>
      </p:sp>
      <p:sp>
        <p:nvSpPr>
          <p:cNvPr id="7" name="フッター プレースホルダー 6">
            <a:extLst>
              <a:ext uri="{FF2B5EF4-FFF2-40B4-BE49-F238E27FC236}">
                <a16:creationId xmlns:a16="http://schemas.microsoft.com/office/drawing/2014/main" id="{31A58778-0E80-489F-A294-5B354465C08A}"/>
              </a:ext>
            </a:extLst>
          </p:cNvPr>
          <p:cNvSpPr>
            <a:spLocks noGrp="1"/>
          </p:cNvSpPr>
          <p:nvPr>
            <p:ph type="ftr" sz="quarter" idx="14"/>
          </p:nvPr>
        </p:nvSpPr>
        <p:spPr>
          <a:xfrm>
            <a:off x="162198" y="6424695"/>
            <a:ext cx="3647895" cy="365125"/>
          </a:xfrm>
        </p:spPr>
        <p:txBody>
          <a:bodyPr/>
          <a:lstStyle>
            <a:lvl1pPr algn="l">
              <a:defRPr sz="900"/>
            </a:lvl1pPr>
          </a:lstStyle>
          <a:p>
            <a:r>
              <a:rPr lang="en-US" altLang="ja-JP"/>
              <a:t>Copyright © Kakaku.com, Inc. All Rights Reserved.</a:t>
            </a:r>
          </a:p>
        </p:txBody>
      </p:sp>
    </p:spTree>
    <p:extLst>
      <p:ext uri="{BB962C8B-B14F-4D97-AF65-F5344CB8AC3E}">
        <p14:creationId xmlns:p14="http://schemas.microsoft.com/office/powerpoint/2010/main" val="1128412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8B91448-09D1-4BE7-A07D-AABAAA73F2EB}" type="slidenum">
              <a:rPr kumimoji="1" lang="ja-JP" altLang="en-US" smtClean="0"/>
              <a:t>‹#›</a:t>
            </a:fld>
            <a:endParaRPr kumimoji="1" lang="ja-JP" altLang="en-US"/>
          </a:p>
        </p:txBody>
      </p:sp>
      <p:sp>
        <p:nvSpPr>
          <p:cNvPr id="7" name="タイトル 6"/>
          <p:cNvSpPr>
            <a:spLocks noGrp="1"/>
          </p:cNvSpPr>
          <p:nvPr>
            <p:ph type="title"/>
          </p:nvPr>
        </p:nvSpPr>
        <p:spPr>
          <a:xfrm>
            <a:off x="171449" y="433307"/>
            <a:ext cx="8772528" cy="540211"/>
          </a:xfrm>
          <a:prstGeom prst="rect">
            <a:avLst/>
          </a:prstGeom>
        </p:spPr>
        <p:txBody>
          <a:bodyPr/>
          <a:lstStyle>
            <a:lvl1pPr>
              <a:defRPr sz="2400"/>
            </a:lvl1pPr>
          </a:lstStyle>
          <a:p>
            <a:r>
              <a:rPr kumimoji="1" lang="ja-JP" altLang="en-US"/>
              <a:t>マスター タイトルの書式設定</a:t>
            </a:r>
          </a:p>
        </p:txBody>
      </p:sp>
      <p:sp>
        <p:nvSpPr>
          <p:cNvPr id="3" name="フッター プレースホルダー 2">
            <a:extLst>
              <a:ext uri="{FF2B5EF4-FFF2-40B4-BE49-F238E27FC236}">
                <a16:creationId xmlns:a16="http://schemas.microsoft.com/office/drawing/2014/main" id="{9F59BD87-F042-45F9-AA30-3A221E36BFD7}"/>
              </a:ext>
            </a:extLst>
          </p:cNvPr>
          <p:cNvSpPr>
            <a:spLocks noGrp="1"/>
          </p:cNvSpPr>
          <p:nvPr>
            <p:ph type="ftr" sz="quarter" idx="14"/>
          </p:nvPr>
        </p:nvSpPr>
        <p:spPr>
          <a:xfrm>
            <a:off x="209550" y="6426200"/>
            <a:ext cx="3647895" cy="365125"/>
          </a:xfrm>
        </p:spPr>
        <p:txBody>
          <a:bodyPr/>
          <a:lstStyle>
            <a:lvl1pPr algn="l">
              <a:defRPr sz="900"/>
            </a:lvl1pPr>
          </a:lstStyle>
          <a:p>
            <a:r>
              <a:rPr lang="en-US" altLang="ja-JP"/>
              <a:t>Copyright © Kakaku.com, Inc. All Rights Reserved.</a:t>
            </a:r>
          </a:p>
        </p:txBody>
      </p:sp>
    </p:spTree>
    <p:extLst>
      <p:ext uri="{BB962C8B-B14F-4D97-AF65-F5344CB8AC3E}">
        <p14:creationId xmlns:p14="http://schemas.microsoft.com/office/powerpoint/2010/main" val="815589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タイトル付きの図">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514850" y="1204802"/>
            <a:ext cx="4435928" cy="492929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a:p>
        </p:txBody>
      </p:sp>
      <p:sp>
        <p:nvSpPr>
          <p:cNvPr id="4" name="Text Placeholder 3"/>
          <p:cNvSpPr>
            <a:spLocks noGrp="1"/>
          </p:cNvSpPr>
          <p:nvPr>
            <p:ph type="body" sz="half" idx="2"/>
          </p:nvPr>
        </p:nvSpPr>
        <p:spPr>
          <a:xfrm>
            <a:off x="180159" y="1950852"/>
            <a:ext cx="4048941" cy="4183248"/>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7" name="Slide Number Placeholder 6"/>
          <p:cNvSpPr>
            <a:spLocks noGrp="1"/>
          </p:cNvSpPr>
          <p:nvPr>
            <p:ph type="sldNum" sz="quarter" idx="12"/>
          </p:nvPr>
        </p:nvSpPr>
        <p:spPr/>
        <p:txBody>
          <a:bodyPr/>
          <a:lstStyle/>
          <a:p>
            <a:fld id="{D8B91448-09D1-4BE7-A07D-AABAAA73F2EB}" type="slidenum">
              <a:rPr kumimoji="1" lang="ja-JP" altLang="en-US" smtClean="0"/>
              <a:t>‹#›</a:t>
            </a:fld>
            <a:endParaRPr kumimoji="1" lang="ja-JP" altLang="en-US"/>
          </a:p>
        </p:txBody>
      </p:sp>
      <p:sp>
        <p:nvSpPr>
          <p:cNvPr id="8" name="タイトル 7"/>
          <p:cNvSpPr>
            <a:spLocks noGrp="1"/>
          </p:cNvSpPr>
          <p:nvPr>
            <p:ph type="title"/>
          </p:nvPr>
        </p:nvSpPr>
        <p:spPr>
          <a:xfrm>
            <a:off x="171449" y="433307"/>
            <a:ext cx="8772528" cy="540211"/>
          </a:xfrm>
          <a:prstGeom prst="rect">
            <a:avLst/>
          </a:prstGeom>
        </p:spPr>
        <p:txBody>
          <a:bodyPr/>
          <a:lstStyle>
            <a:lvl1pPr>
              <a:defRPr sz="2400"/>
            </a:lvl1pPr>
          </a:lstStyle>
          <a:p>
            <a:r>
              <a:rPr kumimoji="1" lang="ja-JP" altLang="en-US"/>
              <a:t>マスター タイトルの書式設定</a:t>
            </a:r>
          </a:p>
        </p:txBody>
      </p:sp>
      <p:sp>
        <p:nvSpPr>
          <p:cNvPr id="11" name="テキスト プレースホルダー 10"/>
          <p:cNvSpPr>
            <a:spLocks noGrp="1"/>
          </p:cNvSpPr>
          <p:nvPr>
            <p:ph type="body" sz="quarter" idx="13" hasCustomPrompt="1"/>
          </p:nvPr>
        </p:nvSpPr>
        <p:spPr>
          <a:xfrm>
            <a:off x="180158" y="1204803"/>
            <a:ext cx="4062691" cy="604815"/>
          </a:xfrm>
        </p:spPr>
        <p:txBody>
          <a:bodyPr>
            <a:normAutofit/>
          </a:bodyPr>
          <a:lstStyle>
            <a:lvl1pPr marL="0" indent="0">
              <a:buNone/>
              <a:defRPr sz="2000">
                <a:solidFill>
                  <a:schemeClr val="tx1"/>
                </a:solidFill>
              </a:defRPr>
            </a:lvl1pPr>
          </a:lstStyle>
          <a:p>
            <a:r>
              <a:rPr kumimoji="1" lang="ja-JP" altLang="en-US" sz="2400" b="1">
                <a:solidFill>
                  <a:srgbClr val="1D5B9D"/>
                </a:solidFill>
              </a:rPr>
              <a:t>タイトル</a:t>
            </a:r>
          </a:p>
        </p:txBody>
      </p:sp>
      <p:sp>
        <p:nvSpPr>
          <p:cNvPr id="5" name="フッター プレースホルダー 4">
            <a:extLst>
              <a:ext uri="{FF2B5EF4-FFF2-40B4-BE49-F238E27FC236}">
                <a16:creationId xmlns:a16="http://schemas.microsoft.com/office/drawing/2014/main" id="{4E179457-A23F-45D2-BF63-8C1174CCE9FD}"/>
              </a:ext>
            </a:extLst>
          </p:cNvPr>
          <p:cNvSpPr>
            <a:spLocks noGrp="1"/>
          </p:cNvSpPr>
          <p:nvPr>
            <p:ph type="ftr" sz="quarter" idx="15"/>
          </p:nvPr>
        </p:nvSpPr>
        <p:spPr>
          <a:xfrm>
            <a:off x="171449" y="6434513"/>
            <a:ext cx="3647895" cy="365125"/>
          </a:xfrm>
        </p:spPr>
        <p:txBody>
          <a:bodyPr/>
          <a:lstStyle>
            <a:lvl1pPr algn="l">
              <a:defRPr sz="900"/>
            </a:lvl1pPr>
          </a:lstStyle>
          <a:p>
            <a:r>
              <a:rPr lang="en-US" altLang="ja-JP"/>
              <a:t>Copyright © Kakaku.com, Inc. All Rights Reserved.</a:t>
            </a:r>
          </a:p>
        </p:txBody>
      </p:sp>
    </p:spTree>
    <p:extLst>
      <p:ext uri="{BB962C8B-B14F-4D97-AF65-F5344CB8AC3E}">
        <p14:creationId xmlns:p14="http://schemas.microsoft.com/office/powerpoint/2010/main" val="3175875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タイトルと&#10;縦書きテキスト">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71449" y="1207698"/>
            <a:ext cx="8772528" cy="4916765"/>
          </a:xfrm>
        </p:spPr>
        <p:txBody>
          <a:bodyPr vert="eaVert">
            <a:normAutofit/>
          </a:bodyPr>
          <a:lstStyle>
            <a:lvl1pPr>
              <a:defRPr sz="2400"/>
            </a:lvl1pPr>
            <a:lvl2pPr>
              <a:defRPr sz="2000"/>
            </a:lvl2pPr>
            <a:lvl3pPr>
              <a:defRPr sz="1800"/>
            </a:lvl3pPr>
            <a:lvl4pPr>
              <a:defRPr sz="1600"/>
            </a:lvl4pPr>
            <a:lvl5pPr>
              <a:defRPr sz="16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Slide Number Placeholder 5"/>
          <p:cNvSpPr>
            <a:spLocks noGrp="1"/>
          </p:cNvSpPr>
          <p:nvPr>
            <p:ph type="sldNum" sz="quarter" idx="12"/>
          </p:nvPr>
        </p:nvSpPr>
        <p:spPr/>
        <p:txBody>
          <a:bodyPr/>
          <a:lstStyle/>
          <a:p>
            <a:fld id="{D8B91448-09D1-4BE7-A07D-AABAAA73F2EB}" type="slidenum">
              <a:rPr kumimoji="1" lang="ja-JP" altLang="en-US" smtClean="0"/>
              <a:t>‹#›</a:t>
            </a:fld>
            <a:endParaRPr kumimoji="1" lang="ja-JP" altLang="en-US"/>
          </a:p>
        </p:txBody>
      </p:sp>
      <p:sp>
        <p:nvSpPr>
          <p:cNvPr id="8" name="タイトル 7">
            <a:extLst>
              <a:ext uri="{FF2B5EF4-FFF2-40B4-BE49-F238E27FC236}">
                <a16:creationId xmlns:a16="http://schemas.microsoft.com/office/drawing/2014/main" id="{0705805E-A80B-47E8-B517-4F87F4CFD255}"/>
              </a:ext>
            </a:extLst>
          </p:cNvPr>
          <p:cNvSpPr>
            <a:spLocks noGrp="1"/>
          </p:cNvSpPr>
          <p:nvPr>
            <p:ph type="title"/>
          </p:nvPr>
        </p:nvSpPr>
        <p:spPr>
          <a:xfrm>
            <a:off x="171449" y="433307"/>
            <a:ext cx="8772528" cy="540211"/>
          </a:xfrm>
          <a:prstGeom prst="rect">
            <a:avLst/>
          </a:prstGeom>
        </p:spPr>
        <p:txBody>
          <a:bodyPr/>
          <a:lstStyle>
            <a:lvl1pPr>
              <a:defRPr sz="2400"/>
            </a:lvl1pPr>
          </a:lstStyle>
          <a:p>
            <a:r>
              <a:rPr kumimoji="1" lang="ja-JP" altLang="en-US"/>
              <a:t>マスター タイトルの書式設定</a:t>
            </a:r>
          </a:p>
        </p:txBody>
      </p:sp>
      <p:sp>
        <p:nvSpPr>
          <p:cNvPr id="4" name="フッター プレースホルダー 3">
            <a:extLst>
              <a:ext uri="{FF2B5EF4-FFF2-40B4-BE49-F238E27FC236}">
                <a16:creationId xmlns:a16="http://schemas.microsoft.com/office/drawing/2014/main" id="{BA612165-8004-46AA-B2A4-EBE8A535A102}"/>
              </a:ext>
            </a:extLst>
          </p:cNvPr>
          <p:cNvSpPr>
            <a:spLocks noGrp="1"/>
          </p:cNvSpPr>
          <p:nvPr>
            <p:ph type="ftr" sz="quarter" idx="14"/>
          </p:nvPr>
        </p:nvSpPr>
        <p:spPr>
          <a:xfrm>
            <a:off x="171449" y="6417888"/>
            <a:ext cx="3647895" cy="365125"/>
          </a:xfrm>
        </p:spPr>
        <p:txBody>
          <a:bodyPr/>
          <a:lstStyle>
            <a:lvl1pPr algn="l">
              <a:defRPr sz="900"/>
            </a:lvl1pPr>
          </a:lstStyle>
          <a:p>
            <a:r>
              <a:rPr lang="en-US" altLang="ja-JP"/>
              <a:t>Copyright © Kakaku.com, Inc. All Rights Reserved.</a:t>
            </a:r>
          </a:p>
        </p:txBody>
      </p:sp>
    </p:spTree>
    <p:extLst>
      <p:ext uri="{BB962C8B-B14F-4D97-AF65-F5344CB8AC3E}">
        <p14:creationId xmlns:p14="http://schemas.microsoft.com/office/powerpoint/2010/main" val="3486206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縦書きタイトルと&#10;縦書きテキスト">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71449" y="1236452"/>
            <a:ext cx="7901397" cy="4821447"/>
          </a:xfrm>
        </p:spPr>
        <p:txBody>
          <a:bodyPr vert="eaVert">
            <a:normAutofit/>
          </a:bodyPr>
          <a:lstStyle>
            <a:lvl1pPr>
              <a:defRPr sz="2400"/>
            </a:lvl1pPr>
            <a:lvl2pPr>
              <a:defRPr sz="2000"/>
            </a:lvl2pPr>
            <a:lvl3pPr>
              <a:defRPr sz="1800"/>
            </a:lvl3pPr>
            <a:lvl4pPr>
              <a:defRPr sz="1600"/>
            </a:lvl4pPr>
            <a:lvl5pPr>
              <a:defRPr sz="16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Slide Number Placeholder 5"/>
          <p:cNvSpPr>
            <a:spLocks noGrp="1"/>
          </p:cNvSpPr>
          <p:nvPr>
            <p:ph type="sldNum" sz="quarter" idx="12"/>
          </p:nvPr>
        </p:nvSpPr>
        <p:spPr/>
        <p:txBody>
          <a:bodyPr/>
          <a:lstStyle/>
          <a:p>
            <a:fld id="{D8B91448-09D1-4BE7-A07D-AABAAA73F2EB}" type="slidenum">
              <a:rPr kumimoji="1" lang="ja-JP" altLang="en-US" smtClean="0"/>
              <a:t>‹#›</a:t>
            </a:fld>
            <a:endParaRPr kumimoji="1" lang="ja-JP" altLang="en-US"/>
          </a:p>
        </p:txBody>
      </p:sp>
      <p:sp>
        <p:nvSpPr>
          <p:cNvPr id="9" name="テキスト プレースホルダー 10"/>
          <p:cNvSpPr>
            <a:spLocks noGrp="1"/>
          </p:cNvSpPr>
          <p:nvPr>
            <p:ph type="body" sz="quarter" idx="13" hasCustomPrompt="1"/>
          </p:nvPr>
        </p:nvSpPr>
        <p:spPr>
          <a:xfrm>
            <a:off x="8350868" y="1236452"/>
            <a:ext cx="591747" cy="4821447"/>
          </a:xfrm>
        </p:spPr>
        <p:txBody>
          <a:bodyPr vert="eaVert"/>
          <a:lstStyle>
            <a:lvl1pPr marL="0" indent="0">
              <a:buNone/>
              <a:defRPr sz="2100">
                <a:solidFill>
                  <a:srgbClr val="000000"/>
                </a:solidFill>
              </a:defRPr>
            </a:lvl1pPr>
          </a:lstStyle>
          <a:p>
            <a:r>
              <a:rPr kumimoji="1" lang="ja-JP" altLang="en-US" sz="2400" b="1">
                <a:solidFill>
                  <a:srgbClr val="1D5B9D"/>
                </a:solidFill>
              </a:rPr>
              <a:t>タイトル</a:t>
            </a:r>
          </a:p>
        </p:txBody>
      </p:sp>
      <p:sp>
        <p:nvSpPr>
          <p:cNvPr id="10" name="タイトル 7">
            <a:extLst>
              <a:ext uri="{FF2B5EF4-FFF2-40B4-BE49-F238E27FC236}">
                <a16:creationId xmlns:a16="http://schemas.microsoft.com/office/drawing/2014/main" id="{565EF7F4-84CD-43D3-8C1E-357D324F5CF0}"/>
              </a:ext>
            </a:extLst>
          </p:cNvPr>
          <p:cNvSpPr>
            <a:spLocks noGrp="1"/>
          </p:cNvSpPr>
          <p:nvPr>
            <p:ph type="title"/>
          </p:nvPr>
        </p:nvSpPr>
        <p:spPr>
          <a:xfrm>
            <a:off x="171449" y="440234"/>
            <a:ext cx="8772528" cy="540211"/>
          </a:xfrm>
          <a:prstGeom prst="rect">
            <a:avLst/>
          </a:prstGeom>
        </p:spPr>
        <p:txBody>
          <a:bodyPr/>
          <a:lstStyle>
            <a:lvl1pPr>
              <a:defRPr sz="2400"/>
            </a:lvl1pPr>
          </a:lstStyle>
          <a:p>
            <a:r>
              <a:rPr kumimoji="1" lang="ja-JP" altLang="en-US"/>
              <a:t>マスター タイトルの書式設定</a:t>
            </a:r>
          </a:p>
        </p:txBody>
      </p:sp>
      <p:sp>
        <p:nvSpPr>
          <p:cNvPr id="4" name="フッター プレースホルダー 3">
            <a:extLst>
              <a:ext uri="{FF2B5EF4-FFF2-40B4-BE49-F238E27FC236}">
                <a16:creationId xmlns:a16="http://schemas.microsoft.com/office/drawing/2014/main" id="{6902EAC5-F507-4C0E-81D2-5BF6C5E98F84}"/>
              </a:ext>
            </a:extLst>
          </p:cNvPr>
          <p:cNvSpPr>
            <a:spLocks noGrp="1"/>
          </p:cNvSpPr>
          <p:nvPr>
            <p:ph type="ftr" sz="quarter" idx="15"/>
          </p:nvPr>
        </p:nvSpPr>
        <p:spPr>
          <a:xfrm>
            <a:off x="171449" y="6417766"/>
            <a:ext cx="3647895" cy="365125"/>
          </a:xfrm>
        </p:spPr>
        <p:txBody>
          <a:bodyPr/>
          <a:lstStyle>
            <a:lvl1pPr algn="l">
              <a:defRPr sz="900"/>
            </a:lvl1pPr>
          </a:lstStyle>
          <a:p>
            <a:r>
              <a:rPr lang="en-US" altLang="ja-JP"/>
              <a:t>Copyright © Kakaku.com, Inc. All Rights Reserved.</a:t>
            </a:r>
          </a:p>
        </p:txBody>
      </p:sp>
    </p:spTree>
    <p:extLst>
      <p:ext uri="{BB962C8B-B14F-4D97-AF65-F5344CB8AC3E}">
        <p14:creationId xmlns:p14="http://schemas.microsoft.com/office/powerpoint/2010/main" val="1192646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71449" y="440234"/>
            <a:ext cx="8772528" cy="540211"/>
          </a:xfrm>
          <a:prstGeom prst="rect">
            <a:avLst/>
          </a:prstGeom>
        </p:spPr>
        <p:txBody>
          <a:bodyPr/>
          <a:lstStyle/>
          <a:p>
            <a:r>
              <a:rPr lang="ja-JP" altLang="en-US"/>
              <a:t>マスター タイトルの書式設定</a:t>
            </a:r>
            <a:endParaRPr lang="en-US"/>
          </a:p>
        </p:txBody>
      </p:sp>
      <p:sp>
        <p:nvSpPr>
          <p:cNvPr id="3" name="Content Placeholder 2"/>
          <p:cNvSpPr>
            <a:spLocks noGrp="1"/>
          </p:cNvSpPr>
          <p:nvPr>
            <p:ph idx="1"/>
          </p:nvPr>
        </p:nvSpPr>
        <p:spPr>
          <a:xfrm>
            <a:off x="171449" y="1201947"/>
            <a:ext cx="8772528" cy="492251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Slide Number Placeholder 5"/>
          <p:cNvSpPr>
            <a:spLocks noGrp="1"/>
          </p:cNvSpPr>
          <p:nvPr>
            <p:ph type="sldNum" sz="quarter" idx="12"/>
          </p:nvPr>
        </p:nvSpPr>
        <p:spPr/>
        <p:txBody>
          <a:bodyPr/>
          <a:lstStyle/>
          <a:p>
            <a:fld id="{D8B91448-09D1-4BE7-A07D-AABAAA73F2EB}" type="slidenum">
              <a:rPr kumimoji="1" lang="ja-JP" altLang="en-US" smtClean="0"/>
              <a:t>‹#›</a:t>
            </a:fld>
            <a:endParaRPr kumimoji="1" lang="ja-JP" altLang="en-US"/>
          </a:p>
        </p:txBody>
      </p:sp>
      <p:sp>
        <p:nvSpPr>
          <p:cNvPr id="5" name="フッター プレースホルダー 4">
            <a:extLst>
              <a:ext uri="{FF2B5EF4-FFF2-40B4-BE49-F238E27FC236}">
                <a16:creationId xmlns:a16="http://schemas.microsoft.com/office/drawing/2014/main" id="{B616E037-6705-448D-9D77-3FBEB1B70021}"/>
              </a:ext>
            </a:extLst>
          </p:cNvPr>
          <p:cNvSpPr>
            <a:spLocks noGrp="1"/>
          </p:cNvSpPr>
          <p:nvPr>
            <p:ph type="ftr" sz="quarter" idx="13"/>
          </p:nvPr>
        </p:nvSpPr>
        <p:spPr>
          <a:xfrm>
            <a:off x="96292" y="6492875"/>
            <a:ext cx="3647895" cy="365125"/>
          </a:xfrm>
        </p:spPr>
        <p:txBody>
          <a:bodyPr/>
          <a:lstStyle>
            <a:lvl1pPr algn="l">
              <a:defRPr sz="900"/>
            </a:lvl1pPr>
          </a:lstStyle>
          <a:p>
            <a:r>
              <a:rPr lang="en-US" altLang="ja-JP" dirty="0"/>
              <a:t>Copyright © Kakaku.com, Inc. All Rights Reserved.</a:t>
            </a:r>
          </a:p>
        </p:txBody>
      </p:sp>
    </p:spTree>
    <p:extLst>
      <p:ext uri="{BB962C8B-B14F-4D97-AF65-F5344CB8AC3E}">
        <p14:creationId xmlns:p14="http://schemas.microsoft.com/office/powerpoint/2010/main" val="2998997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49" y="1219200"/>
            <a:ext cx="8772528" cy="4876800"/>
          </a:xfrm>
        </p:spPr>
        <p:txBody>
          <a:bodyPr>
            <a:normAutofit/>
          </a:bodyPr>
          <a:lstStyle>
            <a:lvl1pPr>
              <a:defRPr sz="2400"/>
            </a:lvl1pPr>
            <a:lvl2pPr>
              <a:defRPr sz="2000"/>
            </a:lvl2pPr>
            <a:lvl3pPr>
              <a:defRPr sz="1800"/>
            </a:lvl3pPr>
            <a:lvl4pPr>
              <a:defRPr sz="1600"/>
            </a:lvl4pPr>
            <a:lvl5pPr>
              <a:defRPr sz="16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9" name="タイトル 8"/>
          <p:cNvSpPr>
            <a:spLocks noGrp="1"/>
          </p:cNvSpPr>
          <p:nvPr>
            <p:ph type="title"/>
          </p:nvPr>
        </p:nvSpPr>
        <p:spPr>
          <a:xfrm>
            <a:off x="171449" y="433307"/>
            <a:ext cx="8772528" cy="540211"/>
          </a:xfrm>
          <a:prstGeom prst="rect">
            <a:avLst/>
          </a:prstGeom>
        </p:spPr>
        <p:txBody>
          <a:bodyPr/>
          <a:lstStyle>
            <a:lvl1pPr>
              <a:defRPr sz="2400"/>
            </a:lvl1pPr>
          </a:lstStyle>
          <a:p>
            <a:r>
              <a:rPr kumimoji="1" lang="ja-JP" altLang="en-US"/>
              <a:t>マスター タイトルの書式設定</a:t>
            </a:r>
          </a:p>
        </p:txBody>
      </p:sp>
      <p:sp>
        <p:nvSpPr>
          <p:cNvPr id="4" name="フッター プレースホルダー 3">
            <a:extLst>
              <a:ext uri="{FF2B5EF4-FFF2-40B4-BE49-F238E27FC236}">
                <a16:creationId xmlns:a16="http://schemas.microsoft.com/office/drawing/2014/main" id="{99515250-44C4-42FE-8CB5-40D11579142F}"/>
              </a:ext>
            </a:extLst>
          </p:cNvPr>
          <p:cNvSpPr>
            <a:spLocks noGrp="1"/>
          </p:cNvSpPr>
          <p:nvPr>
            <p:ph type="ftr" sz="quarter" idx="11"/>
          </p:nvPr>
        </p:nvSpPr>
        <p:spPr>
          <a:xfrm>
            <a:off x="171449" y="6442826"/>
            <a:ext cx="3647895" cy="365125"/>
          </a:xfrm>
        </p:spPr>
        <p:txBody>
          <a:bodyPr/>
          <a:lstStyle>
            <a:lvl1pPr algn="l">
              <a:defRPr sz="900"/>
            </a:lvl1pPr>
          </a:lstStyle>
          <a:p>
            <a:r>
              <a:rPr lang="en-US" altLang="ja-JP"/>
              <a:t>Copyright © Kakaku.com, Inc. All Rights Reserved.</a:t>
            </a:r>
          </a:p>
        </p:txBody>
      </p:sp>
      <p:sp>
        <p:nvSpPr>
          <p:cNvPr id="5" name="スライド番号プレースホルダー 4">
            <a:extLst>
              <a:ext uri="{FF2B5EF4-FFF2-40B4-BE49-F238E27FC236}">
                <a16:creationId xmlns:a16="http://schemas.microsoft.com/office/drawing/2014/main" id="{4A6D0C26-4FD7-44C6-9B36-C34E0937F7DA}"/>
              </a:ext>
            </a:extLst>
          </p:cNvPr>
          <p:cNvSpPr>
            <a:spLocks noGrp="1"/>
          </p:cNvSpPr>
          <p:nvPr>
            <p:ph type="sldNum" sz="quarter" idx="12"/>
          </p:nvPr>
        </p:nvSpPr>
        <p:spPr/>
        <p:txBody>
          <a:bodyPr/>
          <a:lstStyle/>
          <a:p>
            <a:fld id="{D8B91448-09D1-4BE7-A07D-AABAAA73F2EB}" type="slidenum">
              <a:rPr lang="ja-JP" altLang="en-US" smtClean="0"/>
              <a:pPr/>
              <a:t>‹#›</a:t>
            </a:fld>
            <a:endParaRPr lang="ja-JP" altLang="en-US"/>
          </a:p>
        </p:txBody>
      </p:sp>
    </p:spTree>
    <p:extLst>
      <p:ext uri="{BB962C8B-B14F-4D97-AF65-F5344CB8AC3E}">
        <p14:creationId xmlns:p14="http://schemas.microsoft.com/office/powerpoint/2010/main" val="2213743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比較">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71449" y="1916346"/>
            <a:ext cx="4326734" cy="4249322"/>
          </a:xfrm>
        </p:spPr>
        <p:txBody>
          <a:bodyPr>
            <a:normAutofit/>
          </a:bodyPr>
          <a:lstStyle>
            <a:lvl1pPr>
              <a:defRPr sz="2000"/>
            </a:lvl1pPr>
            <a:lvl2pPr>
              <a:defRPr sz="1800"/>
            </a:lvl2pPr>
            <a:lvl3pPr>
              <a:defRPr sz="1600"/>
            </a:lvl3pPr>
            <a:lvl4pPr>
              <a:defRPr sz="1400"/>
            </a:lvl4pPr>
            <a:lvl5pPr>
              <a:defRPr sz="14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Content Placeholder 5"/>
          <p:cNvSpPr>
            <a:spLocks noGrp="1"/>
          </p:cNvSpPr>
          <p:nvPr>
            <p:ph sz="quarter" idx="4"/>
          </p:nvPr>
        </p:nvSpPr>
        <p:spPr>
          <a:xfrm>
            <a:off x="4629151" y="1916346"/>
            <a:ext cx="4305299" cy="4249322"/>
          </a:xfrm>
        </p:spPr>
        <p:txBody>
          <a:bodyPr>
            <a:normAutofit/>
          </a:bodyPr>
          <a:lstStyle>
            <a:lvl1pPr>
              <a:defRPr sz="2000"/>
            </a:lvl1pPr>
            <a:lvl2pPr>
              <a:defRPr sz="1800"/>
            </a:lvl2pPr>
            <a:lvl3pPr>
              <a:defRPr sz="1600"/>
            </a:lvl3pPr>
            <a:lvl4pPr>
              <a:defRPr sz="1400"/>
            </a:lvl4pPr>
            <a:lvl5pPr>
              <a:defRPr sz="14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9" name="Slide Number Placeholder 8"/>
          <p:cNvSpPr>
            <a:spLocks noGrp="1"/>
          </p:cNvSpPr>
          <p:nvPr>
            <p:ph type="sldNum" sz="quarter" idx="12"/>
          </p:nvPr>
        </p:nvSpPr>
        <p:spPr/>
        <p:txBody>
          <a:bodyPr/>
          <a:lstStyle/>
          <a:p>
            <a:fld id="{D8B91448-09D1-4BE7-A07D-AABAAA73F2EB}" type="slidenum">
              <a:rPr kumimoji="1" lang="ja-JP" altLang="en-US" smtClean="0"/>
              <a:t>‹#›</a:t>
            </a:fld>
            <a:endParaRPr kumimoji="1" lang="ja-JP" altLang="en-US"/>
          </a:p>
        </p:txBody>
      </p:sp>
      <p:sp>
        <p:nvSpPr>
          <p:cNvPr id="2" name="タイトル 1"/>
          <p:cNvSpPr>
            <a:spLocks noGrp="1"/>
          </p:cNvSpPr>
          <p:nvPr>
            <p:ph type="title"/>
          </p:nvPr>
        </p:nvSpPr>
        <p:spPr>
          <a:xfrm>
            <a:off x="171449" y="440234"/>
            <a:ext cx="8772528" cy="540211"/>
          </a:xfrm>
          <a:prstGeom prst="rect">
            <a:avLst/>
          </a:prstGeom>
        </p:spPr>
        <p:txBody>
          <a:bodyPr/>
          <a:lstStyle>
            <a:lvl1pPr>
              <a:defRPr sz="2400"/>
            </a:lvl1pPr>
          </a:lstStyle>
          <a:p>
            <a:r>
              <a:rPr kumimoji="1" lang="ja-JP" altLang="en-US"/>
              <a:t>マスター タイトルの書式設定</a:t>
            </a:r>
          </a:p>
        </p:txBody>
      </p:sp>
      <p:sp>
        <p:nvSpPr>
          <p:cNvPr id="13" name="テキスト プレースホルダー 10"/>
          <p:cNvSpPr>
            <a:spLocks noGrp="1"/>
          </p:cNvSpPr>
          <p:nvPr>
            <p:ph type="body" sz="quarter" idx="13" hasCustomPrompt="1"/>
          </p:nvPr>
        </p:nvSpPr>
        <p:spPr>
          <a:xfrm>
            <a:off x="171449" y="1187550"/>
            <a:ext cx="4326733" cy="604815"/>
          </a:xfrm>
        </p:spPr>
        <p:txBody>
          <a:bodyPr>
            <a:normAutofit/>
          </a:bodyPr>
          <a:lstStyle>
            <a:lvl1pPr marL="0" indent="0">
              <a:buNone/>
              <a:defRPr sz="2000">
                <a:solidFill>
                  <a:srgbClr val="000000"/>
                </a:solidFill>
              </a:defRPr>
            </a:lvl1pPr>
          </a:lstStyle>
          <a:p>
            <a:r>
              <a:rPr kumimoji="1" lang="ja-JP" altLang="en-US" sz="2400" b="1">
                <a:solidFill>
                  <a:srgbClr val="1D5B9D"/>
                </a:solidFill>
              </a:rPr>
              <a:t>タイトル</a:t>
            </a:r>
          </a:p>
        </p:txBody>
      </p:sp>
      <p:sp>
        <p:nvSpPr>
          <p:cNvPr id="14" name="テキスト プレースホルダー 10"/>
          <p:cNvSpPr>
            <a:spLocks noGrp="1"/>
          </p:cNvSpPr>
          <p:nvPr>
            <p:ph type="body" sz="quarter" idx="14" hasCustomPrompt="1"/>
          </p:nvPr>
        </p:nvSpPr>
        <p:spPr>
          <a:xfrm>
            <a:off x="4659528" y="1187550"/>
            <a:ext cx="4284449" cy="604815"/>
          </a:xfrm>
        </p:spPr>
        <p:txBody>
          <a:bodyPr/>
          <a:lstStyle>
            <a:lvl1pPr marL="0" indent="0">
              <a:buNone/>
              <a:defRPr sz="2100">
                <a:solidFill>
                  <a:srgbClr val="000000"/>
                </a:solidFill>
              </a:defRPr>
            </a:lvl1pPr>
          </a:lstStyle>
          <a:p>
            <a:r>
              <a:rPr kumimoji="1" lang="ja-JP" altLang="en-US" sz="2400" b="1">
                <a:solidFill>
                  <a:srgbClr val="1D5B9D"/>
                </a:solidFill>
              </a:rPr>
              <a:t>タイトル</a:t>
            </a:r>
          </a:p>
        </p:txBody>
      </p:sp>
      <p:sp>
        <p:nvSpPr>
          <p:cNvPr id="5" name="フッター プレースホルダー 4">
            <a:extLst>
              <a:ext uri="{FF2B5EF4-FFF2-40B4-BE49-F238E27FC236}">
                <a16:creationId xmlns:a16="http://schemas.microsoft.com/office/drawing/2014/main" id="{F8254BEE-96DA-4F90-B3C8-BBC2BDAE58F6}"/>
              </a:ext>
            </a:extLst>
          </p:cNvPr>
          <p:cNvSpPr>
            <a:spLocks noGrp="1"/>
          </p:cNvSpPr>
          <p:nvPr>
            <p:ph type="ftr" sz="quarter" idx="16"/>
          </p:nvPr>
        </p:nvSpPr>
        <p:spPr>
          <a:xfrm>
            <a:off x="171449" y="6417766"/>
            <a:ext cx="3647895" cy="365125"/>
          </a:xfrm>
        </p:spPr>
        <p:txBody>
          <a:bodyPr/>
          <a:lstStyle>
            <a:lvl1pPr algn="l">
              <a:defRPr sz="900"/>
            </a:lvl1pPr>
          </a:lstStyle>
          <a:p>
            <a:r>
              <a:rPr lang="en-US" altLang="ja-JP"/>
              <a:t>Copyright © Kakaku.com, Inc. All Rights Reserved.</a:t>
            </a:r>
          </a:p>
        </p:txBody>
      </p:sp>
    </p:spTree>
    <p:extLst>
      <p:ext uri="{BB962C8B-B14F-4D97-AF65-F5344CB8AC3E}">
        <p14:creationId xmlns:p14="http://schemas.microsoft.com/office/powerpoint/2010/main" val="958899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ctr" anchorCtr="0"/>
          <a:lstStyle>
            <a:lvl1pPr>
              <a:defRPr sz="5400" b="1">
                <a:solidFill>
                  <a:schemeClr val="accent1"/>
                </a:solidFill>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6" name="Slide Number Placeholder 5"/>
          <p:cNvSpPr>
            <a:spLocks noGrp="1"/>
          </p:cNvSpPr>
          <p:nvPr>
            <p:ph type="sldNum" sz="quarter" idx="12"/>
          </p:nvPr>
        </p:nvSpPr>
        <p:spPr/>
        <p:txBody>
          <a:bodyPr/>
          <a:lstStyle/>
          <a:p>
            <a:fld id="{D8B91448-09D1-4BE7-A07D-AABAAA73F2EB}" type="slidenum">
              <a:rPr kumimoji="1" lang="ja-JP" altLang="en-US" smtClean="0"/>
              <a:t>‹#›</a:t>
            </a:fld>
            <a:endParaRPr kumimoji="1" lang="ja-JP" altLang="en-US"/>
          </a:p>
        </p:txBody>
      </p:sp>
      <p:sp>
        <p:nvSpPr>
          <p:cNvPr id="7" name="Title 1"/>
          <p:cNvSpPr txBox="1">
            <a:spLocks/>
          </p:cNvSpPr>
          <p:nvPr userDrawn="1"/>
        </p:nvSpPr>
        <p:spPr>
          <a:xfrm>
            <a:off x="1" y="5892"/>
            <a:ext cx="7050157" cy="868751"/>
          </a:xfrm>
          <a:prstGeom prst="rect">
            <a:avLst/>
          </a:prstGeom>
          <a:noFill/>
        </p:spPr>
        <p:txBody>
          <a:bodyPr vert="horz" lIns="243000" tIns="34290" rIns="68580" bIns="34290" rtlCol="0" anchor="ctr">
            <a:normAutofit/>
          </a:bodyPr>
          <a:lstStyle>
            <a:lvl1pPr algn="l" defTabSz="914400" rtl="0" eaLnBrk="1" latinLnBrk="0" hangingPunct="1">
              <a:lnSpc>
                <a:spcPct val="90000"/>
              </a:lnSpc>
              <a:spcBef>
                <a:spcPct val="0"/>
              </a:spcBef>
              <a:buNone/>
              <a:defRPr kumimoji="1" sz="2400" b="1" kern="1200" spc="300">
                <a:solidFill>
                  <a:schemeClr val="bg1"/>
                </a:solidFill>
                <a:latin typeface="+mj-lt"/>
                <a:ea typeface="+mj-ea"/>
                <a:cs typeface="+mj-cs"/>
              </a:defRPr>
            </a:lvl1pPr>
          </a:lstStyle>
          <a:p>
            <a:endParaRPr lang="en-US" sz="1800"/>
          </a:p>
        </p:txBody>
      </p:sp>
      <p:sp>
        <p:nvSpPr>
          <p:cNvPr id="5" name="フッター プレースホルダー 4">
            <a:extLst>
              <a:ext uri="{FF2B5EF4-FFF2-40B4-BE49-F238E27FC236}">
                <a16:creationId xmlns:a16="http://schemas.microsoft.com/office/drawing/2014/main" id="{1979E026-2142-4A6E-975C-382DE8398D20}"/>
              </a:ext>
            </a:extLst>
          </p:cNvPr>
          <p:cNvSpPr>
            <a:spLocks noGrp="1"/>
          </p:cNvSpPr>
          <p:nvPr>
            <p:ph type="ftr" sz="quarter" idx="13"/>
          </p:nvPr>
        </p:nvSpPr>
        <p:spPr>
          <a:xfrm>
            <a:off x="66502" y="6477121"/>
            <a:ext cx="3647895" cy="365125"/>
          </a:xfrm>
        </p:spPr>
        <p:txBody>
          <a:bodyPr/>
          <a:lstStyle>
            <a:lvl1pPr algn="l">
              <a:defRPr sz="900"/>
            </a:lvl1pPr>
          </a:lstStyle>
          <a:p>
            <a:r>
              <a:rPr lang="en-US" altLang="ja-JP" dirty="0"/>
              <a:t>Copyright © Kakaku.com, Inc. All Rights Reserved.</a:t>
            </a:r>
          </a:p>
        </p:txBody>
      </p:sp>
    </p:spTree>
    <p:extLst>
      <p:ext uri="{BB962C8B-B14F-4D97-AF65-F5344CB8AC3E}">
        <p14:creationId xmlns:p14="http://schemas.microsoft.com/office/powerpoint/2010/main" val="3538273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71449" y="433307"/>
            <a:ext cx="8772528" cy="540211"/>
          </a:xfrm>
          <a:prstGeom prst="rect">
            <a:avLst/>
          </a:prstGeom>
        </p:spPr>
        <p:txBody>
          <a:bodyPr/>
          <a:lstStyle>
            <a:lvl1pPr>
              <a:defRPr sz="2400"/>
            </a:lvl1pPr>
          </a:lstStyle>
          <a:p>
            <a:r>
              <a:rPr lang="ja-JP" altLang="en-US"/>
              <a:t>マスター タイトルの書式設定</a:t>
            </a:r>
            <a:endParaRPr lang="en-US"/>
          </a:p>
        </p:txBody>
      </p:sp>
      <p:sp>
        <p:nvSpPr>
          <p:cNvPr id="3" name="Content Placeholder 2"/>
          <p:cNvSpPr>
            <a:spLocks noGrp="1"/>
          </p:cNvSpPr>
          <p:nvPr>
            <p:ph sz="half" idx="1"/>
          </p:nvPr>
        </p:nvSpPr>
        <p:spPr>
          <a:xfrm>
            <a:off x="171449" y="1201947"/>
            <a:ext cx="4343401" cy="492251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201947"/>
            <a:ext cx="4305300" cy="492251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Slide Number Placeholder 6"/>
          <p:cNvSpPr>
            <a:spLocks noGrp="1"/>
          </p:cNvSpPr>
          <p:nvPr>
            <p:ph type="sldNum" sz="quarter" idx="12"/>
          </p:nvPr>
        </p:nvSpPr>
        <p:spPr/>
        <p:txBody>
          <a:bodyPr/>
          <a:lstStyle/>
          <a:p>
            <a:fld id="{D8B91448-09D1-4BE7-A07D-AABAAA73F2EB}" type="slidenum">
              <a:rPr kumimoji="1" lang="ja-JP" altLang="en-US" smtClean="0"/>
              <a:t>‹#›</a:t>
            </a:fld>
            <a:endParaRPr kumimoji="1" lang="ja-JP" altLang="en-US"/>
          </a:p>
        </p:txBody>
      </p:sp>
      <p:sp>
        <p:nvSpPr>
          <p:cNvPr id="6" name="フッター プレースホルダー 5">
            <a:extLst>
              <a:ext uri="{FF2B5EF4-FFF2-40B4-BE49-F238E27FC236}">
                <a16:creationId xmlns:a16="http://schemas.microsoft.com/office/drawing/2014/main" id="{2A55CF69-B20F-41EC-8D4C-AFF9E9B493CD}"/>
              </a:ext>
            </a:extLst>
          </p:cNvPr>
          <p:cNvSpPr>
            <a:spLocks noGrp="1"/>
          </p:cNvSpPr>
          <p:nvPr>
            <p:ph type="ftr" sz="quarter" idx="13"/>
          </p:nvPr>
        </p:nvSpPr>
        <p:spPr>
          <a:xfrm>
            <a:off x="171449" y="6424693"/>
            <a:ext cx="3647895" cy="365125"/>
          </a:xfrm>
        </p:spPr>
        <p:txBody>
          <a:bodyPr/>
          <a:lstStyle>
            <a:lvl1pPr algn="l">
              <a:defRPr sz="900"/>
            </a:lvl1pPr>
          </a:lstStyle>
          <a:p>
            <a:r>
              <a:rPr lang="en-US" altLang="ja-JP" dirty="0"/>
              <a:t>Copyright © Kakaku.com, Inc. All Rights Reserved.</a:t>
            </a:r>
          </a:p>
        </p:txBody>
      </p:sp>
    </p:spTree>
    <p:extLst>
      <p:ext uri="{BB962C8B-B14F-4D97-AF65-F5344CB8AC3E}">
        <p14:creationId xmlns:p14="http://schemas.microsoft.com/office/powerpoint/2010/main" val="1268913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72641" y="429958"/>
            <a:ext cx="8761809" cy="647700"/>
          </a:xfrm>
          <a:prstGeom prst="rect">
            <a:avLst/>
          </a:prstGeom>
        </p:spPr>
        <p:txBody>
          <a:bodyPr>
            <a:noAutofit/>
          </a:bodyPr>
          <a:lstStyle>
            <a:lvl1pPr>
              <a:defRPr sz="2400">
                <a:solidFill>
                  <a:schemeClr val="accent1"/>
                </a:solidFill>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171450" y="1279566"/>
            <a:ext cx="4326732" cy="681036"/>
          </a:xfrm>
        </p:spPr>
        <p:txBody>
          <a:bodyPr anchor="t" anchorCtr="0">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71450" y="2070340"/>
            <a:ext cx="4326732" cy="41193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279566"/>
            <a:ext cx="4316691" cy="681036"/>
          </a:xfrm>
        </p:spPr>
        <p:txBody>
          <a:bodyPr anchor="t" anchorCtr="0">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070340"/>
            <a:ext cx="4316691" cy="41193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9" name="Slide Number Placeholder 8"/>
          <p:cNvSpPr>
            <a:spLocks noGrp="1"/>
          </p:cNvSpPr>
          <p:nvPr>
            <p:ph type="sldNum" sz="quarter" idx="12"/>
          </p:nvPr>
        </p:nvSpPr>
        <p:spPr/>
        <p:txBody>
          <a:bodyPr/>
          <a:lstStyle/>
          <a:p>
            <a:fld id="{D8B91448-09D1-4BE7-A07D-AABAAA73F2EB}" type="slidenum">
              <a:rPr kumimoji="1" lang="ja-JP" altLang="en-US" smtClean="0"/>
              <a:t>‹#›</a:t>
            </a:fld>
            <a:endParaRPr kumimoji="1" lang="ja-JP" altLang="en-US"/>
          </a:p>
        </p:txBody>
      </p:sp>
      <p:sp>
        <p:nvSpPr>
          <p:cNvPr id="8" name="フッター プレースホルダー 7">
            <a:extLst>
              <a:ext uri="{FF2B5EF4-FFF2-40B4-BE49-F238E27FC236}">
                <a16:creationId xmlns:a16="http://schemas.microsoft.com/office/drawing/2014/main" id="{869AFE7D-D6C6-4964-87C9-3E365E435B76}"/>
              </a:ext>
            </a:extLst>
          </p:cNvPr>
          <p:cNvSpPr>
            <a:spLocks noGrp="1"/>
          </p:cNvSpPr>
          <p:nvPr>
            <p:ph type="ftr" sz="quarter" idx="13"/>
          </p:nvPr>
        </p:nvSpPr>
        <p:spPr>
          <a:xfrm>
            <a:off x="164134" y="6462004"/>
            <a:ext cx="3647895" cy="365125"/>
          </a:xfrm>
        </p:spPr>
        <p:txBody>
          <a:bodyPr/>
          <a:lstStyle>
            <a:lvl1pPr algn="l">
              <a:defRPr sz="900"/>
            </a:lvl1pPr>
          </a:lstStyle>
          <a:p>
            <a:r>
              <a:rPr lang="en-US" altLang="ja-JP" dirty="0"/>
              <a:t>Copyright © Kakaku.com, Inc. All Rights Reserved.</a:t>
            </a:r>
          </a:p>
        </p:txBody>
      </p:sp>
    </p:spTree>
    <p:extLst>
      <p:ext uri="{BB962C8B-B14F-4D97-AF65-F5344CB8AC3E}">
        <p14:creationId xmlns:p14="http://schemas.microsoft.com/office/powerpoint/2010/main" val="3394578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8B91448-09D1-4BE7-A07D-AABAAA73F2EB}" type="slidenum">
              <a:rPr kumimoji="1" lang="ja-JP" altLang="en-US" smtClean="0"/>
              <a:t>‹#›</a:t>
            </a:fld>
            <a:endParaRPr kumimoji="1" lang="ja-JP" altLang="en-US"/>
          </a:p>
        </p:txBody>
      </p:sp>
      <p:sp>
        <p:nvSpPr>
          <p:cNvPr id="7" name="Title 1">
            <a:extLst>
              <a:ext uri="{FF2B5EF4-FFF2-40B4-BE49-F238E27FC236}">
                <a16:creationId xmlns:a16="http://schemas.microsoft.com/office/drawing/2014/main" id="{5F726B3A-41F9-4D0D-88B2-9169EAD4E8C4}"/>
              </a:ext>
            </a:extLst>
          </p:cNvPr>
          <p:cNvSpPr>
            <a:spLocks noGrp="1"/>
          </p:cNvSpPr>
          <p:nvPr>
            <p:ph type="title"/>
          </p:nvPr>
        </p:nvSpPr>
        <p:spPr>
          <a:xfrm>
            <a:off x="172641" y="429958"/>
            <a:ext cx="8761809" cy="647700"/>
          </a:xfrm>
          <a:prstGeom prst="rect">
            <a:avLst/>
          </a:prstGeom>
        </p:spPr>
        <p:txBody>
          <a:bodyPr>
            <a:noAutofit/>
          </a:bodyPr>
          <a:lstStyle>
            <a:lvl1pPr>
              <a:defRPr sz="2400">
                <a:solidFill>
                  <a:schemeClr val="accent1"/>
                </a:solidFill>
              </a:defRPr>
            </a:lvl1pPr>
          </a:lstStyle>
          <a:p>
            <a:r>
              <a:rPr lang="ja-JP" altLang="en-US"/>
              <a:t>マスター タイトルの書式設定</a:t>
            </a:r>
            <a:endParaRPr lang="en-US"/>
          </a:p>
        </p:txBody>
      </p:sp>
      <p:sp>
        <p:nvSpPr>
          <p:cNvPr id="4" name="フッター プレースホルダー 3">
            <a:extLst>
              <a:ext uri="{FF2B5EF4-FFF2-40B4-BE49-F238E27FC236}">
                <a16:creationId xmlns:a16="http://schemas.microsoft.com/office/drawing/2014/main" id="{8C151C4D-0C0B-47C2-9EA3-89C16C9692BD}"/>
              </a:ext>
            </a:extLst>
          </p:cNvPr>
          <p:cNvSpPr>
            <a:spLocks noGrp="1"/>
          </p:cNvSpPr>
          <p:nvPr>
            <p:ph type="ftr" sz="quarter" idx="13"/>
          </p:nvPr>
        </p:nvSpPr>
        <p:spPr>
          <a:xfrm>
            <a:off x="172641" y="6421237"/>
            <a:ext cx="3647895" cy="365125"/>
          </a:xfrm>
        </p:spPr>
        <p:txBody>
          <a:bodyPr/>
          <a:lstStyle>
            <a:lvl1pPr algn="l">
              <a:defRPr sz="900"/>
            </a:lvl1pPr>
          </a:lstStyle>
          <a:p>
            <a:r>
              <a:rPr lang="en-US" altLang="ja-JP" dirty="0"/>
              <a:t>Copyright © Kakaku.com, Inc. All Rights Reserved.</a:t>
            </a:r>
          </a:p>
        </p:txBody>
      </p:sp>
    </p:spTree>
    <p:extLst>
      <p:ext uri="{BB962C8B-B14F-4D97-AF65-F5344CB8AC3E}">
        <p14:creationId xmlns:p14="http://schemas.microsoft.com/office/powerpoint/2010/main" val="2709206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8B91448-09D1-4BE7-A07D-AABAAA73F2EB}" type="slidenum">
              <a:rPr kumimoji="1" lang="ja-JP" altLang="en-US" smtClean="0"/>
              <a:t>‹#›</a:t>
            </a:fld>
            <a:endParaRPr kumimoji="1" lang="ja-JP" altLang="en-US"/>
          </a:p>
        </p:txBody>
      </p:sp>
      <p:sp>
        <p:nvSpPr>
          <p:cNvPr id="3" name="フッター プレースホルダー 2">
            <a:extLst>
              <a:ext uri="{FF2B5EF4-FFF2-40B4-BE49-F238E27FC236}">
                <a16:creationId xmlns:a16="http://schemas.microsoft.com/office/drawing/2014/main" id="{62B84155-5154-4582-8334-7543A98C192C}"/>
              </a:ext>
            </a:extLst>
          </p:cNvPr>
          <p:cNvSpPr>
            <a:spLocks noGrp="1"/>
          </p:cNvSpPr>
          <p:nvPr>
            <p:ph type="ftr" sz="quarter" idx="13"/>
          </p:nvPr>
        </p:nvSpPr>
        <p:spPr>
          <a:xfrm>
            <a:off x="137857" y="6462004"/>
            <a:ext cx="3647895" cy="365125"/>
          </a:xfrm>
        </p:spPr>
        <p:txBody>
          <a:bodyPr/>
          <a:lstStyle>
            <a:lvl1pPr algn="l">
              <a:defRPr sz="900"/>
            </a:lvl1pPr>
          </a:lstStyle>
          <a:p>
            <a:r>
              <a:rPr lang="en-US" altLang="ja-JP" dirty="0"/>
              <a:t>Copyright © Kakaku.com, Inc. All Rights Reserved.</a:t>
            </a:r>
          </a:p>
        </p:txBody>
      </p:sp>
    </p:spTree>
    <p:extLst>
      <p:ext uri="{BB962C8B-B14F-4D97-AF65-F5344CB8AC3E}">
        <p14:creationId xmlns:p14="http://schemas.microsoft.com/office/powerpoint/2010/main" val="512758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付きの&#10;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0" y="1345721"/>
            <a:ext cx="5047059" cy="442790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171450" y="1345721"/>
            <a:ext cx="3407569" cy="45232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9" name="Title 1">
            <a:extLst>
              <a:ext uri="{FF2B5EF4-FFF2-40B4-BE49-F238E27FC236}">
                <a16:creationId xmlns:a16="http://schemas.microsoft.com/office/drawing/2014/main" id="{41F8C5D4-7844-4DD4-9B61-AC6EA7F1B49A}"/>
              </a:ext>
            </a:extLst>
          </p:cNvPr>
          <p:cNvSpPr>
            <a:spLocks noGrp="1"/>
          </p:cNvSpPr>
          <p:nvPr>
            <p:ph type="title"/>
          </p:nvPr>
        </p:nvSpPr>
        <p:spPr>
          <a:xfrm>
            <a:off x="172641" y="436885"/>
            <a:ext cx="8761809" cy="647700"/>
          </a:xfrm>
          <a:prstGeom prst="rect">
            <a:avLst/>
          </a:prstGeom>
        </p:spPr>
        <p:txBody>
          <a:bodyPr>
            <a:noAutofit/>
          </a:bodyPr>
          <a:lstStyle>
            <a:lvl1pPr>
              <a:defRPr sz="2400">
                <a:solidFill>
                  <a:schemeClr val="accent1"/>
                </a:solidFill>
              </a:defRPr>
            </a:lvl1pPr>
          </a:lstStyle>
          <a:p>
            <a:r>
              <a:rPr lang="ja-JP" altLang="en-US"/>
              <a:t>マスター タイトルの書式設定</a:t>
            </a:r>
            <a:endParaRPr lang="en-US"/>
          </a:p>
        </p:txBody>
      </p:sp>
      <p:sp>
        <p:nvSpPr>
          <p:cNvPr id="10" name="フッター プレースホルダー 9">
            <a:extLst>
              <a:ext uri="{FF2B5EF4-FFF2-40B4-BE49-F238E27FC236}">
                <a16:creationId xmlns:a16="http://schemas.microsoft.com/office/drawing/2014/main" id="{9AA4CC50-99A9-449B-A8DB-1D6C0EB8A48A}"/>
              </a:ext>
            </a:extLst>
          </p:cNvPr>
          <p:cNvSpPr>
            <a:spLocks noGrp="1"/>
          </p:cNvSpPr>
          <p:nvPr>
            <p:ph type="ftr" sz="quarter" idx="11"/>
          </p:nvPr>
        </p:nvSpPr>
        <p:spPr>
          <a:xfrm>
            <a:off x="151858" y="6477122"/>
            <a:ext cx="3647895" cy="365125"/>
          </a:xfrm>
        </p:spPr>
        <p:txBody>
          <a:bodyPr/>
          <a:lstStyle>
            <a:lvl1pPr algn="l">
              <a:defRPr sz="900"/>
            </a:lvl1pPr>
          </a:lstStyle>
          <a:p>
            <a:r>
              <a:rPr lang="en-US" altLang="ja-JP" dirty="0"/>
              <a:t>Copyright © Kakaku.com, Inc. All Rights Reserved.</a:t>
            </a:r>
          </a:p>
        </p:txBody>
      </p:sp>
      <p:sp>
        <p:nvSpPr>
          <p:cNvPr id="11" name="スライド番号プレースホルダー 10">
            <a:extLst>
              <a:ext uri="{FF2B5EF4-FFF2-40B4-BE49-F238E27FC236}">
                <a16:creationId xmlns:a16="http://schemas.microsoft.com/office/drawing/2014/main" id="{1C602D25-779F-4B70-90D0-0BA4831BF18C}"/>
              </a:ext>
            </a:extLst>
          </p:cNvPr>
          <p:cNvSpPr>
            <a:spLocks noGrp="1"/>
          </p:cNvSpPr>
          <p:nvPr>
            <p:ph type="sldNum" sz="quarter" idx="12"/>
          </p:nvPr>
        </p:nvSpPr>
        <p:spPr/>
        <p:txBody>
          <a:bodyPr/>
          <a:lstStyle/>
          <a:p>
            <a:fld id="{D8B91448-09D1-4BE7-A07D-AABAAA73F2EB}" type="slidenum">
              <a:rPr lang="ja-JP" altLang="en-US" smtClean="0"/>
              <a:pPr/>
              <a:t>‹#›</a:t>
            </a:fld>
            <a:endParaRPr lang="ja-JP" altLang="en-US"/>
          </a:p>
        </p:txBody>
      </p:sp>
    </p:spTree>
    <p:extLst>
      <p:ext uri="{BB962C8B-B14F-4D97-AF65-F5344CB8AC3E}">
        <p14:creationId xmlns:p14="http://schemas.microsoft.com/office/powerpoint/2010/main" val="4279581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付きの図">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629150" y="1334219"/>
            <a:ext cx="4305299" cy="443940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a:p>
        </p:txBody>
      </p:sp>
      <p:sp>
        <p:nvSpPr>
          <p:cNvPr id="4" name="Text Placeholder 3"/>
          <p:cNvSpPr>
            <a:spLocks noGrp="1"/>
          </p:cNvSpPr>
          <p:nvPr>
            <p:ph type="body" sz="half" idx="2"/>
          </p:nvPr>
        </p:nvSpPr>
        <p:spPr>
          <a:xfrm>
            <a:off x="171450" y="1334219"/>
            <a:ext cx="4191000" cy="453476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9" name="Title 1">
            <a:extLst>
              <a:ext uri="{FF2B5EF4-FFF2-40B4-BE49-F238E27FC236}">
                <a16:creationId xmlns:a16="http://schemas.microsoft.com/office/drawing/2014/main" id="{E8C42154-493C-4328-BC85-6D8E0F55DBA0}"/>
              </a:ext>
            </a:extLst>
          </p:cNvPr>
          <p:cNvSpPr>
            <a:spLocks noGrp="1"/>
          </p:cNvSpPr>
          <p:nvPr>
            <p:ph type="title"/>
          </p:nvPr>
        </p:nvSpPr>
        <p:spPr>
          <a:xfrm>
            <a:off x="172641" y="429958"/>
            <a:ext cx="8761809" cy="647700"/>
          </a:xfrm>
          <a:prstGeom prst="rect">
            <a:avLst/>
          </a:prstGeom>
        </p:spPr>
        <p:txBody>
          <a:bodyPr>
            <a:noAutofit/>
          </a:bodyPr>
          <a:lstStyle>
            <a:lvl1pPr>
              <a:defRPr sz="2400">
                <a:solidFill>
                  <a:schemeClr val="accent1"/>
                </a:solidFill>
              </a:defRPr>
            </a:lvl1pPr>
          </a:lstStyle>
          <a:p>
            <a:r>
              <a:rPr lang="ja-JP" altLang="en-US"/>
              <a:t>マスター タイトルの書式設定</a:t>
            </a:r>
            <a:endParaRPr lang="en-US"/>
          </a:p>
        </p:txBody>
      </p:sp>
      <p:sp>
        <p:nvSpPr>
          <p:cNvPr id="11" name="フッター プレースホルダー 10">
            <a:extLst>
              <a:ext uri="{FF2B5EF4-FFF2-40B4-BE49-F238E27FC236}">
                <a16:creationId xmlns:a16="http://schemas.microsoft.com/office/drawing/2014/main" id="{DDBCD2B6-A91F-4889-8599-8787F889E516}"/>
              </a:ext>
            </a:extLst>
          </p:cNvPr>
          <p:cNvSpPr>
            <a:spLocks noGrp="1"/>
          </p:cNvSpPr>
          <p:nvPr>
            <p:ph type="ftr" sz="quarter" idx="11"/>
          </p:nvPr>
        </p:nvSpPr>
        <p:spPr>
          <a:xfrm>
            <a:off x="171450" y="6461132"/>
            <a:ext cx="3647895" cy="365125"/>
          </a:xfrm>
        </p:spPr>
        <p:txBody>
          <a:bodyPr/>
          <a:lstStyle>
            <a:lvl1pPr algn="l">
              <a:defRPr sz="900"/>
            </a:lvl1pPr>
          </a:lstStyle>
          <a:p>
            <a:r>
              <a:rPr lang="en-US" altLang="ja-JP" dirty="0"/>
              <a:t>Copyright © Kakaku.com, Inc. All Rights Reserved.</a:t>
            </a:r>
          </a:p>
        </p:txBody>
      </p:sp>
      <p:sp>
        <p:nvSpPr>
          <p:cNvPr id="12" name="スライド番号プレースホルダー 11">
            <a:extLst>
              <a:ext uri="{FF2B5EF4-FFF2-40B4-BE49-F238E27FC236}">
                <a16:creationId xmlns:a16="http://schemas.microsoft.com/office/drawing/2014/main" id="{E1FC6EC9-8436-45A1-847F-354FCF7226DA}"/>
              </a:ext>
            </a:extLst>
          </p:cNvPr>
          <p:cNvSpPr>
            <a:spLocks noGrp="1"/>
          </p:cNvSpPr>
          <p:nvPr>
            <p:ph type="sldNum" sz="quarter" idx="12"/>
          </p:nvPr>
        </p:nvSpPr>
        <p:spPr/>
        <p:txBody>
          <a:bodyPr/>
          <a:lstStyle/>
          <a:p>
            <a:fld id="{D8B91448-09D1-4BE7-A07D-AABAAA73F2EB}" type="slidenum">
              <a:rPr lang="ja-JP" altLang="en-US" smtClean="0"/>
              <a:pPr/>
              <a:t>‹#›</a:t>
            </a:fld>
            <a:endParaRPr lang="ja-JP" altLang="en-US"/>
          </a:p>
        </p:txBody>
      </p:sp>
    </p:spTree>
    <p:extLst>
      <p:ext uri="{BB962C8B-B14F-4D97-AF65-F5344CB8AC3E}">
        <p14:creationId xmlns:p14="http://schemas.microsoft.com/office/powerpoint/2010/main" val="975587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1449" y="1230702"/>
            <a:ext cx="8772528" cy="5193102"/>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171450" y="6477122"/>
            <a:ext cx="2057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04040DEE-C3C1-423C-9127-12FB13F78747}" type="datetime1">
              <a:rPr lang="en-US" altLang="ja-JP" smtClean="0"/>
              <a:t>11/13/2023</a:t>
            </a:fld>
            <a:endParaRPr lang="en-US"/>
          </a:p>
        </p:txBody>
      </p:sp>
      <p:sp>
        <p:nvSpPr>
          <p:cNvPr id="5" name="Footer Placeholder 4"/>
          <p:cNvSpPr>
            <a:spLocks noGrp="1"/>
          </p:cNvSpPr>
          <p:nvPr>
            <p:ph type="ftr" sz="quarter" idx="3"/>
          </p:nvPr>
        </p:nvSpPr>
        <p:spPr>
          <a:xfrm>
            <a:off x="2748053" y="6477122"/>
            <a:ext cx="364789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ltLang="ja-JP"/>
              <a:t>Copyright © Kakaku.com, Inc. All Rights Reserved.</a:t>
            </a:r>
          </a:p>
        </p:txBody>
      </p:sp>
      <p:sp>
        <p:nvSpPr>
          <p:cNvPr id="6" name="Slide Number Placeholder 5"/>
          <p:cNvSpPr>
            <a:spLocks noGrp="1"/>
          </p:cNvSpPr>
          <p:nvPr>
            <p:ph type="sldNum" sz="quarter" idx="4"/>
          </p:nvPr>
        </p:nvSpPr>
        <p:spPr>
          <a:xfrm>
            <a:off x="6877050" y="6477122"/>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8B91448-09D1-4BE7-A07D-AABAAA73F2EB}" type="slidenum">
              <a:rPr lang="ja-JP" altLang="en-US" smtClean="0"/>
              <a:pPr/>
              <a:t>‹#›</a:t>
            </a:fld>
            <a:endParaRPr lang="ja-JP" altLang="en-US"/>
          </a:p>
        </p:txBody>
      </p:sp>
      <p:sp>
        <p:nvSpPr>
          <p:cNvPr id="7" name="正方形/長方形 6"/>
          <p:cNvSpPr/>
          <p:nvPr userDrawn="1"/>
        </p:nvSpPr>
        <p:spPr>
          <a:xfrm>
            <a:off x="0" y="0"/>
            <a:ext cx="9144000" cy="425236"/>
          </a:xfrm>
          <a:prstGeom prst="rect">
            <a:avLst/>
          </a:prstGeom>
          <a:solidFill>
            <a:srgbClr val="2C6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b="1"/>
          </a:p>
        </p:txBody>
      </p:sp>
      <p:pic>
        <p:nvPicPr>
          <p:cNvPr id="8" name="図 7"/>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033865" y="61693"/>
            <a:ext cx="1044000" cy="271440"/>
          </a:xfrm>
          <a:prstGeom prst="rect">
            <a:avLst/>
          </a:prstGeom>
        </p:spPr>
      </p:pic>
      <p:sp>
        <p:nvSpPr>
          <p:cNvPr id="2" name="Title Placeholder 1"/>
          <p:cNvSpPr>
            <a:spLocks noGrp="1"/>
          </p:cNvSpPr>
          <p:nvPr>
            <p:ph type="title"/>
          </p:nvPr>
        </p:nvSpPr>
        <p:spPr>
          <a:xfrm>
            <a:off x="171449" y="523358"/>
            <a:ext cx="8772528" cy="540211"/>
          </a:xfrm>
          <a:prstGeom prst="rect">
            <a:avLst/>
          </a:prstGeom>
        </p:spPr>
        <p:txBody>
          <a:bodyPr vert="horz" lIns="91440" tIns="45720" rIns="91440" bIns="45720" rtlCol="0" anchor="ctr">
            <a:noAutofit/>
          </a:bodyPr>
          <a:lstStyle/>
          <a:p>
            <a:r>
              <a:rPr lang="ja-JP" altLang="en-US"/>
              <a:t>マスター タイトルの書式設定</a:t>
            </a:r>
            <a:endParaRPr lang="en-US"/>
          </a:p>
        </p:txBody>
      </p:sp>
    </p:spTree>
    <p:extLst>
      <p:ext uri="{BB962C8B-B14F-4D97-AF65-F5344CB8AC3E}">
        <p14:creationId xmlns:p14="http://schemas.microsoft.com/office/powerpoint/2010/main" val="20174176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74" r:id="rId13"/>
    <p:sldLayoutId id="2147483676" r:id="rId14"/>
    <p:sldLayoutId id="2147483677" r:id="rId15"/>
    <p:sldLayoutId id="2147483678" r:id="rId16"/>
    <p:sldLayoutId id="2147483681" r:id="rId17"/>
    <p:sldLayoutId id="2147483682" r:id="rId18"/>
    <p:sldLayoutId id="2147483683" r:id="rId19"/>
    <p:sldLayoutId id="2147483662" r:id="rId20"/>
    <p:sldLayoutId id="2147483665" r:id="rId21"/>
  </p:sldLayoutIdLst>
  <p:hf hdr="0" dt="0"/>
  <p:txStyles>
    <p:title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hyperlink" Target="https://4travel.jp/pointclub/" TargetMode="External"/><Relationship Id="rId13" Type="http://schemas.openxmlformats.org/officeDocument/2006/relationships/image" Target="../media/image76.pn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74.png"/><Relationship Id="rId5" Type="http://schemas.openxmlformats.org/officeDocument/2006/relationships/image" Target="../media/image7.pn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70.svg"/><Relationship Id="rId9" Type="http://schemas.openxmlformats.org/officeDocument/2006/relationships/image" Target="../media/image72.png"/><Relationship Id="rId14" Type="http://schemas.openxmlformats.org/officeDocument/2006/relationships/image" Target="../media/image77.png"/></Relationships>
</file>

<file path=ppt/slides/_rels/slide1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jpeg"/><Relationship Id="rId3" Type="http://schemas.openxmlformats.org/officeDocument/2006/relationships/image" Target="../media/image79.jpeg"/><Relationship Id="rId7" Type="http://schemas.openxmlformats.org/officeDocument/2006/relationships/image" Target="../media/image83.png"/><Relationship Id="rId12" Type="http://schemas.openxmlformats.org/officeDocument/2006/relationships/image" Target="../media/image8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5" Type="http://schemas.openxmlformats.org/officeDocument/2006/relationships/image" Target="../media/image91.pn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png"/><Relationship Id="rId14" Type="http://schemas.openxmlformats.org/officeDocument/2006/relationships/image" Target="../media/image9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18" Type="http://schemas.openxmlformats.org/officeDocument/2006/relationships/image" Target="../media/image108.jpeg"/><Relationship Id="rId26" Type="http://schemas.openxmlformats.org/officeDocument/2006/relationships/image" Target="../media/image116.png"/><Relationship Id="rId3" Type="http://schemas.openxmlformats.org/officeDocument/2006/relationships/image" Target="../media/image93.png"/><Relationship Id="rId21" Type="http://schemas.openxmlformats.org/officeDocument/2006/relationships/image" Target="../media/image111.jpeg"/><Relationship Id="rId7" Type="http://schemas.openxmlformats.org/officeDocument/2006/relationships/image" Target="../media/image97.png"/><Relationship Id="rId12" Type="http://schemas.openxmlformats.org/officeDocument/2006/relationships/image" Target="../media/image102.gif"/><Relationship Id="rId17" Type="http://schemas.openxmlformats.org/officeDocument/2006/relationships/image" Target="../media/image107.png"/><Relationship Id="rId25" Type="http://schemas.openxmlformats.org/officeDocument/2006/relationships/image" Target="../media/image115.png"/><Relationship Id="rId2" Type="http://schemas.openxmlformats.org/officeDocument/2006/relationships/image" Target="../media/image92.png"/><Relationship Id="rId16" Type="http://schemas.openxmlformats.org/officeDocument/2006/relationships/image" Target="../media/image106.jpeg"/><Relationship Id="rId20"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96.jpeg"/><Relationship Id="rId11" Type="http://schemas.openxmlformats.org/officeDocument/2006/relationships/image" Target="../media/image101.jpeg"/><Relationship Id="rId24" Type="http://schemas.openxmlformats.org/officeDocument/2006/relationships/image" Target="../media/image114.png"/><Relationship Id="rId5" Type="http://schemas.openxmlformats.org/officeDocument/2006/relationships/image" Target="../media/image95.jpeg"/><Relationship Id="rId15" Type="http://schemas.openxmlformats.org/officeDocument/2006/relationships/image" Target="../media/image105.png"/><Relationship Id="rId23" Type="http://schemas.openxmlformats.org/officeDocument/2006/relationships/image" Target="../media/image113.png"/><Relationship Id="rId10" Type="http://schemas.openxmlformats.org/officeDocument/2006/relationships/image" Target="../media/image100.png"/><Relationship Id="rId19" Type="http://schemas.openxmlformats.org/officeDocument/2006/relationships/image" Target="../media/image109.jpeg"/><Relationship Id="rId4" Type="http://schemas.openxmlformats.org/officeDocument/2006/relationships/image" Target="../media/image94.jpeg"/><Relationship Id="rId9" Type="http://schemas.openxmlformats.org/officeDocument/2006/relationships/image" Target="../media/image99.png"/><Relationship Id="rId14" Type="http://schemas.openxmlformats.org/officeDocument/2006/relationships/image" Target="../media/image104.png"/><Relationship Id="rId22" Type="http://schemas.openxmlformats.org/officeDocument/2006/relationships/image" Target="../media/image112.png"/><Relationship Id="rId27" Type="http://schemas.openxmlformats.org/officeDocument/2006/relationships/image" Target="../media/image1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eg"/><Relationship Id="rId7" Type="http://schemas.openxmlformats.org/officeDocument/2006/relationships/image" Target="../media/image132.pn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35.svg"/><Relationship Id="rId4" Type="http://schemas.openxmlformats.org/officeDocument/2006/relationships/image" Target="../media/image129.png"/><Relationship Id="rId9" Type="http://schemas.openxmlformats.org/officeDocument/2006/relationships/image" Target="../media/image1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G"/><Relationship Id="rId1" Type="http://schemas.openxmlformats.org/officeDocument/2006/relationships/slideLayout" Target="../slideLayouts/slideLayout2.xml"/><Relationship Id="rId4" Type="http://schemas.openxmlformats.org/officeDocument/2006/relationships/image" Target="../media/image14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18" Type="http://schemas.openxmlformats.org/officeDocument/2006/relationships/image" Target="../media/image158.png"/><Relationship Id="rId3" Type="http://schemas.openxmlformats.org/officeDocument/2006/relationships/image" Target="../media/image143.png"/><Relationship Id="rId21" Type="http://schemas.openxmlformats.org/officeDocument/2006/relationships/image" Target="../media/image161.jpeg"/><Relationship Id="rId7" Type="http://schemas.openxmlformats.org/officeDocument/2006/relationships/image" Target="../media/image147.png"/><Relationship Id="rId12" Type="http://schemas.openxmlformats.org/officeDocument/2006/relationships/image" Target="../media/image152.png"/><Relationship Id="rId17" Type="http://schemas.openxmlformats.org/officeDocument/2006/relationships/image" Target="../media/image157.png"/><Relationship Id="rId2" Type="http://schemas.openxmlformats.org/officeDocument/2006/relationships/notesSlide" Target="../notesSlides/notesSlide5.xml"/><Relationship Id="rId16" Type="http://schemas.openxmlformats.org/officeDocument/2006/relationships/image" Target="../media/image156.png"/><Relationship Id="rId20" Type="http://schemas.openxmlformats.org/officeDocument/2006/relationships/image" Target="../media/image160.png"/><Relationship Id="rId1" Type="http://schemas.openxmlformats.org/officeDocument/2006/relationships/slideLayout" Target="../slideLayouts/slideLayout8.xml"/><Relationship Id="rId6" Type="http://schemas.openxmlformats.org/officeDocument/2006/relationships/image" Target="../media/image146.png"/><Relationship Id="rId11" Type="http://schemas.openxmlformats.org/officeDocument/2006/relationships/image" Target="../media/image151.jpeg"/><Relationship Id="rId24" Type="http://schemas.openxmlformats.org/officeDocument/2006/relationships/image" Target="../media/image164.png"/><Relationship Id="rId5" Type="http://schemas.openxmlformats.org/officeDocument/2006/relationships/image" Target="../media/image145.png"/><Relationship Id="rId15" Type="http://schemas.openxmlformats.org/officeDocument/2006/relationships/image" Target="../media/image155.png"/><Relationship Id="rId23" Type="http://schemas.openxmlformats.org/officeDocument/2006/relationships/image" Target="../media/image163.png"/><Relationship Id="rId10" Type="http://schemas.openxmlformats.org/officeDocument/2006/relationships/image" Target="../media/image150.png"/><Relationship Id="rId19" Type="http://schemas.openxmlformats.org/officeDocument/2006/relationships/image" Target="../media/image159.pn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 Id="rId22" Type="http://schemas.openxmlformats.org/officeDocument/2006/relationships/image" Target="../media/image162.png"/></Relationships>
</file>

<file path=ppt/slides/_rels/slide29.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65.jpeg"/><Relationship Id="rId7" Type="http://schemas.openxmlformats.org/officeDocument/2006/relationships/image" Target="../media/image16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68.png"/><Relationship Id="rId5" Type="http://schemas.openxmlformats.org/officeDocument/2006/relationships/image" Target="../media/image167.jpeg"/><Relationship Id="rId4" Type="http://schemas.openxmlformats.org/officeDocument/2006/relationships/image" Target="../media/image16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3" Type="http://schemas.openxmlformats.org/officeDocument/2006/relationships/image" Target="../media/image171.jpeg"/><Relationship Id="rId7" Type="http://schemas.openxmlformats.org/officeDocument/2006/relationships/image" Target="../media/image175.jpeg"/><Relationship Id="rId12" Type="http://schemas.openxmlformats.org/officeDocument/2006/relationships/image" Target="../media/image180.sv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svg"/><Relationship Id="rId14" Type="http://schemas.openxmlformats.org/officeDocument/2006/relationships/image" Target="../media/image182.svg"/></Relationships>
</file>

<file path=ppt/slides/_rels/slide32.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79.jpeg"/><Relationship Id="rId7" Type="http://schemas.openxmlformats.org/officeDocument/2006/relationships/image" Target="../media/image186.jpeg"/><Relationship Id="rId2" Type="http://schemas.openxmlformats.org/officeDocument/2006/relationships/image" Target="../media/image183.png"/><Relationship Id="rId1" Type="http://schemas.openxmlformats.org/officeDocument/2006/relationships/slideLayout" Target="../slideLayouts/slideLayout8.xml"/><Relationship Id="rId6" Type="http://schemas.openxmlformats.org/officeDocument/2006/relationships/image" Target="../media/image185.png"/><Relationship Id="rId5" Type="http://schemas.openxmlformats.org/officeDocument/2006/relationships/image" Target="../media/image171.jpeg"/><Relationship Id="rId4" Type="http://schemas.openxmlformats.org/officeDocument/2006/relationships/image" Target="../media/image184.jpeg"/><Relationship Id="rId9" Type="http://schemas.openxmlformats.org/officeDocument/2006/relationships/image" Target="../media/image188.png"/></Relationships>
</file>

<file path=ppt/slides/_rels/slide33.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46.png"/><Relationship Id="rId7" Type="http://schemas.openxmlformats.org/officeDocument/2006/relationships/image" Target="../media/image193.png"/><Relationship Id="rId2" Type="http://schemas.openxmlformats.org/officeDocument/2006/relationships/image" Target="../media/image189.png"/><Relationship Id="rId1" Type="http://schemas.openxmlformats.org/officeDocument/2006/relationships/slideLayout" Target="../slideLayouts/slideLayout8.xml"/><Relationship Id="rId6" Type="http://schemas.openxmlformats.org/officeDocument/2006/relationships/image" Target="../media/image192.png"/><Relationship Id="rId5" Type="http://schemas.openxmlformats.org/officeDocument/2006/relationships/image" Target="../media/image191.png"/><Relationship Id="rId10" Type="http://schemas.openxmlformats.org/officeDocument/2006/relationships/image" Target="../media/image195.png"/><Relationship Id="rId4" Type="http://schemas.openxmlformats.org/officeDocument/2006/relationships/image" Target="../media/image190.jpeg"/><Relationship Id="rId9" Type="http://schemas.openxmlformats.org/officeDocument/2006/relationships/image" Target="../media/image19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7.svg"/><Relationship Id="rId2" Type="http://schemas.openxmlformats.org/officeDocument/2006/relationships/image" Target="../media/image196.png"/><Relationship Id="rId1" Type="http://schemas.openxmlformats.org/officeDocument/2006/relationships/slideLayout" Target="../slideLayouts/slideLayout6.xml"/><Relationship Id="rId4" Type="http://schemas.openxmlformats.org/officeDocument/2006/relationships/image" Target="../media/image198.png"/></Relationships>
</file>

<file path=ppt/slides/_rels/slide36.xml.rels><?xml version="1.0" encoding="UTF-8" standalone="yes"?>
<Relationships xmlns="http://schemas.openxmlformats.org/package/2006/relationships"><Relationship Id="rId3" Type="http://schemas.openxmlformats.org/officeDocument/2006/relationships/image" Target="../media/image197.svg"/><Relationship Id="rId2" Type="http://schemas.openxmlformats.org/officeDocument/2006/relationships/image" Target="../media/image196.png"/><Relationship Id="rId1" Type="http://schemas.openxmlformats.org/officeDocument/2006/relationships/slideLayout" Target="../slideLayouts/slideLayout6.xml"/><Relationship Id="rId4" Type="http://schemas.openxmlformats.org/officeDocument/2006/relationships/image" Target="../media/image199.png"/></Relationships>
</file>

<file path=ppt/slides/_rels/slide37.xml.rels><?xml version="1.0" encoding="UTF-8" standalone="yes"?>
<Relationships xmlns="http://schemas.openxmlformats.org/package/2006/relationships"><Relationship Id="rId3" Type="http://schemas.openxmlformats.org/officeDocument/2006/relationships/image" Target="../media/image197.svg"/><Relationship Id="rId2" Type="http://schemas.openxmlformats.org/officeDocument/2006/relationships/image" Target="../media/image196.png"/><Relationship Id="rId1" Type="http://schemas.openxmlformats.org/officeDocument/2006/relationships/slideLayout" Target="../slideLayouts/slideLayout6.xml"/><Relationship Id="rId4" Type="http://schemas.openxmlformats.org/officeDocument/2006/relationships/image" Target="../media/image200.png"/></Relationships>
</file>

<file path=ppt/slides/_rels/slide38.xml.rels><?xml version="1.0" encoding="UTF-8" standalone="yes"?>
<Relationships xmlns="http://schemas.openxmlformats.org/package/2006/relationships"><Relationship Id="rId3" Type="http://schemas.openxmlformats.org/officeDocument/2006/relationships/image" Target="../media/image197.svg"/><Relationship Id="rId2" Type="http://schemas.openxmlformats.org/officeDocument/2006/relationships/image" Target="../media/image196.png"/><Relationship Id="rId1" Type="http://schemas.openxmlformats.org/officeDocument/2006/relationships/slideLayout" Target="../slideLayouts/slideLayout6.xml"/><Relationship Id="rId4" Type="http://schemas.openxmlformats.org/officeDocument/2006/relationships/image" Target="../media/image201.png"/></Relationships>
</file>

<file path=ppt/slides/_rels/slide3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6.xml"/><Relationship Id="rId5" Type="http://schemas.openxmlformats.org/officeDocument/2006/relationships/image" Target="../media/image197.svg"/><Relationship Id="rId4" Type="http://schemas.openxmlformats.org/officeDocument/2006/relationships/image" Target="../media/image196.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97.svg"/><Relationship Id="rId2" Type="http://schemas.openxmlformats.org/officeDocument/2006/relationships/image" Target="../media/image196.png"/><Relationship Id="rId1" Type="http://schemas.openxmlformats.org/officeDocument/2006/relationships/slideLayout" Target="../slideLayouts/slideLayout6.xml"/><Relationship Id="rId4" Type="http://schemas.openxmlformats.org/officeDocument/2006/relationships/image" Target="../media/image204.jpeg"/></Relationships>
</file>

<file path=ppt/slides/_rels/slide41.xml.rels><?xml version="1.0" encoding="UTF-8" standalone="yes"?>
<Relationships xmlns="http://schemas.openxmlformats.org/package/2006/relationships"><Relationship Id="rId3" Type="http://schemas.openxmlformats.org/officeDocument/2006/relationships/image" Target="../media/image197.svg"/><Relationship Id="rId2" Type="http://schemas.openxmlformats.org/officeDocument/2006/relationships/image" Target="../media/image196.png"/><Relationship Id="rId1" Type="http://schemas.openxmlformats.org/officeDocument/2006/relationships/slideLayout" Target="../slideLayouts/slideLayout6.xml"/><Relationship Id="rId4" Type="http://schemas.openxmlformats.org/officeDocument/2006/relationships/image" Target="../media/image20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12.sv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image" Target="../media/image206.png"/><Relationship Id="rId1" Type="http://schemas.openxmlformats.org/officeDocument/2006/relationships/slideLayout" Target="../slideLayouts/slideLayout6.xml"/><Relationship Id="rId6" Type="http://schemas.openxmlformats.org/officeDocument/2006/relationships/image" Target="../media/image210.jpeg"/><Relationship Id="rId5" Type="http://schemas.openxmlformats.org/officeDocument/2006/relationships/image" Target="../media/image209.png"/><Relationship Id="rId4" Type="http://schemas.openxmlformats.org/officeDocument/2006/relationships/image" Target="../media/image208.png"/></Relationships>
</file>

<file path=ppt/slides/_rels/slide44.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14.png"/><Relationship Id="rId7" Type="http://schemas.openxmlformats.org/officeDocument/2006/relationships/image" Target="../media/image206.png"/><Relationship Id="rId2" Type="http://schemas.openxmlformats.org/officeDocument/2006/relationships/image" Target="../media/image213.png"/><Relationship Id="rId1" Type="http://schemas.openxmlformats.org/officeDocument/2006/relationships/slideLayout" Target="../slideLayouts/slideLayout6.xml"/><Relationship Id="rId6" Type="http://schemas.openxmlformats.org/officeDocument/2006/relationships/image" Target="../media/image210.jpeg"/><Relationship Id="rId5" Type="http://schemas.openxmlformats.org/officeDocument/2006/relationships/image" Target="../media/image209.png"/><Relationship Id="rId4" Type="http://schemas.openxmlformats.org/officeDocument/2006/relationships/image" Target="../media/image208.png"/><Relationship Id="rId9" Type="http://schemas.openxmlformats.org/officeDocument/2006/relationships/image" Target="../media/image212.svg"/></Relationships>
</file>

<file path=ppt/slides/_rels/slide45.xml.rels><?xml version="1.0" encoding="UTF-8" standalone="yes"?>
<Relationships xmlns="http://schemas.openxmlformats.org/package/2006/relationships"><Relationship Id="rId3" Type="http://schemas.openxmlformats.org/officeDocument/2006/relationships/image" Target="../media/image212.svg"/><Relationship Id="rId2" Type="http://schemas.openxmlformats.org/officeDocument/2006/relationships/image" Target="../media/image211.png"/><Relationship Id="rId1" Type="http://schemas.openxmlformats.org/officeDocument/2006/relationships/slideLayout" Target="../slideLayouts/slideLayout6.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4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6.xml"/><Relationship Id="rId6" Type="http://schemas.openxmlformats.org/officeDocument/2006/relationships/image" Target="../media/image212.svg"/><Relationship Id="rId5" Type="http://schemas.openxmlformats.org/officeDocument/2006/relationships/image" Target="../media/image211.png"/><Relationship Id="rId4" Type="http://schemas.openxmlformats.org/officeDocument/2006/relationships/image" Target="../media/image220.png"/></Relationships>
</file>

<file path=ppt/slides/_rels/slide4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6.xml"/><Relationship Id="rId5" Type="http://schemas.openxmlformats.org/officeDocument/2006/relationships/image" Target="../media/image212.svg"/><Relationship Id="rId4" Type="http://schemas.openxmlformats.org/officeDocument/2006/relationships/image" Target="../media/image211.png"/></Relationships>
</file>

<file path=ppt/slides/_rels/slide48.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29.png"/><Relationship Id="rId3" Type="http://schemas.openxmlformats.org/officeDocument/2006/relationships/image" Target="../media/image212.svg"/><Relationship Id="rId7" Type="http://schemas.openxmlformats.org/officeDocument/2006/relationships/image" Target="../media/image147.png"/><Relationship Id="rId12" Type="http://schemas.openxmlformats.org/officeDocument/2006/relationships/image" Target="../media/image228.png"/><Relationship Id="rId2" Type="http://schemas.openxmlformats.org/officeDocument/2006/relationships/image" Target="../media/image211.png"/><Relationship Id="rId1" Type="http://schemas.openxmlformats.org/officeDocument/2006/relationships/slideLayout" Target="../slideLayouts/slideLayout6.xml"/><Relationship Id="rId6" Type="http://schemas.openxmlformats.org/officeDocument/2006/relationships/image" Target="../media/image223.png"/><Relationship Id="rId11" Type="http://schemas.openxmlformats.org/officeDocument/2006/relationships/image" Target="../media/image227.png"/><Relationship Id="rId5" Type="http://schemas.openxmlformats.org/officeDocument/2006/relationships/image" Target="../media/image197.svg"/><Relationship Id="rId10" Type="http://schemas.openxmlformats.org/officeDocument/2006/relationships/image" Target="../media/image226.png"/><Relationship Id="rId4" Type="http://schemas.openxmlformats.org/officeDocument/2006/relationships/image" Target="../media/image196.png"/><Relationship Id="rId9" Type="http://schemas.openxmlformats.org/officeDocument/2006/relationships/image" Target="../media/image22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0.png"/><Relationship Id="rId5" Type="http://schemas.openxmlformats.org/officeDocument/2006/relationships/image" Target="../media/image197.svg"/><Relationship Id="rId4" Type="http://schemas.openxmlformats.org/officeDocument/2006/relationships/image" Target="../media/image196.png"/></Relationships>
</file>

<file path=ppt/slides/_rels/slide51.xml.rels><?xml version="1.0" encoding="UTF-8" standalone="yes"?>
<Relationships xmlns="http://schemas.openxmlformats.org/package/2006/relationships"><Relationship Id="rId3" Type="http://schemas.openxmlformats.org/officeDocument/2006/relationships/image" Target="../media/image197.svg"/><Relationship Id="rId2" Type="http://schemas.openxmlformats.org/officeDocument/2006/relationships/image" Target="../media/image196.png"/><Relationship Id="rId1" Type="http://schemas.openxmlformats.org/officeDocument/2006/relationships/slideLayout" Target="../slideLayouts/slideLayout6.xml"/><Relationship Id="rId5" Type="http://schemas.openxmlformats.org/officeDocument/2006/relationships/image" Target="../media/image201.png"/><Relationship Id="rId4" Type="http://schemas.openxmlformats.org/officeDocument/2006/relationships/image" Target="../media/image230.jpeg"/></Relationships>
</file>

<file path=ppt/slides/_rels/slide52.xml.rels><?xml version="1.0" encoding="UTF-8" standalone="yes"?>
<Relationships xmlns="http://schemas.openxmlformats.org/package/2006/relationships"><Relationship Id="rId8" Type="http://schemas.openxmlformats.org/officeDocument/2006/relationships/image" Target="../media/image212.sv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image" Target="../media/image206.png"/><Relationship Id="rId1" Type="http://schemas.openxmlformats.org/officeDocument/2006/relationships/slideLayout" Target="../slideLayouts/slideLayout6.xml"/><Relationship Id="rId6" Type="http://schemas.openxmlformats.org/officeDocument/2006/relationships/image" Target="../media/image210.jpeg"/><Relationship Id="rId5" Type="http://schemas.openxmlformats.org/officeDocument/2006/relationships/image" Target="../media/image209.png"/><Relationship Id="rId4" Type="http://schemas.openxmlformats.org/officeDocument/2006/relationships/image" Target="../media/image208.png"/></Relationships>
</file>

<file path=ppt/slides/_rels/slide53.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14.png"/><Relationship Id="rId7" Type="http://schemas.openxmlformats.org/officeDocument/2006/relationships/image" Target="../media/image206.png"/><Relationship Id="rId2" Type="http://schemas.openxmlformats.org/officeDocument/2006/relationships/image" Target="../media/image213.png"/><Relationship Id="rId1" Type="http://schemas.openxmlformats.org/officeDocument/2006/relationships/slideLayout" Target="../slideLayouts/slideLayout6.xml"/><Relationship Id="rId6" Type="http://schemas.openxmlformats.org/officeDocument/2006/relationships/image" Target="../media/image210.jpeg"/><Relationship Id="rId5" Type="http://schemas.openxmlformats.org/officeDocument/2006/relationships/image" Target="../media/image209.png"/><Relationship Id="rId4" Type="http://schemas.openxmlformats.org/officeDocument/2006/relationships/image" Target="../media/image208.png"/><Relationship Id="rId9" Type="http://schemas.openxmlformats.org/officeDocument/2006/relationships/image" Target="../media/image212.svg"/></Relationships>
</file>

<file path=ppt/slides/_rels/slide54.xml.rels><?xml version="1.0" encoding="UTF-8" standalone="yes"?>
<Relationships xmlns="http://schemas.openxmlformats.org/package/2006/relationships"><Relationship Id="rId3" Type="http://schemas.openxmlformats.org/officeDocument/2006/relationships/image" Target="../media/image232.jpeg"/><Relationship Id="rId7" Type="http://schemas.openxmlformats.org/officeDocument/2006/relationships/image" Target="../media/image212.svg"/><Relationship Id="rId2" Type="http://schemas.openxmlformats.org/officeDocument/2006/relationships/image" Target="../media/image231.jpeg"/><Relationship Id="rId1" Type="http://schemas.openxmlformats.org/officeDocument/2006/relationships/slideLayout" Target="../slideLayouts/slideLayout6.xml"/><Relationship Id="rId6" Type="http://schemas.openxmlformats.org/officeDocument/2006/relationships/image" Target="../media/image211.png"/><Relationship Id="rId5" Type="http://schemas.openxmlformats.org/officeDocument/2006/relationships/image" Target="../media/image234.jpeg"/><Relationship Id="rId4" Type="http://schemas.openxmlformats.org/officeDocument/2006/relationships/image" Target="../media/image2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7.tiff"/><Relationship Id="rId2" Type="http://schemas.openxmlformats.org/officeDocument/2006/relationships/image" Target="../media/image236.tif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6.xml"/><Relationship Id="rId4" Type="http://schemas.openxmlformats.org/officeDocument/2006/relationships/image" Target="../media/image240.png"/></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s://corporate.kakaku.com/adpolicy#adpolicy01" TargetMode="External"/><Relationship Id="rId2" Type="http://schemas.openxmlformats.org/officeDocument/2006/relationships/hyperlink" Target="https://corporate.kakaku.com/adpolicy#adpolicy03" TargetMode="External"/><Relationship Id="rId1" Type="http://schemas.openxmlformats.org/officeDocument/2006/relationships/slideLayout" Target="../slideLayouts/slideLayout6.xml"/><Relationship Id="rId4" Type="http://schemas.openxmlformats.org/officeDocument/2006/relationships/hyperlink" Target="https://corporate.kakaku.com/adpolicy#adpolicy02"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4.png"/><Relationship Id="rId7" Type="http://schemas.openxmlformats.org/officeDocument/2006/relationships/image" Target="../media/image247.png"/><Relationship Id="rId12" Type="http://schemas.openxmlformats.org/officeDocument/2006/relationships/image" Target="../media/image251.png"/><Relationship Id="rId2" Type="http://schemas.openxmlformats.org/officeDocument/2006/relationships/image" Target="../media/image243.png"/><Relationship Id="rId1" Type="http://schemas.openxmlformats.org/officeDocument/2006/relationships/slideLayout" Target="../slideLayouts/slideLayout2.xml"/><Relationship Id="rId6" Type="http://schemas.openxmlformats.org/officeDocument/2006/relationships/image" Target="../media/image246.png"/><Relationship Id="rId11" Type="http://schemas.openxmlformats.org/officeDocument/2006/relationships/image" Target="../media/image250.png"/><Relationship Id="rId5" Type="http://schemas.openxmlformats.org/officeDocument/2006/relationships/image" Target="../media/image245.png"/><Relationship Id="rId10" Type="http://schemas.openxmlformats.org/officeDocument/2006/relationships/hyperlink" Target="https://corporate.kakaku.com/company/service" TargetMode="External"/><Relationship Id="rId4" Type="http://schemas.openxmlformats.org/officeDocument/2006/relationships/image" Target="../media/image147.png"/><Relationship Id="rId9" Type="http://schemas.openxmlformats.org/officeDocument/2006/relationships/image" Target="../media/image249.png"/></Relationships>
</file>

<file path=ppt/slides/_rels/slide68.xml.rels><?xml version="1.0" encoding="UTF-8" standalone="yes"?>
<Relationships xmlns="http://schemas.openxmlformats.org/package/2006/relationships"><Relationship Id="rId8" Type="http://schemas.openxmlformats.org/officeDocument/2006/relationships/image" Target="../media/image256.png"/><Relationship Id="rId13" Type="http://schemas.openxmlformats.org/officeDocument/2006/relationships/image" Target="../media/image259.png"/><Relationship Id="rId3" Type="http://schemas.openxmlformats.org/officeDocument/2006/relationships/image" Target="../media/image150.png"/><Relationship Id="rId7" Type="http://schemas.openxmlformats.org/officeDocument/2006/relationships/image" Target="../media/image255.png"/><Relationship Id="rId12" Type="http://schemas.openxmlformats.org/officeDocument/2006/relationships/image" Target="../media/image258.png"/><Relationship Id="rId2" Type="http://schemas.openxmlformats.org/officeDocument/2006/relationships/hyperlink" Target="https://kinarino.jp/cat6/46124" TargetMode="External"/><Relationship Id="rId1" Type="http://schemas.openxmlformats.org/officeDocument/2006/relationships/slideLayout" Target="../slideLayouts/slideLayout2.xml"/><Relationship Id="rId6" Type="http://schemas.openxmlformats.org/officeDocument/2006/relationships/image" Target="../media/image254.png"/><Relationship Id="rId11" Type="http://schemas.openxmlformats.org/officeDocument/2006/relationships/image" Target="../media/image223.png"/><Relationship Id="rId5" Type="http://schemas.openxmlformats.org/officeDocument/2006/relationships/image" Target="../media/image253.png"/><Relationship Id="rId10" Type="http://schemas.openxmlformats.org/officeDocument/2006/relationships/image" Target="../media/image257.png"/><Relationship Id="rId4" Type="http://schemas.openxmlformats.org/officeDocument/2006/relationships/image" Target="../media/image252.png"/><Relationship Id="rId9" Type="http://schemas.openxmlformats.org/officeDocument/2006/relationships/hyperlink" Target="https://kakaku.com/article/tieup/22/08_jackery/"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sv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48.png"/><Relationship Id="rId3" Type="http://schemas.openxmlformats.org/officeDocument/2006/relationships/image" Target="../media/image33.png"/><Relationship Id="rId21" Type="http://schemas.openxmlformats.org/officeDocument/2006/relationships/image" Target="../media/image51.sv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image" Target="../media/image32.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png"/><Relationship Id="rId15" Type="http://schemas.openxmlformats.org/officeDocument/2006/relationships/image" Target="../media/image45.svg"/><Relationship Id="rId10" Type="http://schemas.openxmlformats.org/officeDocument/2006/relationships/image" Target="../media/image40.png"/><Relationship Id="rId19" Type="http://schemas.openxmlformats.org/officeDocument/2006/relationships/image" Target="../media/image49.sv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海の上を飛ぶ凧&#10;&#10;中程度の精度で自動的に生成された説明">
            <a:extLst>
              <a:ext uri="{FF2B5EF4-FFF2-40B4-BE49-F238E27FC236}">
                <a16:creationId xmlns:a16="http://schemas.microsoft.com/office/drawing/2014/main" id="{25A35D42-3720-472A-8646-177E75FA07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708" y="-35928"/>
            <a:ext cx="9213273" cy="6956254"/>
          </a:xfrm>
          <a:prstGeom prst="rect">
            <a:avLst/>
          </a:prstGeom>
        </p:spPr>
      </p:pic>
      <p:pic>
        <p:nvPicPr>
          <p:cNvPr id="8" name="図 7">
            <a:extLst>
              <a:ext uri="{FF2B5EF4-FFF2-40B4-BE49-F238E27FC236}">
                <a16:creationId xmlns:a16="http://schemas.microsoft.com/office/drawing/2014/main" id="{B9B33256-676D-436C-82D8-FC78C017E8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9829" y="506652"/>
            <a:ext cx="3240959" cy="842649"/>
          </a:xfrm>
          <a:prstGeom prst="rect">
            <a:avLst/>
          </a:prstGeom>
        </p:spPr>
      </p:pic>
      <p:sp>
        <p:nvSpPr>
          <p:cNvPr id="2" name="タイトル 1"/>
          <p:cNvSpPr>
            <a:spLocks noGrp="1"/>
          </p:cNvSpPr>
          <p:nvPr>
            <p:ph type="ctrTitle"/>
          </p:nvPr>
        </p:nvSpPr>
        <p:spPr>
          <a:xfrm>
            <a:off x="4259310" y="461671"/>
            <a:ext cx="4828697" cy="937908"/>
          </a:xfrm>
        </p:spPr>
        <p:txBody>
          <a:bodyPr anchor="t" anchorCtr="0">
            <a:normAutofit fontScale="90000"/>
          </a:bodyPr>
          <a:lstStyle/>
          <a:p>
            <a:pPr algn="l">
              <a:lnSpc>
                <a:spcPct val="100000"/>
              </a:lnSpc>
            </a:pPr>
            <a:r>
              <a:rPr kumimoji="1" lang="ja-JP" altLang="en-US" sz="2700">
                <a:solidFill>
                  <a:schemeClr val="bg1"/>
                </a:solidFill>
              </a:rPr>
              <a:t>旅行のクチコミと比較サイト </a:t>
            </a:r>
            <a:br>
              <a:rPr kumimoji="1" lang="ja-JP" altLang="en-US" sz="4400">
                <a:solidFill>
                  <a:schemeClr val="bg1"/>
                </a:solidFill>
              </a:rPr>
            </a:br>
            <a:r>
              <a:rPr kumimoji="1" lang="ja-JP" altLang="en-US" sz="4400">
                <a:solidFill>
                  <a:schemeClr val="bg1"/>
                </a:solidFill>
              </a:rPr>
              <a:t>フォートラベル</a:t>
            </a:r>
          </a:p>
        </p:txBody>
      </p:sp>
      <p:sp>
        <p:nvSpPr>
          <p:cNvPr id="3" name="サブタイトル 2"/>
          <p:cNvSpPr>
            <a:spLocks noGrp="1"/>
          </p:cNvSpPr>
          <p:nvPr>
            <p:ph type="subTitle" idx="1"/>
          </p:nvPr>
        </p:nvSpPr>
        <p:spPr>
          <a:xfrm>
            <a:off x="822063" y="1555367"/>
            <a:ext cx="7499875" cy="347931"/>
          </a:xfrm>
          <a:solidFill>
            <a:srgbClr val="2C67A5"/>
          </a:solidFill>
        </p:spPr>
        <p:txBody>
          <a:bodyPr anchor="ctr">
            <a:normAutofit/>
          </a:bodyPr>
          <a:lstStyle/>
          <a:p>
            <a:r>
              <a:rPr kumimoji="1" lang="en-US" altLang="ja-JP" sz="1600" dirty="0">
                <a:solidFill>
                  <a:schemeClr val="bg1"/>
                </a:solidFill>
              </a:rPr>
              <a:t>2024</a:t>
            </a:r>
            <a:r>
              <a:rPr kumimoji="1" lang="ja-JP" altLang="en-US" sz="1600" dirty="0">
                <a:solidFill>
                  <a:schemeClr val="bg1"/>
                </a:solidFill>
              </a:rPr>
              <a:t>年 </a:t>
            </a:r>
            <a:r>
              <a:rPr kumimoji="1" lang="en-US" altLang="ja-JP" sz="1600" dirty="0">
                <a:solidFill>
                  <a:schemeClr val="bg1"/>
                </a:solidFill>
              </a:rPr>
              <a:t>1-3</a:t>
            </a:r>
            <a:r>
              <a:rPr kumimoji="1" lang="ja-JP" altLang="en-US" sz="1600" dirty="0">
                <a:solidFill>
                  <a:schemeClr val="bg1"/>
                </a:solidFill>
              </a:rPr>
              <a:t>月　媒体資料</a:t>
            </a:r>
          </a:p>
        </p:txBody>
      </p:sp>
      <p:pic>
        <p:nvPicPr>
          <p:cNvPr id="11" name="図 10">
            <a:extLst>
              <a:ext uri="{FF2B5EF4-FFF2-40B4-BE49-F238E27FC236}">
                <a16:creationId xmlns:a16="http://schemas.microsoft.com/office/drawing/2014/main" id="{554248C6-7BAD-4F45-A4A7-E0FAB4A58BB0}"/>
              </a:ext>
            </a:extLst>
          </p:cNvPr>
          <p:cNvPicPr>
            <a:picLocks noChangeAspect="1"/>
          </p:cNvPicPr>
          <p:nvPr/>
        </p:nvPicPr>
        <p:blipFill>
          <a:blip r:embed="rId4"/>
          <a:stretch>
            <a:fillRect/>
          </a:stretch>
        </p:blipFill>
        <p:spPr>
          <a:xfrm>
            <a:off x="5498276" y="6405870"/>
            <a:ext cx="3645724" cy="359695"/>
          </a:xfrm>
          <a:prstGeom prst="rect">
            <a:avLst/>
          </a:prstGeom>
        </p:spPr>
      </p:pic>
      <p:sp>
        <p:nvSpPr>
          <p:cNvPr id="18" name="テキスト ボックス 17">
            <a:extLst>
              <a:ext uri="{FF2B5EF4-FFF2-40B4-BE49-F238E27FC236}">
                <a16:creationId xmlns:a16="http://schemas.microsoft.com/office/drawing/2014/main" id="{175BDD02-DF0A-44F8-AD15-47F6D99534D9}"/>
              </a:ext>
            </a:extLst>
          </p:cNvPr>
          <p:cNvSpPr txBox="1"/>
          <p:nvPr/>
        </p:nvSpPr>
        <p:spPr>
          <a:xfrm>
            <a:off x="308016" y="6275065"/>
            <a:ext cx="2427268" cy="261610"/>
          </a:xfrm>
          <a:prstGeom prst="rect">
            <a:avLst/>
          </a:prstGeom>
          <a:solidFill>
            <a:schemeClr val="accent5">
              <a:lumMod val="50000"/>
              <a:alpha val="70000"/>
            </a:schemeClr>
          </a:solidFill>
        </p:spPr>
        <p:txBody>
          <a:bodyPr wrap="none" rtlCol="0">
            <a:spAutoFit/>
          </a:bodyPr>
          <a:lstStyle/>
          <a:p>
            <a:r>
              <a:rPr kumimoji="1" lang="ja-JP" altLang="en-US" sz="1100" dirty="0">
                <a:solidFill>
                  <a:schemeClr val="bg1"/>
                </a:solidFill>
              </a:rPr>
              <a:t>お問い合わせ：</a:t>
            </a:r>
            <a:r>
              <a:rPr kumimoji="1" lang="en-US" altLang="ja-JP" sz="1100" dirty="0">
                <a:solidFill>
                  <a:schemeClr val="bg1"/>
                </a:solidFill>
              </a:rPr>
              <a:t>4t_ad@kakaku.com</a:t>
            </a:r>
            <a:endParaRPr kumimoji="1" lang="ja-JP" altLang="en-US" sz="1100" dirty="0">
              <a:solidFill>
                <a:schemeClr val="bg1"/>
              </a:solidFill>
            </a:endParaRPr>
          </a:p>
        </p:txBody>
      </p:sp>
      <p:sp>
        <p:nvSpPr>
          <p:cNvPr id="12" name="フッター プレースホルダー 5">
            <a:extLst>
              <a:ext uri="{FF2B5EF4-FFF2-40B4-BE49-F238E27FC236}">
                <a16:creationId xmlns:a16="http://schemas.microsoft.com/office/drawing/2014/main" id="{BEBE6050-3CC3-4E11-9044-9B4054D7E551}"/>
              </a:ext>
            </a:extLst>
          </p:cNvPr>
          <p:cNvSpPr txBox="1">
            <a:spLocks/>
          </p:cNvSpPr>
          <p:nvPr/>
        </p:nvSpPr>
        <p:spPr>
          <a:xfrm>
            <a:off x="5789493" y="6405870"/>
            <a:ext cx="3231516" cy="365125"/>
          </a:xfrm>
          <a:prstGeom prst="rect">
            <a:avLst/>
          </a:prstGeom>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000">
                <a:solidFill>
                  <a:schemeClr val="bg1"/>
                </a:solidFill>
                <a:effectLst>
                  <a:glow rad="101600">
                    <a:schemeClr val="tx1">
                      <a:alpha val="60000"/>
                    </a:schemeClr>
                  </a:glow>
                </a:effectLst>
              </a:rPr>
              <a:t>Copyright © Kakaku.com, Inc. All Rights Reserved.</a:t>
            </a:r>
          </a:p>
        </p:txBody>
      </p:sp>
    </p:spTree>
    <p:extLst>
      <p:ext uri="{BB962C8B-B14F-4D97-AF65-F5344CB8AC3E}">
        <p14:creationId xmlns:p14="http://schemas.microsoft.com/office/powerpoint/2010/main" val="377495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8BC9D4B3-3233-45E7-AA5A-E40B76D77606}"/>
              </a:ext>
            </a:extLst>
          </p:cNvPr>
          <p:cNvPicPr>
            <a:picLocks noChangeAspect="1"/>
          </p:cNvPicPr>
          <p:nvPr/>
        </p:nvPicPr>
        <p:blipFill>
          <a:blip r:embed="rId2"/>
          <a:stretch>
            <a:fillRect/>
          </a:stretch>
        </p:blipFill>
        <p:spPr>
          <a:xfrm>
            <a:off x="4425873" y="1527298"/>
            <a:ext cx="4749196" cy="4011516"/>
          </a:xfrm>
          <a:prstGeom prst="rect">
            <a:avLst/>
          </a:prstGeom>
        </p:spPr>
      </p:pic>
      <p:pic>
        <p:nvPicPr>
          <p:cNvPr id="2" name="図 1">
            <a:extLst>
              <a:ext uri="{FF2B5EF4-FFF2-40B4-BE49-F238E27FC236}">
                <a16:creationId xmlns:a16="http://schemas.microsoft.com/office/drawing/2014/main" id="{254F32BA-DB17-4C8F-8ED9-A09E14A6CC5D}"/>
              </a:ext>
            </a:extLst>
          </p:cNvPr>
          <p:cNvPicPr>
            <a:picLocks noChangeAspect="1"/>
          </p:cNvPicPr>
          <p:nvPr/>
        </p:nvPicPr>
        <p:blipFill>
          <a:blip r:embed="rId3"/>
          <a:stretch>
            <a:fillRect/>
          </a:stretch>
        </p:blipFill>
        <p:spPr>
          <a:xfrm>
            <a:off x="92751" y="1539398"/>
            <a:ext cx="4627265" cy="4035902"/>
          </a:xfrm>
          <a:prstGeom prst="rect">
            <a:avLst/>
          </a:prstGeom>
        </p:spPr>
      </p:pic>
      <p:sp>
        <p:nvSpPr>
          <p:cNvPr id="4" name="スライド番号プレースホルダー 3">
            <a:extLst>
              <a:ext uri="{FF2B5EF4-FFF2-40B4-BE49-F238E27FC236}">
                <a16:creationId xmlns:a16="http://schemas.microsoft.com/office/drawing/2014/main" id="{41D46102-C641-4933-9FCA-E58BD15E5E13}"/>
              </a:ext>
            </a:extLst>
          </p:cNvPr>
          <p:cNvSpPr>
            <a:spLocks noGrp="1"/>
          </p:cNvSpPr>
          <p:nvPr>
            <p:ph type="sldNum" sz="quarter" idx="12"/>
          </p:nvPr>
        </p:nvSpPr>
        <p:spPr/>
        <p:txBody>
          <a:bodyPr/>
          <a:lstStyle/>
          <a:p>
            <a:fld id="{D8B91448-09D1-4BE7-A07D-AABAAA73F2EB}" type="slidenum">
              <a:rPr kumimoji="1" lang="ja-JP" altLang="en-US" smtClean="0"/>
              <a:t>10</a:t>
            </a:fld>
            <a:endParaRPr kumimoji="1" lang="ja-JP" altLang="en-US"/>
          </a:p>
        </p:txBody>
      </p:sp>
      <p:sp>
        <p:nvSpPr>
          <p:cNvPr id="5" name="フッター プレースホルダー 4">
            <a:extLst>
              <a:ext uri="{FF2B5EF4-FFF2-40B4-BE49-F238E27FC236}">
                <a16:creationId xmlns:a16="http://schemas.microsoft.com/office/drawing/2014/main" id="{B1E70D2F-50A2-4F66-8779-2BB0A9630BF3}"/>
              </a:ext>
            </a:extLst>
          </p:cNvPr>
          <p:cNvSpPr>
            <a:spLocks noGrp="1"/>
          </p:cNvSpPr>
          <p:nvPr>
            <p:ph type="ftr" sz="quarter" idx="13"/>
          </p:nvPr>
        </p:nvSpPr>
        <p:spPr/>
        <p:txBody>
          <a:bodyPr/>
          <a:lstStyle/>
          <a:p>
            <a:r>
              <a:rPr lang="en-US" altLang="ja-JP"/>
              <a:t>Copyright © Kakaku.com, Inc. All Rights Reserved.</a:t>
            </a:r>
          </a:p>
        </p:txBody>
      </p:sp>
      <p:sp>
        <p:nvSpPr>
          <p:cNvPr id="6" name="テキスト プレースホルダー 8">
            <a:extLst>
              <a:ext uri="{FF2B5EF4-FFF2-40B4-BE49-F238E27FC236}">
                <a16:creationId xmlns:a16="http://schemas.microsoft.com/office/drawing/2014/main" id="{35EFAFE1-36E3-4679-A32A-E5F0CD2835A4}"/>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ユーザー属性</a:t>
            </a:r>
          </a:p>
        </p:txBody>
      </p:sp>
      <p:sp>
        <p:nvSpPr>
          <p:cNvPr id="24" name="テキスト ボックス 23">
            <a:extLst>
              <a:ext uri="{FF2B5EF4-FFF2-40B4-BE49-F238E27FC236}">
                <a16:creationId xmlns:a16="http://schemas.microsoft.com/office/drawing/2014/main" id="{731D85BB-FD75-4BB3-82A6-AA6695213FF4}"/>
              </a:ext>
            </a:extLst>
          </p:cNvPr>
          <p:cNvSpPr txBox="1"/>
          <p:nvPr/>
        </p:nvSpPr>
        <p:spPr>
          <a:xfrm>
            <a:off x="1482436" y="3059968"/>
            <a:ext cx="1855290" cy="461665"/>
          </a:xfrm>
          <a:prstGeom prst="rect">
            <a:avLst/>
          </a:prstGeom>
          <a:noFill/>
        </p:spPr>
        <p:txBody>
          <a:bodyPr wrap="square" lIns="91440" tIns="45720" rIns="91440" bIns="45720" rtlCol="0" anchor="ctr">
            <a:spAutoFit/>
          </a:bodyPr>
          <a:lstStyle/>
          <a:p>
            <a:pPr algn="ctr"/>
            <a:r>
              <a:rPr kumimoji="1" lang="ja-JP" altLang="en-US" sz="2400" b="1" dirty="0"/>
              <a:t>海外旅行</a:t>
            </a:r>
          </a:p>
        </p:txBody>
      </p:sp>
      <p:sp>
        <p:nvSpPr>
          <p:cNvPr id="25" name="テキスト ボックス 24">
            <a:extLst>
              <a:ext uri="{FF2B5EF4-FFF2-40B4-BE49-F238E27FC236}">
                <a16:creationId xmlns:a16="http://schemas.microsoft.com/office/drawing/2014/main" id="{F317F8E2-9E70-4A22-8F2B-F8E4B9692AEF}"/>
              </a:ext>
            </a:extLst>
          </p:cNvPr>
          <p:cNvSpPr txBox="1"/>
          <p:nvPr/>
        </p:nvSpPr>
        <p:spPr>
          <a:xfrm>
            <a:off x="2424632" y="5451168"/>
            <a:ext cx="987771" cy="707886"/>
          </a:xfrm>
          <a:prstGeom prst="rect">
            <a:avLst/>
          </a:prstGeom>
          <a:noFill/>
        </p:spPr>
        <p:txBody>
          <a:bodyPr wrap="none" rtlCol="0">
            <a:spAutoFit/>
          </a:bodyPr>
          <a:lstStyle/>
          <a:p>
            <a:r>
              <a:rPr lang="en-US" altLang="ja-JP" sz="4000" b="1" dirty="0">
                <a:solidFill>
                  <a:schemeClr val="accent1"/>
                </a:solidFill>
              </a:rPr>
              <a:t>69</a:t>
            </a:r>
            <a:r>
              <a:rPr lang="en-US" altLang="ja-JP" sz="2000" b="1" dirty="0">
                <a:solidFill>
                  <a:schemeClr val="accent1"/>
                </a:solidFill>
              </a:rPr>
              <a:t>%</a:t>
            </a:r>
            <a:endParaRPr kumimoji="1" lang="ja-JP" altLang="en-US" sz="3200" b="1" dirty="0">
              <a:solidFill>
                <a:schemeClr val="accent1"/>
              </a:solidFill>
            </a:endParaRPr>
          </a:p>
        </p:txBody>
      </p:sp>
      <p:sp>
        <p:nvSpPr>
          <p:cNvPr id="26" name="テキスト ボックス 25">
            <a:extLst>
              <a:ext uri="{FF2B5EF4-FFF2-40B4-BE49-F238E27FC236}">
                <a16:creationId xmlns:a16="http://schemas.microsoft.com/office/drawing/2014/main" id="{3BD8D448-2CE7-472A-BECB-7845506BD7A1}"/>
              </a:ext>
            </a:extLst>
          </p:cNvPr>
          <p:cNvSpPr txBox="1"/>
          <p:nvPr/>
        </p:nvSpPr>
        <p:spPr>
          <a:xfrm>
            <a:off x="1183577" y="5620445"/>
            <a:ext cx="1338828" cy="369332"/>
          </a:xfrm>
          <a:prstGeom prst="rect">
            <a:avLst/>
          </a:prstGeom>
          <a:noFill/>
        </p:spPr>
        <p:txBody>
          <a:bodyPr wrap="none" rtlCol="0">
            <a:spAutoFit/>
          </a:bodyPr>
          <a:lstStyle/>
          <a:p>
            <a:r>
              <a:rPr kumimoji="1" lang="ja-JP" altLang="en-US" b="1">
                <a:solidFill>
                  <a:schemeClr val="accent1"/>
                </a:solidFill>
              </a:rPr>
              <a:t>旅行出発前</a:t>
            </a:r>
            <a:endParaRPr kumimoji="1" lang="ja-JP" altLang="en-US" sz="3200" b="1">
              <a:solidFill>
                <a:schemeClr val="accent1"/>
              </a:solidFill>
            </a:endParaRPr>
          </a:p>
        </p:txBody>
      </p:sp>
      <p:sp>
        <p:nvSpPr>
          <p:cNvPr id="29" name="テキスト ボックス 28">
            <a:extLst>
              <a:ext uri="{FF2B5EF4-FFF2-40B4-BE49-F238E27FC236}">
                <a16:creationId xmlns:a16="http://schemas.microsoft.com/office/drawing/2014/main" id="{1B74AD1A-95B3-4BEF-9043-64F8E2717F4A}"/>
              </a:ext>
            </a:extLst>
          </p:cNvPr>
          <p:cNvSpPr txBox="1"/>
          <p:nvPr/>
        </p:nvSpPr>
        <p:spPr>
          <a:xfrm>
            <a:off x="201021" y="1086757"/>
            <a:ext cx="8679092" cy="400110"/>
          </a:xfrm>
          <a:prstGeom prst="rect">
            <a:avLst/>
          </a:prstGeom>
          <a:noFill/>
        </p:spPr>
        <p:txBody>
          <a:bodyPr wrap="square" rtlCol="0">
            <a:spAutoFit/>
          </a:bodyPr>
          <a:lstStyle/>
          <a:p>
            <a:pPr algn="ctr"/>
            <a:r>
              <a:rPr kumimoji="1" lang="ja-JP" altLang="en-US" sz="2000" b="1">
                <a:solidFill>
                  <a:schemeClr val="accent1"/>
                </a:solidFill>
              </a:rPr>
              <a:t>旅行を計画中</a:t>
            </a:r>
            <a:r>
              <a:rPr kumimoji="1" lang="ja-JP" altLang="en-US" sz="2000" b="1"/>
              <a:t>のユーザーが多く</a:t>
            </a:r>
            <a:r>
              <a:rPr lang="ja-JP" altLang="en-US" sz="2000" b="1"/>
              <a:t>サイトを</a:t>
            </a:r>
            <a:r>
              <a:rPr kumimoji="1" lang="ja-JP" altLang="en-US" sz="2000" b="1"/>
              <a:t>閲覧しています</a:t>
            </a:r>
          </a:p>
        </p:txBody>
      </p:sp>
      <p:sp>
        <p:nvSpPr>
          <p:cNvPr id="34" name="テキスト ボックス 33">
            <a:extLst>
              <a:ext uri="{FF2B5EF4-FFF2-40B4-BE49-F238E27FC236}">
                <a16:creationId xmlns:a16="http://schemas.microsoft.com/office/drawing/2014/main" id="{DB68348F-DAAA-4D7B-8C4E-EC695EC537C3}"/>
              </a:ext>
            </a:extLst>
          </p:cNvPr>
          <p:cNvSpPr txBox="1"/>
          <p:nvPr/>
        </p:nvSpPr>
        <p:spPr>
          <a:xfrm>
            <a:off x="6968769" y="5451168"/>
            <a:ext cx="891591" cy="707886"/>
          </a:xfrm>
          <a:prstGeom prst="rect">
            <a:avLst/>
          </a:prstGeom>
          <a:noFill/>
        </p:spPr>
        <p:txBody>
          <a:bodyPr wrap="none" rtlCol="0">
            <a:spAutoFit/>
          </a:bodyPr>
          <a:lstStyle/>
          <a:p>
            <a:r>
              <a:rPr lang="en-US" altLang="ja-JP" sz="4000" b="1">
                <a:solidFill>
                  <a:schemeClr val="accent1"/>
                </a:solidFill>
              </a:rPr>
              <a:t>73</a:t>
            </a:r>
            <a:r>
              <a:rPr lang="en-US" altLang="ja-JP" sz="2000" b="1">
                <a:solidFill>
                  <a:schemeClr val="accent1"/>
                </a:solidFill>
              </a:rPr>
              <a:t>%</a:t>
            </a:r>
            <a:endParaRPr kumimoji="1" lang="ja-JP" altLang="en-US" sz="3200" b="1">
              <a:solidFill>
                <a:schemeClr val="accent1"/>
              </a:solidFill>
            </a:endParaRPr>
          </a:p>
        </p:txBody>
      </p:sp>
      <p:sp>
        <p:nvSpPr>
          <p:cNvPr id="35" name="テキスト ボックス 34">
            <a:extLst>
              <a:ext uri="{FF2B5EF4-FFF2-40B4-BE49-F238E27FC236}">
                <a16:creationId xmlns:a16="http://schemas.microsoft.com/office/drawing/2014/main" id="{4242FADA-BBB4-4E1F-8372-C36860C3EA0A}"/>
              </a:ext>
            </a:extLst>
          </p:cNvPr>
          <p:cNvSpPr txBox="1"/>
          <p:nvPr/>
        </p:nvSpPr>
        <p:spPr>
          <a:xfrm>
            <a:off x="5760271" y="5620445"/>
            <a:ext cx="1338828" cy="369332"/>
          </a:xfrm>
          <a:prstGeom prst="rect">
            <a:avLst/>
          </a:prstGeom>
          <a:noFill/>
        </p:spPr>
        <p:txBody>
          <a:bodyPr wrap="none" rtlCol="0">
            <a:spAutoFit/>
          </a:bodyPr>
          <a:lstStyle/>
          <a:p>
            <a:r>
              <a:rPr kumimoji="1" lang="ja-JP" altLang="en-US" b="1">
                <a:solidFill>
                  <a:schemeClr val="accent1"/>
                </a:solidFill>
              </a:rPr>
              <a:t>旅行出発前</a:t>
            </a:r>
            <a:endParaRPr kumimoji="1" lang="ja-JP" altLang="en-US" sz="3200" b="1">
              <a:solidFill>
                <a:schemeClr val="accent1"/>
              </a:solidFill>
            </a:endParaRPr>
          </a:p>
        </p:txBody>
      </p:sp>
      <p:sp>
        <p:nvSpPr>
          <p:cNvPr id="9" name="タイトル 8">
            <a:extLst>
              <a:ext uri="{FF2B5EF4-FFF2-40B4-BE49-F238E27FC236}">
                <a16:creationId xmlns:a16="http://schemas.microsoft.com/office/drawing/2014/main" id="{C41EF5FF-4C9E-4594-9A87-C08DE0186514}"/>
              </a:ext>
            </a:extLst>
          </p:cNvPr>
          <p:cNvSpPr>
            <a:spLocks noGrp="1"/>
          </p:cNvSpPr>
          <p:nvPr>
            <p:ph type="title"/>
          </p:nvPr>
        </p:nvSpPr>
        <p:spPr/>
        <p:txBody>
          <a:bodyPr/>
          <a:lstStyle/>
          <a:p>
            <a:r>
              <a:rPr lang="ja-JP" altLang="en-US"/>
              <a:t>サイト来訪のタイミング</a:t>
            </a:r>
          </a:p>
        </p:txBody>
      </p:sp>
      <p:sp>
        <p:nvSpPr>
          <p:cNvPr id="16" name="テキスト ボックス 15">
            <a:extLst>
              <a:ext uri="{FF2B5EF4-FFF2-40B4-BE49-F238E27FC236}">
                <a16:creationId xmlns:a16="http://schemas.microsoft.com/office/drawing/2014/main" id="{5A5BA4B9-1569-4EC3-A7F7-7F6757BA9D54}"/>
              </a:ext>
            </a:extLst>
          </p:cNvPr>
          <p:cNvSpPr txBox="1"/>
          <p:nvPr/>
        </p:nvSpPr>
        <p:spPr>
          <a:xfrm>
            <a:off x="171448" y="6249550"/>
            <a:ext cx="3124573" cy="215444"/>
          </a:xfrm>
          <a:prstGeom prst="rect">
            <a:avLst/>
          </a:prstGeom>
          <a:noFill/>
        </p:spPr>
        <p:txBody>
          <a:bodyPr wrap="none" rtlCol="0">
            <a:spAutoFit/>
          </a:bodyPr>
          <a:lstStyle/>
          <a:p>
            <a:pPr algn="r"/>
            <a:r>
              <a:rPr kumimoji="1" lang="en-US" altLang="ja-JP" sz="800" dirty="0">
                <a:solidFill>
                  <a:schemeClr val="bg1">
                    <a:lumMod val="50000"/>
                  </a:schemeClr>
                </a:solidFill>
                <a:ea typeface="游ゴシック"/>
              </a:rPr>
              <a:t>※</a:t>
            </a:r>
            <a:r>
              <a:rPr lang="ja-JP" altLang="en-US" sz="800" dirty="0">
                <a:solidFill>
                  <a:schemeClr val="bg1">
                    <a:lumMod val="50000"/>
                  </a:schemeClr>
                </a:solidFill>
                <a:ea typeface="游ゴシック"/>
              </a:rPr>
              <a:t>フォートラベル ユーザー</a:t>
            </a:r>
            <a:r>
              <a:rPr lang="en-US" altLang="ja-JP" sz="800" dirty="0">
                <a:solidFill>
                  <a:schemeClr val="bg1">
                    <a:lumMod val="50000"/>
                  </a:schemeClr>
                </a:solidFill>
                <a:ea typeface="游ゴシック"/>
              </a:rPr>
              <a:t>アンケート調査</a:t>
            </a:r>
            <a:r>
              <a:rPr kumimoji="1" lang="ja-JP" altLang="en-US" sz="800" dirty="0">
                <a:solidFill>
                  <a:schemeClr val="bg1">
                    <a:lumMod val="50000"/>
                  </a:schemeClr>
                </a:solidFill>
                <a:ea typeface="游ゴシック"/>
              </a:rPr>
              <a:t>（</a:t>
            </a:r>
            <a:r>
              <a:rPr kumimoji="1" lang="en-US" altLang="ja-JP" sz="800" dirty="0">
                <a:solidFill>
                  <a:schemeClr val="bg1">
                    <a:lumMod val="50000"/>
                  </a:schemeClr>
                </a:solidFill>
                <a:ea typeface="游ゴシック"/>
              </a:rPr>
              <a:t>2022</a:t>
            </a:r>
            <a:r>
              <a:rPr kumimoji="1" lang="ja-JP" altLang="en-US" sz="800" dirty="0">
                <a:solidFill>
                  <a:schemeClr val="bg1">
                    <a:lumMod val="50000"/>
                  </a:schemeClr>
                </a:solidFill>
                <a:ea typeface="游ゴシック"/>
              </a:rPr>
              <a:t>年</a:t>
            </a:r>
            <a:r>
              <a:rPr kumimoji="1" lang="en-US" altLang="ja-JP" sz="800" dirty="0">
                <a:solidFill>
                  <a:schemeClr val="bg1">
                    <a:lumMod val="50000"/>
                  </a:schemeClr>
                </a:solidFill>
                <a:ea typeface="游ゴシック"/>
              </a:rPr>
              <a:t>3</a:t>
            </a:r>
            <a:r>
              <a:rPr kumimoji="1" lang="ja-JP" altLang="en-US" sz="800" dirty="0">
                <a:solidFill>
                  <a:schemeClr val="bg1">
                    <a:lumMod val="50000"/>
                  </a:schemeClr>
                </a:solidFill>
                <a:ea typeface="游ゴシック"/>
              </a:rPr>
              <a:t>月実施）</a:t>
            </a:r>
          </a:p>
        </p:txBody>
      </p:sp>
      <p:sp>
        <p:nvSpPr>
          <p:cNvPr id="28" name="テキスト ボックス 27">
            <a:extLst>
              <a:ext uri="{FF2B5EF4-FFF2-40B4-BE49-F238E27FC236}">
                <a16:creationId xmlns:a16="http://schemas.microsoft.com/office/drawing/2014/main" id="{7B3EA313-5F38-4E14-A1A9-EC40CAA378B5}"/>
              </a:ext>
            </a:extLst>
          </p:cNvPr>
          <p:cNvSpPr txBox="1"/>
          <p:nvPr/>
        </p:nvSpPr>
        <p:spPr>
          <a:xfrm>
            <a:off x="3202753" y="3256057"/>
            <a:ext cx="1191275" cy="276999"/>
          </a:xfrm>
          <a:prstGeom prst="rect">
            <a:avLst/>
          </a:prstGeom>
          <a:noFill/>
        </p:spPr>
        <p:txBody>
          <a:bodyPr wrap="square" rtlCol="0">
            <a:spAutoFit/>
          </a:bodyPr>
          <a:lstStyle/>
          <a:p>
            <a:pPr algn="ctr"/>
            <a:r>
              <a:rPr kumimoji="1" lang="en-US" altLang="ja-JP" sz="1200" b="1">
                <a:solidFill>
                  <a:schemeClr val="bg1"/>
                </a:solidFill>
              </a:rPr>
              <a:t>1</a:t>
            </a:r>
            <a:r>
              <a:rPr kumimoji="1" lang="ja-JP" altLang="en-US" sz="1200" b="1">
                <a:solidFill>
                  <a:schemeClr val="bg1"/>
                </a:solidFill>
              </a:rPr>
              <a:t>ヶ月以上前</a:t>
            </a:r>
            <a:endParaRPr kumimoji="1" lang="ja-JP" altLang="en-US" sz="2000" b="1">
              <a:solidFill>
                <a:schemeClr val="bg1"/>
              </a:solidFill>
            </a:endParaRPr>
          </a:p>
        </p:txBody>
      </p:sp>
      <p:sp>
        <p:nvSpPr>
          <p:cNvPr id="30" name="テキスト ボックス 29">
            <a:extLst>
              <a:ext uri="{FF2B5EF4-FFF2-40B4-BE49-F238E27FC236}">
                <a16:creationId xmlns:a16="http://schemas.microsoft.com/office/drawing/2014/main" id="{07E0530A-D986-43A1-BB10-1C904811938E}"/>
              </a:ext>
            </a:extLst>
          </p:cNvPr>
          <p:cNvSpPr txBox="1"/>
          <p:nvPr/>
        </p:nvSpPr>
        <p:spPr>
          <a:xfrm>
            <a:off x="3412403" y="3456455"/>
            <a:ext cx="712058" cy="461665"/>
          </a:xfrm>
          <a:prstGeom prst="rect">
            <a:avLst/>
          </a:prstGeom>
          <a:noFill/>
        </p:spPr>
        <p:txBody>
          <a:bodyPr wrap="square" rtlCol="0">
            <a:spAutoFit/>
          </a:bodyPr>
          <a:lstStyle/>
          <a:p>
            <a:pPr algn="ctr"/>
            <a:r>
              <a:rPr lang="en-US" altLang="ja-JP" sz="2400" b="1">
                <a:solidFill>
                  <a:schemeClr val="bg1"/>
                </a:solidFill>
              </a:rPr>
              <a:t>46</a:t>
            </a:r>
            <a:r>
              <a:rPr lang="en-US" altLang="ja-JP" sz="1200" b="1">
                <a:solidFill>
                  <a:schemeClr val="bg1"/>
                </a:solidFill>
              </a:rPr>
              <a:t>%</a:t>
            </a:r>
            <a:endParaRPr kumimoji="1" lang="ja-JP" altLang="en-US" b="1">
              <a:solidFill>
                <a:schemeClr val="bg1"/>
              </a:solidFill>
            </a:endParaRPr>
          </a:p>
        </p:txBody>
      </p:sp>
      <p:sp>
        <p:nvSpPr>
          <p:cNvPr id="31" name="テキスト ボックス 30">
            <a:extLst>
              <a:ext uri="{FF2B5EF4-FFF2-40B4-BE49-F238E27FC236}">
                <a16:creationId xmlns:a16="http://schemas.microsoft.com/office/drawing/2014/main" id="{FABF483D-5674-405D-AF20-631FCFDA3F23}"/>
              </a:ext>
            </a:extLst>
          </p:cNvPr>
          <p:cNvSpPr txBox="1"/>
          <p:nvPr/>
        </p:nvSpPr>
        <p:spPr>
          <a:xfrm>
            <a:off x="1880929" y="4747324"/>
            <a:ext cx="891416" cy="284944"/>
          </a:xfrm>
          <a:prstGeom prst="rect">
            <a:avLst/>
          </a:prstGeom>
          <a:noFill/>
        </p:spPr>
        <p:txBody>
          <a:bodyPr wrap="square" rtlCol="0">
            <a:spAutoFit/>
          </a:bodyPr>
          <a:lstStyle/>
          <a:p>
            <a:pPr algn="ctr"/>
            <a:r>
              <a:rPr kumimoji="1" lang="en-US" altLang="ja-JP" sz="1200" b="1">
                <a:solidFill>
                  <a:schemeClr val="bg1"/>
                </a:solidFill>
              </a:rPr>
              <a:t>1</a:t>
            </a:r>
            <a:r>
              <a:rPr kumimoji="1" lang="ja-JP" altLang="en-US" sz="1200" b="1">
                <a:solidFill>
                  <a:schemeClr val="bg1"/>
                </a:solidFill>
              </a:rPr>
              <a:t>ヶ月前</a:t>
            </a:r>
            <a:endParaRPr kumimoji="1" lang="ja-JP" altLang="en-US" sz="2000" b="1">
              <a:solidFill>
                <a:schemeClr val="bg1"/>
              </a:solidFill>
            </a:endParaRPr>
          </a:p>
        </p:txBody>
      </p:sp>
      <p:sp>
        <p:nvSpPr>
          <p:cNvPr id="32" name="テキスト ボックス 31">
            <a:extLst>
              <a:ext uri="{FF2B5EF4-FFF2-40B4-BE49-F238E27FC236}">
                <a16:creationId xmlns:a16="http://schemas.microsoft.com/office/drawing/2014/main" id="{A05814D7-432B-47BD-8CBD-0E25CDCB1404}"/>
              </a:ext>
            </a:extLst>
          </p:cNvPr>
          <p:cNvSpPr txBox="1"/>
          <p:nvPr/>
        </p:nvSpPr>
        <p:spPr>
          <a:xfrm>
            <a:off x="2004660" y="4947722"/>
            <a:ext cx="712058" cy="461665"/>
          </a:xfrm>
          <a:prstGeom prst="rect">
            <a:avLst/>
          </a:prstGeom>
          <a:noFill/>
        </p:spPr>
        <p:txBody>
          <a:bodyPr wrap="square" rtlCol="0">
            <a:spAutoFit/>
          </a:bodyPr>
          <a:lstStyle/>
          <a:p>
            <a:pPr algn="ctr"/>
            <a:r>
              <a:rPr lang="en-US" altLang="ja-JP" sz="2400" b="1">
                <a:solidFill>
                  <a:schemeClr val="bg1"/>
                </a:solidFill>
              </a:rPr>
              <a:t>9</a:t>
            </a:r>
            <a:r>
              <a:rPr lang="en-US" altLang="ja-JP" sz="1200" b="1">
                <a:solidFill>
                  <a:schemeClr val="bg1"/>
                </a:solidFill>
              </a:rPr>
              <a:t>%</a:t>
            </a:r>
            <a:endParaRPr kumimoji="1" lang="ja-JP" altLang="en-US" b="1">
              <a:solidFill>
                <a:schemeClr val="bg1"/>
              </a:solidFill>
            </a:endParaRPr>
          </a:p>
        </p:txBody>
      </p:sp>
      <p:sp>
        <p:nvSpPr>
          <p:cNvPr id="33" name="テキスト ボックス 32">
            <a:extLst>
              <a:ext uri="{FF2B5EF4-FFF2-40B4-BE49-F238E27FC236}">
                <a16:creationId xmlns:a16="http://schemas.microsoft.com/office/drawing/2014/main" id="{0D234616-B02B-4739-BB87-2E5848F5FABF}"/>
              </a:ext>
            </a:extLst>
          </p:cNvPr>
          <p:cNvSpPr txBox="1"/>
          <p:nvPr/>
        </p:nvSpPr>
        <p:spPr>
          <a:xfrm>
            <a:off x="1264206" y="4481792"/>
            <a:ext cx="1058406" cy="276999"/>
          </a:xfrm>
          <a:prstGeom prst="rect">
            <a:avLst/>
          </a:prstGeom>
          <a:noFill/>
        </p:spPr>
        <p:txBody>
          <a:bodyPr wrap="square" rtlCol="0">
            <a:spAutoFit/>
          </a:bodyPr>
          <a:lstStyle/>
          <a:p>
            <a:pPr algn="ctr"/>
            <a:r>
              <a:rPr kumimoji="1" lang="en-US" altLang="ja-JP" sz="1200" b="1">
                <a:solidFill>
                  <a:schemeClr val="bg1"/>
                </a:solidFill>
              </a:rPr>
              <a:t>1</a:t>
            </a:r>
            <a:r>
              <a:rPr kumimoji="1" lang="ja-JP" altLang="en-US" sz="1200" b="1">
                <a:solidFill>
                  <a:schemeClr val="bg1"/>
                </a:solidFill>
              </a:rPr>
              <a:t>～</a:t>
            </a:r>
            <a:r>
              <a:rPr kumimoji="1" lang="en-US" altLang="ja-JP" sz="1200" b="1">
                <a:solidFill>
                  <a:schemeClr val="bg1"/>
                </a:solidFill>
              </a:rPr>
              <a:t>2</a:t>
            </a:r>
            <a:r>
              <a:rPr kumimoji="1" lang="ja-JP" altLang="en-US" sz="1200" b="1">
                <a:solidFill>
                  <a:schemeClr val="bg1"/>
                </a:solidFill>
              </a:rPr>
              <a:t>週間前</a:t>
            </a:r>
            <a:endParaRPr kumimoji="1" lang="ja-JP" altLang="en-US" sz="2000" b="1">
              <a:solidFill>
                <a:schemeClr val="bg1"/>
              </a:solidFill>
            </a:endParaRPr>
          </a:p>
        </p:txBody>
      </p:sp>
      <p:sp>
        <p:nvSpPr>
          <p:cNvPr id="36" name="テキスト ボックス 35">
            <a:extLst>
              <a:ext uri="{FF2B5EF4-FFF2-40B4-BE49-F238E27FC236}">
                <a16:creationId xmlns:a16="http://schemas.microsoft.com/office/drawing/2014/main" id="{AB935216-CE50-4019-9239-BBF33D4D339F}"/>
              </a:ext>
            </a:extLst>
          </p:cNvPr>
          <p:cNvSpPr txBox="1"/>
          <p:nvPr/>
        </p:nvSpPr>
        <p:spPr>
          <a:xfrm>
            <a:off x="1297173" y="4669916"/>
            <a:ext cx="712058" cy="461665"/>
          </a:xfrm>
          <a:prstGeom prst="rect">
            <a:avLst/>
          </a:prstGeom>
          <a:noFill/>
        </p:spPr>
        <p:txBody>
          <a:bodyPr wrap="square" rtlCol="0">
            <a:spAutoFit/>
          </a:bodyPr>
          <a:lstStyle/>
          <a:p>
            <a:pPr algn="ctr"/>
            <a:r>
              <a:rPr lang="en-US" altLang="ja-JP" sz="2400" b="1">
                <a:solidFill>
                  <a:schemeClr val="bg1"/>
                </a:solidFill>
              </a:rPr>
              <a:t>6</a:t>
            </a:r>
            <a:r>
              <a:rPr lang="en-US" altLang="ja-JP" sz="1200" b="1">
                <a:solidFill>
                  <a:schemeClr val="bg1"/>
                </a:solidFill>
              </a:rPr>
              <a:t>%</a:t>
            </a:r>
            <a:endParaRPr kumimoji="1" lang="ja-JP" altLang="en-US" b="1">
              <a:solidFill>
                <a:schemeClr val="bg1"/>
              </a:solidFill>
            </a:endParaRPr>
          </a:p>
        </p:txBody>
      </p:sp>
      <p:sp>
        <p:nvSpPr>
          <p:cNvPr id="37" name="テキスト ボックス 36">
            <a:extLst>
              <a:ext uri="{FF2B5EF4-FFF2-40B4-BE49-F238E27FC236}">
                <a16:creationId xmlns:a16="http://schemas.microsoft.com/office/drawing/2014/main" id="{729B8275-3649-4EB5-B2CA-1EB8AE130739}"/>
              </a:ext>
            </a:extLst>
          </p:cNvPr>
          <p:cNvSpPr txBox="1"/>
          <p:nvPr/>
        </p:nvSpPr>
        <p:spPr>
          <a:xfrm>
            <a:off x="746429" y="4097351"/>
            <a:ext cx="1058406" cy="276999"/>
          </a:xfrm>
          <a:prstGeom prst="rect">
            <a:avLst/>
          </a:prstGeom>
          <a:noFill/>
        </p:spPr>
        <p:txBody>
          <a:bodyPr wrap="square" rtlCol="0">
            <a:spAutoFit/>
          </a:bodyPr>
          <a:lstStyle/>
          <a:p>
            <a:pPr algn="ctr"/>
            <a:r>
              <a:rPr kumimoji="1" lang="en-US" altLang="ja-JP" sz="1200" b="1">
                <a:solidFill>
                  <a:schemeClr val="bg1"/>
                </a:solidFill>
              </a:rPr>
              <a:t>1</a:t>
            </a:r>
            <a:r>
              <a:rPr kumimoji="1" lang="ja-JP" altLang="en-US" sz="1200" b="1">
                <a:solidFill>
                  <a:schemeClr val="bg1"/>
                </a:solidFill>
              </a:rPr>
              <a:t>週間前</a:t>
            </a:r>
            <a:endParaRPr kumimoji="1" lang="ja-JP" altLang="en-US" sz="2000" b="1">
              <a:solidFill>
                <a:schemeClr val="bg1"/>
              </a:solidFill>
            </a:endParaRPr>
          </a:p>
        </p:txBody>
      </p:sp>
      <p:sp>
        <p:nvSpPr>
          <p:cNvPr id="38" name="テキスト ボックス 37">
            <a:extLst>
              <a:ext uri="{FF2B5EF4-FFF2-40B4-BE49-F238E27FC236}">
                <a16:creationId xmlns:a16="http://schemas.microsoft.com/office/drawing/2014/main" id="{5D28C1D6-61C2-469B-A43A-87BF15FA6E89}"/>
              </a:ext>
            </a:extLst>
          </p:cNvPr>
          <p:cNvSpPr txBox="1"/>
          <p:nvPr/>
        </p:nvSpPr>
        <p:spPr>
          <a:xfrm>
            <a:off x="803944" y="4285475"/>
            <a:ext cx="712058" cy="461665"/>
          </a:xfrm>
          <a:prstGeom prst="rect">
            <a:avLst/>
          </a:prstGeom>
          <a:noFill/>
        </p:spPr>
        <p:txBody>
          <a:bodyPr wrap="square" rtlCol="0">
            <a:spAutoFit/>
          </a:bodyPr>
          <a:lstStyle/>
          <a:p>
            <a:pPr algn="ctr"/>
            <a:r>
              <a:rPr lang="en-US" altLang="ja-JP" sz="2400" b="1">
                <a:solidFill>
                  <a:schemeClr val="bg1"/>
                </a:solidFill>
              </a:rPr>
              <a:t>7</a:t>
            </a:r>
            <a:r>
              <a:rPr lang="en-US" altLang="ja-JP" sz="1200" b="1">
                <a:solidFill>
                  <a:schemeClr val="bg1"/>
                </a:solidFill>
              </a:rPr>
              <a:t>%</a:t>
            </a:r>
            <a:endParaRPr kumimoji="1" lang="ja-JP" altLang="en-US" b="1">
              <a:solidFill>
                <a:schemeClr val="bg1"/>
              </a:solidFill>
            </a:endParaRPr>
          </a:p>
        </p:txBody>
      </p:sp>
      <p:sp>
        <p:nvSpPr>
          <p:cNvPr id="39" name="テキスト ボックス 38">
            <a:extLst>
              <a:ext uri="{FF2B5EF4-FFF2-40B4-BE49-F238E27FC236}">
                <a16:creationId xmlns:a16="http://schemas.microsoft.com/office/drawing/2014/main" id="{05EC7E4B-C6B2-43D3-A225-B2CF8994F731}"/>
              </a:ext>
            </a:extLst>
          </p:cNvPr>
          <p:cNvSpPr txBox="1"/>
          <p:nvPr/>
        </p:nvSpPr>
        <p:spPr>
          <a:xfrm>
            <a:off x="405037" y="3358215"/>
            <a:ext cx="1183391" cy="276999"/>
          </a:xfrm>
          <a:prstGeom prst="rect">
            <a:avLst/>
          </a:prstGeom>
          <a:noFill/>
        </p:spPr>
        <p:txBody>
          <a:bodyPr wrap="square" rtlCol="0">
            <a:spAutoFit/>
          </a:bodyPr>
          <a:lstStyle/>
          <a:p>
            <a:pPr algn="ctr"/>
            <a:r>
              <a:rPr kumimoji="1" lang="ja-JP" altLang="en-US" sz="1200" b="1">
                <a:solidFill>
                  <a:schemeClr val="bg2">
                    <a:lumMod val="50000"/>
                  </a:schemeClr>
                </a:solidFill>
              </a:rPr>
              <a:t>旅行中・直後</a:t>
            </a:r>
            <a:endParaRPr kumimoji="1" lang="ja-JP" altLang="en-US" sz="2000" b="1">
              <a:solidFill>
                <a:schemeClr val="bg2">
                  <a:lumMod val="50000"/>
                </a:schemeClr>
              </a:solidFill>
            </a:endParaRPr>
          </a:p>
        </p:txBody>
      </p:sp>
      <p:sp>
        <p:nvSpPr>
          <p:cNvPr id="40" name="テキスト ボックス 39">
            <a:extLst>
              <a:ext uri="{FF2B5EF4-FFF2-40B4-BE49-F238E27FC236}">
                <a16:creationId xmlns:a16="http://schemas.microsoft.com/office/drawing/2014/main" id="{2445F89E-579E-43E7-AF0D-8A7B6A3B9B0E}"/>
              </a:ext>
            </a:extLst>
          </p:cNvPr>
          <p:cNvSpPr txBox="1"/>
          <p:nvPr/>
        </p:nvSpPr>
        <p:spPr>
          <a:xfrm>
            <a:off x="667318" y="3546339"/>
            <a:ext cx="712058" cy="461665"/>
          </a:xfrm>
          <a:prstGeom prst="rect">
            <a:avLst/>
          </a:prstGeom>
          <a:noFill/>
        </p:spPr>
        <p:txBody>
          <a:bodyPr wrap="square" rtlCol="0">
            <a:spAutoFit/>
          </a:bodyPr>
          <a:lstStyle/>
          <a:p>
            <a:pPr algn="ctr"/>
            <a:r>
              <a:rPr lang="en-US" altLang="ja-JP" sz="2400" b="1">
                <a:solidFill>
                  <a:schemeClr val="bg2">
                    <a:lumMod val="50000"/>
                  </a:schemeClr>
                </a:solidFill>
              </a:rPr>
              <a:t>11</a:t>
            </a:r>
            <a:r>
              <a:rPr lang="en-US" altLang="ja-JP" sz="1200" b="1">
                <a:solidFill>
                  <a:schemeClr val="bg2">
                    <a:lumMod val="50000"/>
                  </a:schemeClr>
                </a:solidFill>
              </a:rPr>
              <a:t>%</a:t>
            </a:r>
            <a:endParaRPr kumimoji="1" lang="ja-JP" altLang="en-US" b="1">
              <a:solidFill>
                <a:schemeClr val="bg2">
                  <a:lumMod val="50000"/>
                </a:schemeClr>
              </a:solidFill>
            </a:endParaRPr>
          </a:p>
        </p:txBody>
      </p:sp>
      <p:sp>
        <p:nvSpPr>
          <p:cNvPr id="41" name="テキスト ボックス 40">
            <a:extLst>
              <a:ext uri="{FF2B5EF4-FFF2-40B4-BE49-F238E27FC236}">
                <a16:creationId xmlns:a16="http://schemas.microsoft.com/office/drawing/2014/main" id="{C2862D53-3794-4EA3-805C-9949072FC066}"/>
              </a:ext>
            </a:extLst>
          </p:cNvPr>
          <p:cNvSpPr txBox="1"/>
          <p:nvPr/>
        </p:nvSpPr>
        <p:spPr>
          <a:xfrm>
            <a:off x="948854" y="2142273"/>
            <a:ext cx="1183391" cy="276999"/>
          </a:xfrm>
          <a:prstGeom prst="rect">
            <a:avLst/>
          </a:prstGeom>
          <a:noFill/>
        </p:spPr>
        <p:txBody>
          <a:bodyPr wrap="square" rtlCol="0">
            <a:spAutoFit/>
          </a:bodyPr>
          <a:lstStyle/>
          <a:p>
            <a:pPr algn="ctr"/>
            <a:r>
              <a:rPr kumimoji="1" lang="ja-JP" altLang="en-US" sz="1200" b="1">
                <a:solidFill>
                  <a:schemeClr val="bg2">
                    <a:lumMod val="50000"/>
                  </a:schemeClr>
                </a:solidFill>
              </a:rPr>
              <a:t>日程未定</a:t>
            </a:r>
            <a:endParaRPr kumimoji="1" lang="ja-JP" altLang="en-US" sz="2000" b="1">
              <a:solidFill>
                <a:schemeClr val="bg2">
                  <a:lumMod val="50000"/>
                </a:schemeClr>
              </a:solidFill>
            </a:endParaRPr>
          </a:p>
        </p:txBody>
      </p:sp>
      <p:sp>
        <p:nvSpPr>
          <p:cNvPr id="42" name="テキスト ボックス 41">
            <a:extLst>
              <a:ext uri="{FF2B5EF4-FFF2-40B4-BE49-F238E27FC236}">
                <a16:creationId xmlns:a16="http://schemas.microsoft.com/office/drawing/2014/main" id="{8AF19F41-18E8-4BF3-BD87-B84B4B85DC13}"/>
              </a:ext>
            </a:extLst>
          </p:cNvPr>
          <p:cNvSpPr txBox="1"/>
          <p:nvPr/>
        </p:nvSpPr>
        <p:spPr>
          <a:xfrm>
            <a:off x="1211135" y="2330397"/>
            <a:ext cx="712058" cy="461665"/>
          </a:xfrm>
          <a:prstGeom prst="rect">
            <a:avLst/>
          </a:prstGeom>
          <a:noFill/>
        </p:spPr>
        <p:txBody>
          <a:bodyPr wrap="square" rtlCol="0">
            <a:spAutoFit/>
          </a:bodyPr>
          <a:lstStyle/>
          <a:p>
            <a:pPr algn="ctr"/>
            <a:r>
              <a:rPr lang="en-US" altLang="ja-JP" sz="2400" b="1">
                <a:solidFill>
                  <a:schemeClr val="bg2">
                    <a:lumMod val="50000"/>
                  </a:schemeClr>
                </a:solidFill>
              </a:rPr>
              <a:t>21</a:t>
            </a:r>
            <a:r>
              <a:rPr lang="en-US" altLang="ja-JP" sz="1200" b="1">
                <a:solidFill>
                  <a:schemeClr val="bg2">
                    <a:lumMod val="50000"/>
                  </a:schemeClr>
                </a:solidFill>
              </a:rPr>
              <a:t>%</a:t>
            </a:r>
            <a:endParaRPr kumimoji="1" lang="ja-JP" altLang="en-US" b="1">
              <a:solidFill>
                <a:schemeClr val="bg2">
                  <a:lumMod val="50000"/>
                </a:schemeClr>
              </a:solidFill>
            </a:endParaRPr>
          </a:p>
        </p:txBody>
      </p:sp>
      <p:sp>
        <p:nvSpPr>
          <p:cNvPr id="44" name="テキスト ボックス 43">
            <a:extLst>
              <a:ext uri="{FF2B5EF4-FFF2-40B4-BE49-F238E27FC236}">
                <a16:creationId xmlns:a16="http://schemas.microsoft.com/office/drawing/2014/main" id="{B750CF6C-E917-47F7-A4F8-434387EE00B1}"/>
              </a:ext>
            </a:extLst>
          </p:cNvPr>
          <p:cNvSpPr txBox="1"/>
          <p:nvPr/>
        </p:nvSpPr>
        <p:spPr>
          <a:xfrm>
            <a:off x="7395526" y="2628173"/>
            <a:ext cx="1191275" cy="276999"/>
          </a:xfrm>
          <a:prstGeom prst="rect">
            <a:avLst/>
          </a:prstGeom>
          <a:noFill/>
        </p:spPr>
        <p:txBody>
          <a:bodyPr wrap="square" rtlCol="0">
            <a:spAutoFit/>
          </a:bodyPr>
          <a:lstStyle/>
          <a:p>
            <a:pPr algn="ctr"/>
            <a:r>
              <a:rPr kumimoji="1" lang="en-US" altLang="ja-JP" sz="1200" b="1">
                <a:solidFill>
                  <a:schemeClr val="bg1"/>
                </a:solidFill>
              </a:rPr>
              <a:t>1</a:t>
            </a:r>
            <a:r>
              <a:rPr kumimoji="1" lang="ja-JP" altLang="en-US" sz="1200" b="1">
                <a:solidFill>
                  <a:schemeClr val="bg1"/>
                </a:solidFill>
              </a:rPr>
              <a:t>ヶ月以上前</a:t>
            </a:r>
            <a:endParaRPr kumimoji="1" lang="ja-JP" altLang="en-US" sz="2000" b="1">
              <a:solidFill>
                <a:schemeClr val="bg1"/>
              </a:solidFill>
            </a:endParaRPr>
          </a:p>
        </p:txBody>
      </p:sp>
      <p:sp>
        <p:nvSpPr>
          <p:cNvPr id="45" name="テキスト ボックス 44">
            <a:extLst>
              <a:ext uri="{FF2B5EF4-FFF2-40B4-BE49-F238E27FC236}">
                <a16:creationId xmlns:a16="http://schemas.microsoft.com/office/drawing/2014/main" id="{7C001547-8E1C-4646-80C7-D19F685789FB}"/>
              </a:ext>
            </a:extLst>
          </p:cNvPr>
          <p:cNvSpPr txBox="1"/>
          <p:nvPr/>
        </p:nvSpPr>
        <p:spPr>
          <a:xfrm>
            <a:off x="7721779" y="2828571"/>
            <a:ext cx="712058" cy="461665"/>
          </a:xfrm>
          <a:prstGeom prst="rect">
            <a:avLst/>
          </a:prstGeom>
          <a:noFill/>
        </p:spPr>
        <p:txBody>
          <a:bodyPr wrap="square" rtlCol="0">
            <a:spAutoFit/>
          </a:bodyPr>
          <a:lstStyle/>
          <a:p>
            <a:pPr algn="ctr"/>
            <a:r>
              <a:rPr lang="en-US" altLang="ja-JP" sz="2400" b="1">
                <a:solidFill>
                  <a:schemeClr val="bg1"/>
                </a:solidFill>
              </a:rPr>
              <a:t>30</a:t>
            </a:r>
            <a:r>
              <a:rPr lang="en-US" altLang="ja-JP" sz="1200" b="1">
                <a:solidFill>
                  <a:schemeClr val="bg1"/>
                </a:solidFill>
              </a:rPr>
              <a:t>%</a:t>
            </a:r>
            <a:endParaRPr kumimoji="1" lang="ja-JP" altLang="en-US" b="1">
              <a:solidFill>
                <a:schemeClr val="bg1"/>
              </a:solidFill>
            </a:endParaRPr>
          </a:p>
        </p:txBody>
      </p:sp>
      <p:sp>
        <p:nvSpPr>
          <p:cNvPr id="46" name="テキスト ボックス 45">
            <a:extLst>
              <a:ext uri="{FF2B5EF4-FFF2-40B4-BE49-F238E27FC236}">
                <a16:creationId xmlns:a16="http://schemas.microsoft.com/office/drawing/2014/main" id="{6F2C778B-5DEB-4DD5-B927-F5FC1964C9FA}"/>
              </a:ext>
            </a:extLst>
          </p:cNvPr>
          <p:cNvSpPr txBox="1"/>
          <p:nvPr/>
        </p:nvSpPr>
        <p:spPr>
          <a:xfrm>
            <a:off x="7377830" y="4231878"/>
            <a:ext cx="891416" cy="284944"/>
          </a:xfrm>
          <a:prstGeom prst="rect">
            <a:avLst/>
          </a:prstGeom>
          <a:noFill/>
        </p:spPr>
        <p:txBody>
          <a:bodyPr wrap="square" rtlCol="0">
            <a:spAutoFit/>
          </a:bodyPr>
          <a:lstStyle/>
          <a:p>
            <a:pPr algn="ctr"/>
            <a:r>
              <a:rPr kumimoji="1" lang="en-US" altLang="ja-JP" sz="1200" b="1">
                <a:solidFill>
                  <a:schemeClr val="bg1"/>
                </a:solidFill>
              </a:rPr>
              <a:t>1</a:t>
            </a:r>
            <a:r>
              <a:rPr kumimoji="1" lang="ja-JP" altLang="en-US" sz="1200" b="1">
                <a:solidFill>
                  <a:schemeClr val="bg1"/>
                </a:solidFill>
              </a:rPr>
              <a:t>ヶ月前</a:t>
            </a:r>
            <a:endParaRPr kumimoji="1" lang="ja-JP" altLang="en-US" sz="2000" b="1">
              <a:solidFill>
                <a:schemeClr val="bg1"/>
              </a:solidFill>
            </a:endParaRPr>
          </a:p>
        </p:txBody>
      </p:sp>
      <p:sp>
        <p:nvSpPr>
          <p:cNvPr id="47" name="テキスト ボックス 46">
            <a:extLst>
              <a:ext uri="{FF2B5EF4-FFF2-40B4-BE49-F238E27FC236}">
                <a16:creationId xmlns:a16="http://schemas.microsoft.com/office/drawing/2014/main" id="{450C0965-14DA-4554-AE4C-6F1F9298715A}"/>
              </a:ext>
            </a:extLst>
          </p:cNvPr>
          <p:cNvSpPr txBox="1"/>
          <p:nvPr/>
        </p:nvSpPr>
        <p:spPr>
          <a:xfrm>
            <a:off x="7464739" y="4432276"/>
            <a:ext cx="712058" cy="461665"/>
          </a:xfrm>
          <a:prstGeom prst="rect">
            <a:avLst/>
          </a:prstGeom>
          <a:noFill/>
        </p:spPr>
        <p:txBody>
          <a:bodyPr wrap="square" rtlCol="0">
            <a:spAutoFit/>
          </a:bodyPr>
          <a:lstStyle/>
          <a:p>
            <a:pPr algn="ctr"/>
            <a:r>
              <a:rPr lang="en-US" altLang="ja-JP" sz="2400" b="1">
                <a:solidFill>
                  <a:schemeClr val="bg1"/>
                </a:solidFill>
              </a:rPr>
              <a:t>14</a:t>
            </a:r>
            <a:r>
              <a:rPr lang="en-US" altLang="ja-JP" sz="1200" b="1">
                <a:solidFill>
                  <a:schemeClr val="bg1"/>
                </a:solidFill>
              </a:rPr>
              <a:t>%</a:t>
            </a:r>
            <a:endParaRPr kumimoji="1" lang="ja-JP" altLang="en-US" b="1">
              <a:solidFill>
                <a:schemeClr val="bg1"/>
              </a:solidFill>
            </a:endParaRPr>
          </a:p>
        </p:txBody>
      </p:sp>
      <p:sp>
        <p:nvSpPr>
          <p:cNvPr id="48" name="テキスト ボックス 47">
            <a:extLst>
              <a:ext uri="{FF2B5EF4-FFF2-40B4-BE49-F238E27FC236}">
                <a16:creationId xmlns:a16="http://schemas.microsoft.com/office/drawing/2014/main" id="{EEA3FA77-ECD6-4A0F-8CF0-D14478AF7BE4}"/>
              </a:ext>
            </a:extLst>
          </p:cNvPr>
          <p:cNvSpPr txBox="1"/>
          <p:nvPr/>
        </p:nvSpPr>
        <p:spPr>
          <a:xfrm>
            <a:off x="6220507" y="4642262"/>
            <a:ext cx="1058406" cy="276999"/>
          </a:xfrm>
          <a:prstGeom prst="rect">
            <a:avLst/>
          </a:prstGeom>
          <a:noFill/>
        </p:spPr>
        <p:txBody>
          <a:bodyPr wrap="square" rtlCol="0">
            <a:spAutoFit/>
          </a:bodyPr>
          <a:lstStyle/>
          <a:p>
            <a:pPr algn="ctr"/>
            <a:r>
              <a:rPr kumimoji="1" lang="en-US" altLang="ja-JP" sz="1200" b="1">
                <a:solidFill>
                  <a:schemeClr val="bg1"/>
                </a:solidFill>
              </a:rPr>
              <a:t>1</a:t>
            </a:r>
            <a:r>
              <a:rPr kumimoji="1" lang="ja-JP" altLang="en-US" sz="1200" b="1">
                <a:solidFill>
                  <a:schemeClr val="bg1"/>
                </a:solidFill>
              </a:rPr>
              <a:t>～</a:t>
            </a:r>
            <a:r>
              <a:rPr kumimoji="1" lang="en-US" altLang="ja-JP" sz="1200" b="1">
                <a:solidFill>
                  <a:schemeClr val="bg1"/>
                </a:solidFill>
              </a:rPr>
              <a:t>2</a:t>
            </a:r>
            <a:r>
              <a:rPr kumimoji="1" lang="ja-JP" altLang="en-US" sz="1200" b="1">
                <a:solidFill>
                  <a:schemeClr val="bg1"/>
                </a:solidFill>
              </a:rPr>
              <a:t>週間前</a:t>
            </a:r>
            <a:endParaRPr kumimoji="1" lang="ja-JP" altLang="en-US" sz="2000" b="1">
              <a:solidFill>
                <a:schemeClr val="bg1"/>
              </a:solidFill>
            </a:endParaRPr>
          </a:p>
        </p:txBody>
      </p:sp>
      <p:sp>
        <p:nvSpPr>
          <p:cNvPr id="49" name="テキスト ボックス 48">
            <a:extLst>
              <a:ext uri="{FF2B5EF4-FFF2-40B4-BE49-F238E27FC236}">
                <a16:creationId xmlns:a16="http://schemas.microsoft.com/office/drawing/2014/main" id="{45BB37C9-40D2-4CD3-A3CB-FCA1C711E10B}"/>
              </a:ext>
            </a:extLst>
          </p:cNvPr>
          <p:cNvSpPr txBox="1"/>
          <p:nvPr/>
        </p:nvSpPr>
        <p:spPr>
          <a:xfrm>
            <a:off x="6413036" y="4830386"/>
            <a:ext cx="712058" cy="461665"/>
          </a:xfrm>
          <a:prstGeom prst="rect">
            <a:avLst/>
          </a:prstGeom>
          <a:noFill/>
        </p:spPr>
        <p:txBody>
          <a:bodyPr wrap="square" rtlCol="0">
            <a:spAutoFit/>
          </a:bodyPr>
          <a:lstStyle/>
          <a:p>
            <a:pPr algn="ctr"/>
            <a:r>
              <a:rPr lang="en-US" altLang="ja-JP" sz="2400" b="1">
                <a:solidFill>
                  <a:schemeClr val="bg1"/>
                </a:solidFill>
              </a:rPr>
              <a:t>12</a:t>
            </a:r>
            <a:r>
              <a:rPr lang="en-US" altLang="ja-JP" sz="1200" b="1">
                <a:solidFill>
                  <a:schemeClr val="bg1"/>
                </a:solidFill>
              </a:rPr>
              <a:t>%</a:t>
            </a:r>
            <a:endParaRPr kumimoji="1" lang="ja-JP" altLang="en-US" b="1">
              <a:solidFill>
                <a:schemeClr val="bg1"/>
              </a:solidFill>
            </a:endParaRPr>
          </a:p>
        </p:txBody>
      </p:sp>
      <p:sp>
        <p:nvSpPr>
          <p:cNvPr id="50" name="テキスト ボックス 49">
            <a:extLst>
              <a:ext uri="{FF2B5EF4-FFF2-40B4-BE49-F238E27FC236}">
                <a16:creationId xmlns:a16="http://schemas.microsoft.com/office/drawing/2014/main" id="{E7E99271-F200-4535-8488-89FE72802B49}"/>
              </a:ext>
            </a:extLst>
          </p:cNvPr>
          <p:cNvSpPr txBox="1"/>
          <p:nvPr/>
        </p:nvSpPr>
        <p:spPr>
          <a:xfrm>
            <a:off x="5164085" y="4062528"/>
            <a:ext cx="1058406" cy="276999"/>
          </a:xfrm>
          <a:prstGeom prst="rect">
            <a:avLst/>
          </a:prstGeom>
          <a:noFill/>
        </p:spPr>
        <p:txBody>
          <a:bodyPr wrap="square" rtlCol="0">
            <a:spAutoFit/>
          </a:bodyPr>
          <a:lstStyle/>
          <a:p>
            <a:pPr algn="ctr"/>
            <a:r>
              <a:rPr kumimoji="1" lang="en-US" altLang="ja-JP" sz="1200" b="1">
                <a:solidFill>
                  <a:schemeClr val="bg1"/>
                </a:solidFill>
              </a:rPr>
              <a:t>1</a:t>
            </a:r>
            <a:r>
              <a:rPr kumimoji="1" lang="ja-JP" altLang="en-US" sz="1200" b="1">
                <a:solidFill>
                  <a:schemeClr val="bg1"/>
                </a:solidFill>
              </a:rPr>
              <a:t>週間前</a:t>
            </a:r>
            <a:endParaRPr kumimoji="1" lang="ja-JP" altLang="en-US" sz="2000" b="1">
              <a:solidFill>
                <a:schemeClr val="bg1"/>
              </a:solidFill>
            </a:endParaRPr>
          </a:p>
        </p:txBody>
      </p:sp>
      <p:sp>
        <p:nvSpPr>
          <p:cNvPr id="51" name="テキスト ボックス 50">
            <a:extLst>
              <a:ext uri="{FF2B5EF4-FFF2-40B4-BE49-F238E27FC236}">
                <a16:creationId xmlns:a16="http://schemas.microsoft.com/office/drawing/2014/main" id="{548A8DE7-0FE1-4ACE-A203-2B848427D135}"/>
              </a:ext>
            </a:extLst>
          </p:cNvPr>
          <p:cNvSpPr txBox="1"/>
          <p:nvPr/>
        </p:nvSpPr>
        <p:spPr>
          <a:xfrm>
            <a:off x="5344340" y="4250652"/>
            <a:ext cx="712058" cy="461665"/>
          </a:xfrm>
          <a:prstGeom prst="rect">
            <a:avLst/>
          </a:prstGeom>
          <a:noFill/>
        </p:spPr>
        <p:txBody>
          <a:bodyPr wrap="square" rtlCol="0">
            <a:spAutoFit/>
          </a:bodyPr>
          <a:lstStyle/>
          <a:p>
            <a:pPr algn="ctr"/>
            <a:r>
              <a:rPr lang="en-US" altLang="ja-JP" sz="2400" b="1">
                <a:solidFill>
                  <a:schemeClr val="bg1"/>
                </a:solidFill>
              </a:rPr>
              <a:t>16</a:t>
            </a:r>
            <a:r>
              <a:rPr lang="en-US" altLang="ja-JP" sz="1200" b="1">
                <a:solidFill>
                  <a:schemeClr val="bg1"/>
                </a:solidFill>
              </a:rPr>
              <a:t>%</a:t>
            </a:r>
            <a:endParaRPr kumimoji="1" lang="ja-JP" altLang="en-US" b="1">
              <a:solidFill>
                <a:schemeClr val="bg1"/>
              </a:solidFill>
            </a:endParaRPr>
          </a:p>
        </p:txBody>
      </p:sp>
      <p:sp>
        <p:nvSpPr>
          <p:cNvPr id="52" name="テキスト ボックス 51">
            <a:extLst>
              <a:ext uri="{FF2B5EF4-FFF2-40B4-BE49-F238E27FC236}">
                <a16:creationId xmlns:a16="http://schemas.microsoft.com/office/drawing/2014/main" id="{FBCEB44C-D578-4539-8ECF-82B5A35D456C}"/>
              </a:ext>
            </a:extLst>
          </p:cNvPr>
          <p:cNvSpPr txBox="1"/>
          <p:nvPr/>
        </p:nvSpPr>
        <p:spPr>
          <a:xfrm>
            <a:off x="4856557" y="3065638"/>
            <a:ext cx="1183391" cy="276999"/>
          </a:xfrm>
          <a:prstGeom prst="rect">
            <a:avLst/>
          </a:prstGeom>
          <a:noFill/>
        </p:spPr>
        <p:txBody>
          <a:bodyPr wrap="square" rtlCol="0">
            <a:spAutoFit/>
          </a:bodyPr>
          <a:lstStyle/>
          <a:p>
            <a:pPr algn="ctr"/>
            <a:r>
              <a:rPr kumimoji="1" lang="ja-JP" altLang="en-US" sz="1200" b="1">
                <a:solidFill>
                  <a:schemeClr val="bg2">
                    <a:lumMod val="50000"/>
                  </a:schemeClr>
                </a:solidFill>
              </a:rPr>
              <a:t>旅行中・直後</a:t>
            </a:r>
            <a:endParaRPr kumimoji="1" lang="ja-JP" altLang="en-US" sz="2000" b="1">
              <a:solidFill>
                <a:schemeClr val="bg2">
                  <a:lumMod val="50000"/>
                </a:schemeClr>
              </a:solidFill>
            </a:endParaRPr>
          </a:p>
        </p:txBody>
      </p:sp>
      <p:sp>
        <p:nvSpPr>
          <p:cNvPr id="53" name="テキスト ボックス 52">
            <a:extLst>
              <a:ext uri="{FF2B5EF4-FFF2-40B4-BE49-F238E27FC236}">
                <a16:creationId xmlns:a16="http://schemas.microsoft.com/office/drawing/2014/main" id="{26AA7393-BA16-4852-8EA0-2D6A74060FE2}"/>
              </a:ext>
            </a:extLst>
          </p:cNvPr>
          <p:cNvSpPr txBox="1"/>
          <p:nvPr/>
        </p:nvSpPr>
        <p:spPr>
          <a:xfrm>
            <a:off x="5082016" y="3253762"/>
            <a:ext cx="712058" cy="461665"/>
          </a:xfrm>
          <a:prstGeom prst="rect">
            <a:avLst/>
          </a:prstGeom>
          <a:noFill/>
        </p:spPr>
        <p:txBody>
          <a:bodyPr wrap="square" rtlCol="0">
            <a:spAutoFit/>
          </a:bodyPr>
          <a:lstStyle/>
          <a:p>
            <a:pPr algn="ctr"/>
            <a:r>
              <a:rPr lang="en-US" altLang="ja-JP" sz="2400" b="1">
                <a:solidFill>
                  <a:schemeClr val="bg2">
                    <a:lumMod val="50000"/>
                  </a:schemeClr>
                </a:solidFill>
              </a:rPr>
              <a:t>7</a:t>
            </a:r>
            <a:r>
              <a:rPr lang="en-US" altLang="ja-JP" sz="1200" b="1">
                <a:solidFill>
                  <a:schemeClr val="bg2">
                    <a:lumMod val="50000"/>
                  </a:schemeClr>
                </a:solidFill>
              </a:rPr>
              <a:t>%</a:t>
            </a:r>
            <a:endParaRPr kumimoji="1" lang="ja-JP" altLang="en-US" b="1">
              <a:solidFill>
                <a:schemeClr val="bg2">
                  <a:lumMod val="50000"/>
                </a:schemeClr>
              </a:solidFill>
            </a:endParaRPr>
          </a:p>
        </p:txBody>
      </p:sp>
      <p:sp>
        <p:nvSpPr>
          <p:cNvPr id="54" name="テキスト ボックス 53">
            <a:extLst>
              <a:ext uri="{FF2B5EF4-FFF2-40B4-BE49-F238E27FC236}">
                <a16:creationId xmlns:a16="http://schemas.microsoft.com/office/drawing/2014/main" id="{70CD57BA-B8C5-45BA-A895-C7FC24322D4D}"/>
              </a:ext>
            </a:extLst>
          </p:cNvPr>
          <p:cNvSpPr txBox="1"/>
          <p:nvPr/>
        </p:nvSpPr>
        <p:spPr>
          <a:xfrm>
            <a:off x="5363552" y="2125861"/>
            <a:ext cx="1183391" cy="276999"/>
          </a:xfrm>
          <a:prstGeom prst="rect">
            <a:avLst/>
          </a:prstGeom>
          <a:noFill/>
        </p:spPr>
        <p:txBody>
          <a:bodyPr wrap="square" rtlCol="0">
            <a:spAutoFit/>
          </a:bodyPr>
          <a:lstStyle/>
          <a:p>
            <a:pPr algn="ctr"/>
            <a:r>
              <a:rPr kumimoji="1" lang="ja-JP" altLang="en-US" sz="1200" b="1">
                <a:solidFill>
                  <a:schemeClr val="bg2">
                    <a:lumMod val="50000"/>
                  </a:schemeClr>
                </a:solidFill>
              </a:rPr>
              <a:t>日程未定</a:t>
            </a:r>
            <a:endParaRPr kumimoji="1" lang="ja-JP" altLang="en-US" sz="2000" b="1">
              <a:solidFill>
                <a:schemeClr val="bg2">
                  <a:lumMod val="50000"/>
                </a:schemeClr>
              </a:solidFill>
            </a:endParaRPr>
          </a:p>
        </p:txBody>
      </p:sp>
      <p:sp>
        <p:nvSpPr>
          <p:cNvPr id="55" name="テキスト ボックス 54">
            <a:extLst>
              <a:ext uri="{FF2B5EF4-FFF2-40B4-BE49-F238E27FC236}">
                <a16:creationId xmlns:a16="http://schemas.microsoft.com/office/drawing/2014/main" id="{1D03C631-419E-466A-994F-857D07EABF2E}"/>
              </a:ext>
            </a:extLst>
          </p:cNvPr>
          <p:cNvSpPr txBox="1"/>
          <p:nvPr/>
        </p:nvSpPr>
        <p:spPr>
          <a:xfrm>
            <a:off x="5625833" y="2313985"/>
            <a:ext cx="712058" cy="461665"/>
          </a:xfrm>
          <a:prstGeom prst="rect">
            <a:avLst/>
          </a:prstGeom>
          <a:noFill/>
        </p:spPr>
        <p:txBody>
          <a:bodyPr wrap="square" rtlCol="0">
            <a:spAutoFit/>
          </a:bodyPr>
          <a:lstStyle/>
          <a:p>
            <a:pPr algn="ctr"/>
            <a:r>
              <a:rPr lang="en-US" altLang="ja-JP" sz="2400" b="1">
                <a:solidFill>
                  <a:schemeClr val="bg2">
                    <a:lumMod val="50000"/>
                  </a:schemeClr>
                </a:solidFill>
              </a:rPr>
              <a:t>20</a:t>
            </a:r>
            <a:r>
              <a:rPr lang="en-US" altLang="ja-JP" sz="1200" b="1">
                <a:solidFill>
                  <a:schemeClr val="bg2">
                    <a:lumMod val="50000"/>
                  </a:schemeClr>
                </a:solidFill>
              </a:rPr>
              <a:t>%</a:t>
            </a:r>
            <a:endParaRPr kumimoji="1" lang="ja-JP" altLang="en-US" b="1">
              <a:solidFill>
                <a:schemeClr val="bg2">
                  <a:lumMod val="50000"/>
                </a:schemeClr>
              </a:solidFill>
            </a:endParaRPr>
          </a:p>
        </p:txBody>
      </p:sp>
      <p:sp>
        <p:nvSpPr>
          <p:cNvPr id="56" name="テキスト ボックス 55">
            <a:extLst>
              <a:ext uri="{FF2B5EF4-FFF2-40B4-BE49-F238E27FC236}">
                <a16:creationId xmlns:a16="http://schemas.microsoft.com/office/drawing/2014/main" id="{7D9601BD-CEA0-4A3A-8CCF-E682101C3717}"/>
              </a:ext>
            </a:extLst>
          </p:cNvPr>
          <p:cNvSpPr txBox="1"/>
          <p:nvPr/>
        </p:nvSpPr>
        <p:spPr>
          <a:xfrm>
            <a:off x="6058651" y="3059968"/>
            <a:ext cx="1487450" cy="461665"/>
          </a:xfrm>
          <a:prstGeom prst="rect">
            <a:avLst/>
          </a:prstGeom>
          <a:noFill/>
        </p:spPr>
        <p:txBody>
          <a:bodyPr wrap="square" rtlCol="0">
            <a:spAutoFit/>
          </a:bodyPr>
          <a:lstStyle/>
          <a:p>
            <a:pPr algn="ctr"/>
            <a:r>
              <a:rPr kumimoji="1" lang="ja-JP" altLang="en-US" sz="2400" b="1" dirty="0"/>
              <a:t>国内旅行</a:t>
            </a:r>
          </a:p>
        </p:txBody>
      </p:sp>
      <p:pic>
        <p:nvPicPr>
          <p:cNvPr id="14" name="グラフィックス 13">
            <a:extLst>
              <a:ext uri="{FF2B5EF4-FFF2-40B4-BE49-F238E27FC236}">
                <a16:creationId xmlns:a16="http://schemas.microsoft.com/office/drawing/2014/main" id="{8F566F49-88A2-4D78-BE5D-5EC68794B8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39266" y="3556909"/>
            <a:ext cx="559834" cy="559834"/>
          </a:xfrm>
          <a:prstGeom prst="rect">
            <a:avLst/>
          </a:prstGeom>
        </p:spPr>
      </p:pic>
      <p:pic>
        <p:nvPicPr>
          <p:cNvPr id="20" name="グラフィックス 19">
            <a:extLst>
              <a:ext uri="{FF2B5EF4-FFF2-40B4-BE49-F238E27FC236}">
                <a16:creationId xmlns:a16="http://schemas.microsoft.com/office/drawing/2014/main" id="{B7EFE426-3BBC-4BBC-B958-3206455095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77120" y="3586684"/>
            <a:ext cx="477894" cy="477894"/>
          </a:xfrm>
          <a:prstGeom prst="rect">
            <a:avLst/>
          </a:prstGeom>
        </p:spPr>
      </p:pic>
    </p:spTree>
    <p:extLst>
      <p:ext uri="{BB962C8B-B14F-4D97-AF65-F5344CB8AC3E}">
        <p14:creationId xmlns:p14="http://schemas.microsoft.com/office/powerpoint/2010/main" val="2891759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正方形/長方形 53">
            <a:extLst>
              <a:ext uri="{FF2B5EF4-FFF2-40B4-BE49-F238E27FC236}">
                <a16:creationId xmlns:a16="http://schemas.microsoft.com/office/drawing/2014/main" id="{AE34626F-271E-45B1-836D-D52718B0E7A8}"/>
              </a:ext>
            </a:extLst>
          </p:cNvPr>
          <p:cNvSpPr/>
          <p:nvPr/>
        </p:nvSpPr>
        <p:spPr>
          <a:xfrm>
            <a:off x="5078489" y="1196787"/>
            <a:ext cx="3630134" cy="44960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C7CE3699-ADCF-EA33-CBF4-E4C3A02E70FE}"/>
              </a:ext>
            </a:extLst>
          </p:cNvPr>
          <p:cNvPicPr>
            <a:picLocks noChangeAspect="1"/>
          </p:cNvPicPr>
          <p:nvPr/>
        </p:nvPicPr>
        <p:blipFill rotWithShape="1">
          <a:blip r:embed="rId2"/>
          <a:srcRect b="6128"/>
          <a:stretch/>
        </p:blipFill>
        <p:spPr>
          <a:xfrm>
            <a:off x="4675096" y="1178021"/>
            <a:ext cx="4176122" cy="4601246"/>
          </a:xfrm>
          <a:prstGeom prst="rect">
            <a:avLst/>
          </a:prstGeom>
        </p:spPr>
      </p:pic>
      <p:sp>
        <p:nvSpPr>
          <p:cNvPr id="53" name="正方形/長方形 52">
            <a:extLst>
              <a:ext uri="{FF2B5EF4-FFF2-40B4-BE49-F238E27FC236}">
                <a16:creationId xmlns:a16="http://schemas.microsoft.com/office/drawing/2014/main" id="{ACE505D8-1BF0-4221-BA94-2673385BA1DD}"/>
              </a:ext>
            </a:extLst>
          </p:cNvPr>
          <p:cNvSpPr/>
          <p:nvPr/>
        </p:nvSpPr>
        <p:spPr>
          <a:xfrm>
            <a:off x="697997" y="1208970"/>
            <a:ext cx="3648535" cy="44960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20D6CB1F-22A5-59F5-54A9-5F0DAD5399DE}"/>
              </a:ext>
            </a:extLst>
          </p:cNvPr>
          <p:cNvPicPr>
            <a:picLocks noChangeAspect="1"/>
          </p:cNvPicPr>
          <p:nvPr/>
        </p:nvPicPr>
        <p:blipFill rotWithShape="1">
          <a:blip r:embed="rId3"/>
          <a:srcRect b="6269"/>
          <a:stretch/>
        </p:blipFill>
        <p:spPr>
          <a:xfrm>
            <a:off x="309259" y="1196787"/>
            <a:ext cx="4176122" cy="4582904"/>
          </a:xfrm>
          <a:prstGeom prst="rect">
            <a:avLst/>
          </a:prstGeom>
        </p:spPr>
      </p:pic>
      <p:graphicFrame>
        <p:nvGraphicFramePr>
          <p:cNvPr id="17" name="グラフ 16">
            <a:extLst>
              <a:ext uri="{FF2B5EF4-FFF2-40B4-BE49-F238E27FC236}">
                <a16:creationId xmlns:a16="http://schemas.microsoft.com/office/drawing/2014/main" id="{B607683E-6DC9-464E-BE97-0FDBCF3C6F46}"/>
              </a:ext>
            </a:extLst>
          </p:cNvPr>
          <p:cNvGraphicFramePr>
            <a:graphicFrameLocks/>
          </p:cNvGraphicFramePr>
          <p:nvPr/>
        </p:nvGraphicFramePr>
        <p:xfrm>
          <a:off x="-573541" y="892384"/>
          <a:ext cx="5276170" cy="4027057"/>
        </p:xfrm>
        <a:graphic>
          <a:graphicData uri="http://schemas.openxmlformats.org/drawingml/2006/chart">
            <c:chart xmlns:c="http://schemas.openxmlformats.org/drawingml/2006/chart" xmlns:r="http://schemas.openxmlformats.org/officeDocument/2006/relationships" r:id="rId4"/>
          </a:graphicData>
        </a:graphic>
      </p:graphicFrame>
      <p:sp>
        <p:nvSpPr>
          <p:cNvPr id="5" name="タイトル 4"/>
          <p:cNvSpPr>
            <a:spLocks noGrp="1"/>
          </p:cNvSpPr>
          <p:nvPr>
            <p:ph type="title"/>
          </p:nvPr>
        </p:nvSpPr>
        <p:spPr/>
        <p:txBody>
          <a:bodyPr>
            <a:normAutofit/>
          </a:bodyPr>
          <a:lstStyle/>
          <a:p>
            <a:r>
              <a:rPr kumimoji="1" lang="ja-JP" altLang="en-US" dirty="0">
                <a:latin typeface="游ゴシック"/>
                <a:ea typeface="游ゴシック"/>
              </a:rPr>
              <a:t>旅行意識の高いユーザーを多く抱えています</a:t>
            </a:r>
          </a:p>
        </p:txBody>
      </p:sp>
      <p:sp>
        <p:nvSpPr>
          <p:cNvPr id="4" name="スライド番号プレースホルダー 3"/>
          <p:cNvSpPr>
            <a:spLocks noGrp="1"/>
          </p:cNvSpPr>
          <p:nvPr>
            <p:ph type="sldNum" sz="quarter" idx="12"/>
          </p:nvPr>
        </p:nvSpPr>
        <p:spPr/>
        <p:txBody>
          <a:bodyPr/>
          <a:lstStyle/>
          <a:p>
            <a:fld id="{D8B91448-09D1-4BE7-A07D-AABAAA73F2EB}" type="slidenum">
              <a:rPr kumimoji="1" lang="ja-JP" altLang="en-US" smtClean="0"/>
              <a:t>11</a:t>
            </a:fld>
            <a:endParaRPr kumimoji="1" lang="ja-JP" altLang="en-US"/>
          </a:p>
        </p:txBody>
      </p:sp>
      <p:sp>
        <p:nvSpPr>
          <p:cNvPr id="6" name="フッター プレースホルダー 5">
            <a:extLst>
              <a:ext uri="{FF2B5EF4-FFF2-40B4-BE49-F238E27FC236}">
                <a16:creationId xmlns:a16="http://schemas.microsoft.com/office/drawing/2014/main" id="{240FDFA9-1F08-4D45-B5A2-9D3C37D957B9}"/>
              </a:ext>
            </a:extLst>
          </p:cNvPr>
          <p:cNvSpPr>
            <a:spLocks noGrp="1"/>
          </p:cNvSpPr>
          <p:nvPr>
            <p:ph type="ftr" sz="quarter" idx="13"/>
          </p:nvPr>
        </p:nvSpPr>
        <p:spPr/>
        <p:txBody>
          <a:bodyPr/>
          <a:lstStyle/>
          <a:p>
            <a:r>
              <a:rPr lang="en-US" altLang="ja-JP" dirty="0"/>
              <a:t>Copyright © Kakaku.com, Inc. All Rights Reserved.</a:t>
            </a:r>
          </a:p>
        </p:txBody>
      </p:sp>
      <p:sp>
        <p:nvSpPr>
          <p:cNvPr id="45" name="テキスト プレースホルダー 8">
            <a:extLst>
              <a:ext uri="{FF2B5EF4-FFF2-40B4-BE49-F238E27FC236}">
                <a16:creationId xmlns:a16="http://schemas.microsoft.com/office/drawing/2014/main" id="{DF63BE19-C100-4807-A222-358C79A69CE2}"/>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ユーザー属性</a:t>
            </a:r>
          </a:p>
        </p:txBody>
      </p:sp>
      <p:sp>
        <p:nvSpPr>
          <p:cNvPr id="29" name="テキスト ボックス 28">
            <a:extLst>
              <a:ext uri="{FF2B5EF4-FFF2-40B4-BE49-F238E27FC236}">
                <a16:creationId xmlns:a16="http://schemas.microsoft.com/office/drawing/2014/main" id="{D6863F80-43B1-40C8-8119-BA36C75AE9A5}"/>
              </a:ext>
            </a:extLst>
          </p:cNvPr>
          <p:cNvSpPr txBox="1"/>
          <p:nvPr/>
        </p:nvSpPr>
        <p:spPr>
          <a:xfrm>
            <a:off x="391494" y="6166993"/>
            <a:ext cx="3066865" cy="338554"/>
          </a:xfrm>
          <a:prstGeom prst="rect">
            <a:avLst/>
          </a:prstGeom>
          <a:noFill/>
        </p:spPr>
        <p:txBody>
          <a:bodyPr wrap="none" lIns="91440" tIns="45720" rIns="91440" bIns="45720" rtlCol="0" anchor="t">
            <a:spAutoFit/>
          </a:bodyPr>
          <a:lstStyle/>
          <a:p>
            <a:r>
              <a:rPr kumimoji="1" lang="en-US" altLang="ja-JP" sz="800" dirty="0">
                <a:solidFill>
                  <a:schemeClr val="bg1">
                    <a:lumMod val="50000"/>
                  </a:schemeClr>
                </a:solidFill>
                <a:ea typeface="游ゴシック"/>
              </a:rPr>
              <a:t>※</a:t>
            </a:r>
            <a:r>
              <a:rPr kumimoji="1" lang="ja-JP" altLang="en-US" sz="800" dirty="0">
                <a:solidFill>
                  <a:schemeClr val="bg1">
                    <a:lumMod val="50000"/>
                  </a:schemeClr>
                </a:solidFill>
                <a:ea typeface="游ゴシック"/>
              </a:rPr>
              <a:t>コロナ禍以前の旅行回数についての回答</a:t>
            </a:r>
            <a:endParaRPr kumimoji="1" lang="en-US" altLang="ja-JP" sz="800" dirty="0">
              <a:solidFill>
                <a:schemeClr val="bg1">
                  <a:lumMod val="50000"/>
                </a:schemeClr>
              </a:solidFill>
              <a:ea typeface="游ゴシック"/>
            </a:endParaRPr>
          </a:p>
          <a:p>
            <a:r>
              <a:rPr kumimoji="1" lang="en-US" altLang="ja-JP" sz="800" dirty="0">
                <a:solidFill>
                  <a:schemeClr val="bg1">
                    <a:lumMod val="50000"/>
                  </a:schemeClr>
                </a:solidFill>
                <a:ea typeface="游ゴシック"/>
              </a:rPr>
              <a:t>※</a:t>
            </a:r>
            <a:r>
              <a:rPr lang="ja-JP" altLang="en-US" sz="800" dirty="0">
                <a:solidFill>
                  <a:schemeClr val="bg1">
                    <a:lumMod val="50000"/>
                  </a:schemeClr>
                </a:solidFill>
                <a:ea typeface="游ゴシック"/>
              </a:rPr>
              <a:t>フォートラベル ユーザー</a:t>
            </a:r>
            <a:r>
              <a:rPr lang="en-US" altLang="ja-JP" sz="800" dirty="0">
                <a:solidFill>
                  <a:schemeClr val="bg1">
                    <a:lumMod val="50000"/>
                  </a:schemeClr>
                </a:solidFill>
                <a:ea typeface="游ゴシック"/>
              </a:rPr>
              <a:t>アンケート調査</a:t>
            </a:r>
            <a:r>
              <a:rPr kumimoji="1" lang="ja-JP" altLang="en-US" sz="800" dirty="0">
                <a:solidFill>
                  <a:schemeClr val="bg1">
                    <a:lumMod val="50000"/>
                  </a:schemeClr>
                </a:solidFill>
                <a:ea typeface="游ゴシック"/>
              </a:rPr>
              <a:t>（</a:t>
            </a:r>
            <a:r>
              <a:rPr kumimoji="1" lang="en-US" altLang="ja-JP" sz="800" dirty="0">
                <a:solidFill>
                  <a:schemeClr val="bg1">
                    <a:lumMod val="50000"/>
                  </a:schemeClr>
                </a:solidFill>
                <a:ea typeface="游ゴシック"/>
              </a:rPr>
              <a:t>2023</a:t>
            </a:r>
            <a:r>
              <a:rPr kumimoji="1" lang="ja-JP" altLang="en-US" sz="800" dirty="0">
                <a:solidFill>
                  <a:schemeClr val="bg1">
                    <a:lumMod val="50000"/>
                  </a:schemeClr>
                </a:solidFill>
                <a:ea typeface="游ゴシック"/>
              </a:rPr>
              <a:t>年</a:t>
            </a:r>
            <a:r>
              <a:rPr lang="en-US" altLang="ja-JP" sz="800" dirty="0">
                <a:solidFill>
                  <a:schemeClr val="bg1">
                    <a:lumMod val="50000"/>
                  </a:schemeClr>
                </a:solidFill>
                <a:ea typeface="游ゴシック"/>
              </a:rPr>
              <a:t>6</a:t>
            </a:r>
            <a:r>
              <a:rPr kumimoji="1" lang="ja-JP" altLang="en-US" sz="800" dirty="0">
                <a:solidFill>
                  <a:schemeClr val="bg1">
                    <a:lumMod val="50000"/>
                  </a:schemeClr>
                </a:solidFill>
                <a:ea typeface="游ゴシック"/>
              </a:rPr>
              <a:t>月実施）</a:t>
            </a:r>
          </a:p>
        </p:txBody>
      </p:sp>
      <p:sp>
        <p:nvSpPr>
          <p:cNvPr id="39" name="テキスト ボックス 38">
            <a:extLst>
              <a:ext uri="{FF2B5EF4-FFF2-40B4-BE49-F238E27FC236}">
                <a16:creationId xmlns:a16="http://schemas.microsoft.com/office/drawing/2014/main" id="{54B9C18A-46EB-4A85-AD64-0E0512B7E3E3}"/>
              </a:ext>
            </a:extLst>
          </p:cNvPr>
          <p:cNvSpPr txBox="1"/>
          <p:nvPr/>
        </p:nvSpPr>
        <p:spPr>
          <a:xfrm>
            <a:off x="2841877" y="1336769"/>
            <a:ext cx="1415773" cy="461665"/>
          </a:xfrm>
          <a:prstGeom prst="rect">
            <a:avLst/>
          </a:prstGeom>
          <a:noFill/>
        </p:spPr>
        <p:txBody>
          <a:bodyPr wrap="none" rtlCol="0">
            <a:spAutoFit/>
          </a:bodyPr>
          <a:lstStyle/>
          <a:p>
            <a:pPr algn="r"/>
            <a:r>
              <a:rPr kumimoji="1" lang="ja-JP" altLang="en-US" sz="2400" b="1" dirty="0"/>
              <a:t>海外旅行</a:t>
            </a:r>
          </a:p>
        </p:txBody>
      </p:sp>
      <p:sp>
        <p:nvSpPr>
          <p:cNvPr id="51" name="テキスト ボックス 50">
            <a:extLst>
              <a:ext uri="{FF2B5EF4-FFF2-40B4-BE49-F238E27FC236}">
                <a16:creationId xmlns:a16="http://schemas.microsoft.com/office/drawing/2014/main" id="{ADC94BEB-AFDC-487C-BC22-30DE117493D9}"/>
              </a:ext>
            </a:extLst>
          </p:cNvPr>
          <p:cNvSpPr txBox="1"/>
          <p:nvPr/>
        </p:nvSpPr>
        <p:spPr>
          <a:xfrm>
            <a:off x="3231407" y="1726497"/>
            <a:ext cx="1026243" cy="646331"/>
          </a:xfrm>
          <a:prstGeom prst="rect">
            <a:avLst/>
          </a:prstGeom>
          <a:noFill/>
        </p:spPr>
        <p:txBody>
          <a:bodyPr wrap="none" rtlCol="0">
            <a:spAutoFit/>
          </a:bodyPr>
          <a:lstStyle/>
          <a:p>
            <a:pPr algn="r"/>
            <a:r>
              <a:rPr lang="en-US" altLang="ja-JP" sz="3600" b="1" dirty="0">
                <a:solidFill>
                  <a:schemeClr val="accent2"/>
                </a:solidFill>
              </a:rPr>
              <a:t>2</a:t>
            </a:r>
            <a:r>
              <a:rPr lang="ja-JP" altLang="en-US" b="1" dirty="0">
                <a:solidFill>
                  <a:schemeClr val="accent2"/>
                </a:solidFill>
              </a:rPr>
              <a:t>回</a:t>
            </a:r>
            <a:r>
              <a:rPr lang="en-US" altLang="ja-JP" b="1" dirty="0">
                <a:solidFill>
                  <a:schemeClr val="accent2"/>
                </a:solidFill>
              </a:rPr>
              <a:t>/</a:t>
            </a:r>
            <a:r>
              <a:rPr lang="ja-JP" altLang="en-US" b="1" dirty="0">
                <a:solidFill>
                  <a:schemeClr val="accent2"/>
                </a:solidFill>
              </a:rPr>
              <a:t>年</a:t>
            </a:r>
            <a:endParaRPr kumimoji="1" lang="ja-JP" altLang="en-US" sz="2000" b="1" dirty="0">
              <a:solidFill>
                <a:schemeClr val="accent2"/>
              </a:solidFill>
            </a:endParaRPr>
          </a:p>
        </p:txBody>
      </p:sp>
      <p:grpSp>
        <p:nvGrpSpPr>
          <p:cNvPr id="11" name="グループ化 10">
            <a:extLst>
              <a:ext uri="{FF2B5EF4-FFF2-40B4-BE49-F238E27FC236}">
                <a16:creationId xmlns:a16="http://schemas.microsoft.com/office/drawing/2014/main" id="{CF6CD8BA-6521-4D37-A409-EC701D917F06}"/>
              </a:ext>
            </a:extLst>
          </p:cNvPr>
          <p:cNvGrpSpPr/>
          <p:nvPr/>
        </p:nvGrpSpPr>
        <p:grpSpPr>
          <a:xfrm>
            <a:off x="697306" y="5732863"/>
            <a:ext cx="3822494" cy="338554"/>
            <a:chOff x="789361" y="5892425"/>
            <a:chExt cx="3822494" cy="338554"/>
          </a:xfrm>
        </p:grpSpPr>
        <p:sp>
          <p:nvSpPr>
            <p:cNvPr id="58" name="テキスト ボックス 57">
              <a:extLst>
                <a:ext uri="{FF2B5EF4-FFF2-40B4-BE49-F238E27FC236}">
                  <a16:creationId xmlns:a16="http://schemas.microsoft.com/office/drawing/2014/main" id="{5991995F-BE6F-4F6F-A3C6-F3D79B385A9E}"/>
                </a:ext>
              </a:extLst>
            </p:cNvPr>
            <p:cNvSpPr txBox="1"/>
            <p:nvPr/>
          </p:nvSpPr>
          <p:spPr>
            <a:xfrm>
              <a:off x="789361" y="5892425"/>
              <a:ext cx="578980" cy="338554"/>
            </a:xfrm>
            <a:prstGeom prst="rect">
              <a:avLst/>
            </a:prstGeom>
            <a:noFill/>
          </p:spPr>
          <p:txBody>
            <a:bodyPr wrap="square" rtlCol="0">
              <a:spAutoFit/>
            </a:bodyPr>
            <a:lstStyle/>
            <a:p>
              <a:pPr algn="ctr"/>
              <a:r>
                <a:rPr kumimoji="1" lang="en-US" altLang="ja-JP" sz="1600" b="1"/>
                <a:t>0</a:t>
              </a:r>
              <a:r>
                <a:rPr kumimoji="1" lang="ja-JP" altLang="en-US" sz="1200" b="1"/>
                <a:t>回</a:t>
              </a:r>
              <a:endParaRPr kumimoji="1" lang="ja-JP" altLang="en-US" sz="2000" b="1"/>
            </a:p>
          </p:txBody>
        </p:sp>
        <p:sp>
          <p:nvSpPr>
            <p:cNvPr id="59" name="テキスト ボックス 58">
              <a:extLst>
                <a:ext uri="{FF2B5EF4-FFF2-40B4-BE49-F238E27FC236}">
                  <a16:creationId xmlns:a16="http://schemas.microsoft.com/office/drawing/2014/main" id="{852DF344-F850-4893-BADF-BAC7FE15487F}"/>
                </a:ext>
              </a:extLst>
            </p:cNvPr>
            <p:cNvSpPr txBox="1"/>
            <p:nvPr/>
          </p:nvSpPr>
          <p:spPr>
            <a:xfrm>
              <a:off x="1406872" y="5892425"/>
              <a:ext cx="578980" cy="338554"/>
            </a:xfrm>
            <a:prstGeom prst="rect">
              <a:avLst/>
            </a:prstGeom>
            <a:noFill/>
          </p:spPr>
          <p:txBody>
            <a:bodyPr wrap="square" rtlCol="0">
              <a:spAutoFit/>
            </a:bodyPr>
            <a:lstStyle/>
            <a:p>
              <a:pPr algn="ctr"/>
              <a:r>
                <a:rPr kumimoji="1" lang="en-US" altLang="ja-JP" sz="1600" b="1" dirty="0"/>
                <a:t>1</a:t>
              </a:r>
              <a:r>
                <a:rPr kumimoji="1" lang="ja-JP" altLang="en-US" sz="1200" b="1" dirty="0"/>
                <a:t>回</a:t>
              </a:r>
              <a:endParaRPr kumimoji="1" lang="ja-JP" altLang="en-US" sz="2000" b="1" dirty="0"/>
            </a:p>
          </p:txBody>
        </p:sp>
        <p:sp>
          <p:nvSpPr>
            <p:cNvPr id="60" name="テキスト ボックス 59">
              <a:extLst>
                <a:ext uri="{FF2B5EF4-FFF2-40B4-BE49-F238E27FC236}">
                  <a16:creationId xmlns:a16="http://schemas.microsoft.com/office/drawing/2014/main" id="{B6BE95E7-3F21-499F-AAC2-9C0654BC38BB}"/>
                </a:ext>
              </a:extLst>
            </p:cNvPr>
            <p:cNvSpPr txBox="1"/>
            <p:nvPr/>
          </p:nvSpPr>
          <p:spPr>
            <a:xfrm>
              <a:off x="2019012" y="5892425"/>
              <a:ext cx="578980" cy="338554"/>
            </a:xfrm>
            <a:prstGeom prst="rect">
              <a:avLst/>
            </a:prstGeom>
            <a:noFill/>
          </p:spPr>
          <p:txBody>
            <a:bodyPr wrap="square" rtlCol="0">
              <a:spAutoFit/>
            </a:bodyPr>
            <a:lstStyle/>
            <a:p>
              <a:pPr algn="ctr"/>
              <a:r>
                <a:rPr kumimoji="1" lang="en-US" altLang="ja-JP" sz="1600" b="1" dirty="0"/>
                <a:t>2</a:t>
              </a:r>
              <a:r>
                <a:rPr kumimoji="1" lang="ja-JP" altLang="en-US" sz="1200" b="1" dirty="0"/>
                <a:t>回</a:t>
              </a:r>
              <a:endParaRPr kumimoji="1" lang="ja-JP" altLang="en-US" sz="2000" b="1" dirty="0"/>
            </a:p>
          </p:txBody>
        </p:sp>
        <p:sp>
          <p:nvSpPr>
            <p:cNvPr id="61" name="テキスト ボックス 60">
              <a:extLst>
                <a:ext uri="{FF2B5EF4-FFF2-40B4-BE49-F238E27FC236}">
                  <a16:creationId xmlns:a16="http://schemas.microsoft.com/office/drawing/2014/main" id="{9FEC6B11-E157-4595-829F-DDA7BFBF4BC4}"/>
                </a:ext>
              </a:extLst>
            </p:cNvPr>
            <p:cNvSpPr txBox="1"/>
            <p:nvPr/>
          </p:nvSpPr>
          <p:spPr>
            <a:xfrm>
              <a:off x="2611756" y="5892425"/>
              <a:ext cx="578980" cy="338554"/>
            </a:xfrm>
            <a:prstGeom prst="rect">
              <a:avLst/>
            </a:prstGeom>
            <a:noFill/>
          </p:spPr>
          <p:txBody>
            <a:bodyPr wrap="square" rtlCol="0">
              <a:spAutoFit/>
            </a:bodyPr>
            <a:lstStyle/>
            <a:p>
              <a:pPr algn="ctr"/>
              <a:r>
                <a:rPr kumimoji="1" lang="en-US" altLang="ja-JP" sz="1600" b="1" dirty="0"/>
                <a:t>3</a:t>
              </a:r>
              <a:r>
                <a:rPr kumimoji="1" lang="ja-JP" altLang="en-US" sz="1200" b="1" dirty="0"/>
                <a:t>回</a:t>
              </a:r>
              <a:endParaRPr kumimoji="1" lang="ja-JP" altLang="en-US" sz="2000" b="1" dirty="0"/>
            </a:p>
          </p:txBody>
        </p:sp>
        <p:sp>
          <p:nvSpPr>
            <p:cNvPr id="62" name="テキスト ボックス 61">
              <a:extLst>
                <a:ext uri="{FF2B5EF4-FFF2-40B4-BE49-F238E27FC236}">
                  <a16:creationId xmlns:a16="http://schemas.microsoft.com/office/drawing/2014/main" id="{0E011B74-E4C7-481F-98B6-4112F49175EA}"/>
                </a:ext>
              </a:extLst>
            </p:cNvPr>
            <p:cNvSpPr txBox="1"/>
            <p:nvPr/>
          </p:nvSpPr>
          <p:spPr>
            <a:xfrm>
              <a:off x="3235563" y="5892425"/>
              <a:ext cx="578980" cy="338554"/>
            </a:xfrm>
            <a:prstGeom prst="rect">
              <a:avLst/>
            </a:prstGeom>
            <a:noFill/>
          </p:spPr>
          <p:txBody>
            <a:bodyPr wrap="square" rtlCol="0">
              <a:spAutoFit/>
            </a:bodyPr>
            <a:lstStyle/>
            <a:p>
              <a:pPr algn="ctr"/>
              <a:r>
                <a:rPr kumimoji="1" lang="en-US" altLang="ja-JP" sz="1600" b="1" dirty="0"/>
                <a:t>4</a:t>
              </a:r>
              <a:r>
                <a:rPr kumimoji="1" lang="ja-JP" altLang="en-US" sz="1200" b="1" dirty="0"/>
                <a:t>回</a:t>
              </a:r>
              <a:endParaRPr kumimoji="1" lang="ja-JP" altLang="en-US" sz="2000" b="1" dirty="0"/>
            </a:p>
          </p:txBody>
        </p:sp>
        <p:sp>
          <p:nvSpPr>
            <p:cNvPr id="63" name="テキスト ボックス 62">
              <a:extLst>
                <a:ext uri="{FF2B5EF4-FFF2-40B4-BE49-F238E27FC236}">
                  <a16:creationId xmlns:a16="http://schemas.microsoft.com/office/drawing/2014/main" id="{9218E0BE-891B-419F-9494-C5218B79C48E}"/>
                </a:ext>
              </a:extLst>
            </p:cNvPr>
            <p:cNvSpPr txBox="1"/>
            <p:nvPr/>
          </p:nvSpPr>
          <p:spPr>
            <a:xfrm>
              <a:off x="3699109" y="5892425"/>
              <a:ext cx="912746" cy="338554"/>
            </a:xfrm>
            <a:prstGeom prst="rect">
              <a:avLst/>
            </a:prstGeom>
            <a:noFill/>
          </p:spPr>
          <p:txBody>
            <a:bodyPr wrap="square" rtlCol="0">
              <a:spAutoFit/>
            </a:bodyPr>
            <a:lstStyle/>
            <a:p>
              <a:pPr algn="ctr"/>
              <a:r>
                <a:rPr kumimoji="1" lang="en-US" altLang="ja-JP" sz="1600" b="1" dirty="0"/>
                <a:t>5</a:t>
              </a:r>
              <a:r>
                <a:rPr kumimoji="1" lang="ja-JP" altLang="en-US" sz="1200" b="1" dirty="0"/>
                <a:t>回</a:t>
              </a:r>
              <a:r>
                <a:rPr lang="ja-JP" altLang="en-US" sz="1200" b="1" dirty="0"/>
                <a:t>以上</a:t>
              </a:r>
              <a:endParaRPr kumimoji="1" lang="ja-JP" altLang="en-US" sz="2000" b="1" dirty="0"/>
            </a:p>
          </p:txBody>
        </p:sp>
      </p:grpSp>
      <p:grpSp>
        <p:nvGrpSpPr>
          <p:cNvPr id="71" name="グループ化 70">
            <a:extLst>
              <a:ext uri="{FF2B5EF4-FFF2-40B4-BE49-F238E27FC236}">
                <a16:creationId xmlns:a16="http://schemas.microsoft.com/office/drawing/2014/main" id="{257DC76D-5190-42DC-ABC7-8A64D8450B7C}"/>
              </a:ext>
            </a:extLst>
          </p:cNvPr>
          <p:cNvGrpSpPr/>
          <p:nvPr/>
        </p:nvGrpSpPr>
        <p:grpSpPr>
          <a:xfrm>
            <a:off x="5093733" y="5732863"/>
            <a:ext cx="3778034" cy="338554"/>
            <a:chOff x="583301" y="5892425"/>
            <a:chExt cx="3778034" cy="338554"/>
          </a:xfrm>
        </p:grpSpPr>
        <p:sp>
          <p:nvSpPr>
            <p:cNvPr id="72" name="テキスト ボックス 71">
              <a:extLst>
                <a:ext uri="{FF2B5EF4-FFF2-40B4-BE49-F238E27FC236}">
                  <a16:creationId xmlns:a16="http://schemas.microsoft.com/office/drawing/2014/main" id="{DB77DBB6-BB7C-4713-8F83-E1740DA23B65}"/>
                </a:ext>
              </a:extLst>
            </p:cNvPr>
            <p:cNvSpPr txBox="1"/>
            <p:nvPr/>
          </p:nvSpPr>
          <p:spPr>
            <a:xfrm>
              <a:off x="583301" y="5892425"/>
              <a:ext cx="578980" cy="338554"/>
            </a:xfrm>
            <a:prstGeom prst="rect">
              <a:avLst/>
            </a:prstGeom>
            <a:noFill/>
          </p:spPr>
          <p:txBody>
            <a:bodyPr wrap="square" rtlCol="0">
              <a:spAutoFit/>
            </a:bodyPr>
            <a:lstStyle/>
            <a:p>
              <a:pPr algn="ctr"/>
              <a:r>
                <a:rPr kumimoji="1" lang="en-US" altLang="ja-JP" sz="1600" b="1" dirty="0"/>
                <a:t>0</a:t>
              </a:r>
              <a:r>
                <a:rPr kumimoji="1" lang="ja-JP" altLang="en-US" sz="1200" b="1" dirty="0"/>
                <a:t>回</a:t>
              </a:r>
              <a:endParaRPr kumimoji="1" lang="ja-JP" altLang="en-US" sz="2000" b="1" dirty="0"/>
            </a:p>
          </p:txBody>
        </p:sp>
        <p:sp>
          <p:nvSpPr>
            <p:cNvPr id="73" name="テキスト ボックス 72">
              <a:extLst>
                <a:ext uri="{FF2B5EF4-FFF2-40B4-BE49-F238E27FC236}">
                  <a16:creationId xmlns:a16="http://schemas.microsoft.com/office/drawing/2014/main" id="{2EB87B63-3A50-4A67-929D-90DE1D108BA3}"/>
                </a:ext>
              </a:extLst>
            </p:cNvPr>
            <p:cNvSpPr txBox="1"/>
            <p:nvPr/>
          </p:nvSpPr>
          <p:spPr>
            <a:xfrm>
              <a:off x="1189349" y="5892425"/>
              <a:ext cx="578980" cy="338554"/>
            </a:xfrm>
            <a:prstGeom prst="rect">
              <a:avLst/>
            </a:prstGeom>
            <a:noFill/>
          </p:spPr>
          <p:txBody>
            <a:bodyPr wrap="square" rtlCol="0">
              <a:spAutoFit/>
            </a:bodyPr>
            <a:lstStyle/>
            <a:p>
              <a:pPr algn="ctr"/>
              <a:r>
                <a:rPr kumimoji="1" lang="en-US" altLang="ja-JP" sz="1600" b="1" dirty="0"/>
                <a:t>1</a:t>
              </a:r>
              <a:r>
                <a:rPr kumimoji="1" lang="ja-JP" altLang="en-US" sz="1200" b="1" dirty="0"/>
                <a:t>回</a:t>
              </a:r>
              <a:endParaRPr kumimoji="1" lang="ja-JP" altLang="en-US" sz="2000" b="1" dirty="0"/>
            </a:p>
          </p:txBody>
        </p:sp>
        <p:sp>
          <p:nvSpPr>
            <p:cNvPr id="74" name="テキスト ボックス 73">
              <a:extLst>
                <a:ext uri="{FF2B5EF4-FFF2-40B4-BE49-F238E27FC236}">
                  <a16:creationId xmlns:a16="http://schemas.microsoft.com/office/drawing/2014/main" id="{78EEE122-8A24-4D61-9499-F0A9C1867D10}"/>
                </a:ext>
              </a:extLst>
            </p:cNvPr>
            <p:cNvSpPr txBox="1"/>
            <p:nvPr/>
          </p:nvSpPr>
          <p:spPr>
            <a:xfrm>
              <a:off x="1796812" y="5892425"/>
              <a:ext cx="578980" cy="338554"/>
            </a:xfrm>
            <a:prstGeom prst="rect">
              <a:avLst/>
            </a:prstGeom>
            <a:noFill/>
          </p:spPr>
          <p:txBody>
            <a:bodyPr wrap="square" rtlCol="0">
              <a:spAutoFit/>
            </a:bodyPr>
            <a:lstStyle/>
            <a:p>
              <a:pPr algn="ctr"/>
              <a:r>
                <a:rPr kumimoji="1" lang="en-US" altLang="ja-JP" sz="1600" b="1" dirty="0"/>
                <a:t>2</a:t>
              </a:r>
              <a:r>
                <a:rPr kumimoji="1" lang="ja-JP" altLang="en-US" sz="1200" b="1" dirty="0"/>
                <a:t>回</a:t>
              </a:r>
              <a:endParaRPr kumimoji="1" lang="ja-JP" altLang="en-US" sz="2000" b="1" dirty="0"/>
            </a:p>
          </p:txBody>
        </p:sp>
        <p:sp>
          <p:nvSpPr>
            <p:cNvPr id="75" name="テキスト ボックス 74">
              <a:extLst>
                <a:ext uri="{FF2B5EF4-FFF2-40B4-BE49-F238E27FC236}">
                  <a16:creationId xmlns:a16="http://schemas.microsoft.com/office/drawing/2014/main" id="{4C60EDCD-F96E-46FF-AC98-DA62F983711F}"/>
                </a:ext>
              </a:extLst>
            </p:cNvPr>
            <p:cNvSpPr txBox="1"/>
            <p:nvPr/>
          </p:nvSpPr>
          <p:spPr>
            <a:xfrm>
              <a:off x="2409756" y="5892425"/>
              <a:ext cx="578980" cy="338554"/>
            </a:xfrm>
            <a:prstGeom prst="rect">
              <a:avLst/>
            </a:prstGeom>
            <a:noFill/>
          </p:spPr>
          <p:txBody>
            <a:bodyPr wrap="square" rtlCol="0">
              <a:spAutoFit/>
            </a:bodyPr>
            <a:lstStyle/>
            <a:p>
              <a:pPr algn="ctr"/>
              <a:r>
                <a:rPr kumimoji="1" lang="en-US" altLang="ja-JP" sz="1600" b="1" dirty="0"/>
                <a:t>3</a:t>
              </a:r>
              <a:r>
                <a:rPr kumimoji="1" lang="ja-JP" altLang="en-US" sz="1200" b="1" dirty="0"/>
                <a:t>回</a:t>
              </a:r>
              <a:endParaRPr kumimoji="1" lang="ja-JP" altLang="en-US" sz="2000" b="1" dirty="0"/>
            </a:p>
          </p:txBody>
        </p:sp>
        <p:sp>
          <p:nvSpPr>
            <p:cNvPr id="76" name="テキスト ボックス 75">
              <a:extLst>
                <a:ext uri="{FF2B5EF4-FFF2-40B4-BE49-F238E27FC236}">
                  <a16:creationId xmlns:a16="http://schemas.microsoft.com/office/drawing/2014/main" id="{885A0AC5-2F8F-4691-A748-CA53F897955C}"/>
                </a:ext>
              </a:extLst>
            </p:cNvPr>
            <p:cNvSpPr txBox="1"/>
            <p:nvPr/>
          </p:nvSpPr>
          <p:spPr>
            <a:xfrm>
              <a:off x="3015654" y="5892425"/>
              <a:ext cx="578980" cy="338554"/>
            </a:xfrm>
            <a:prstGeom prst="rect">
              <a:avLst/>
            </a:prstGeom>
            <a:noFill/>
          </p:spPr>
          <p:txBody>
            <a:bodyPr wrap="square" rtlCol="0">
              <a:spAutoFit/>
            </a:bodyPr>
            <a:lstStyle/>
            <a:p>
              <a:pPr algn="ctr"/>
              <a:r>
                <a:rPr kumimoji="1" lang="en-US" altLang="ja-JP" sz="1600" b="1" dirty="0"/>
                <a:t>4</a:t>
              </a:r>
              <a:r>
                <a:rPr kumimoji="1" lang="ja-JP" altLang="en-US" sz="1200" b="1" dirty="0"/>
                <a:t>回</a:t>
              </a:r>
              <a:endParaRPr kumimoji="1" lang="ja-JP" altLang="en-US" sz="2000" b="1" dirty="0"/>
            </a:p>
          </p:txBody>
        </p:sp>
        <p:sp>
          <p:nvSpPr>
            <p:cNvPr id="77" name="テキスト ボックス 76">
              <a:extLst>
                <a:ext uri="{FF2B5EF4-FFF2-40B4-BE49-F238E27FC236}">
                  <a16:creationId xmlns:a16="http://schemas.microsoft.com/office/drawing/2014/main" id="{BEAE4E21-EEB2-471F-B0FD-4519C599E030}"/>
                </a:ext>
              </a:extLst>
            </p:cNvPr>
            <p:cNvSpPr txBox="1"/>
            <p:nvPr/>
          </p:nvSpPr>
          <p:spPr>
            <a:xfrm>
              <a:off x="3448589" y="5892425"/>
              <a:ext cx="912746" cy="338554"/>
            </a:xfrm>
            <a:prstGeom prst="rect">
              <a:avLst/>
            </a:prstGeom>
            <a:noFill/>
          </p:spPr>
          <p:txBody>
            <a:bodyPr wrap="square" rtlCol="0">
              <a:spAutoFit/>
            </a:bodyPr>
            <a:lstStyle/>
            <a:p>
              <a:pPr algn="ctr"/>
              <a:r>
                <a:rPr kumimoji="1" lang="en-US" altLang="ja-JP" sz="1600" b="1"/>
                <a:t>5</a:t>
              </a:r>
              <a:r>
                <a:rPr kumimoji="1" lang="ja-JP" altLang="en-US" sz="1200" b="1"/>
                <a:t>回</a:t>
              </a:r>
              <a:r>
                <a:rPr lang="ja-JP" altLang="en-US" sz="1200" b="1"/>
                <a:t>以上</a:t>
              </a:r>
              <a:endParaRPr kumimoji="1" lang="ja-JP" altLang="en-US" sz="2000" b="1"/>
            </a:p>
          </p:txBody>
        </p:sp>
      </p:grpSp>
      <p:pic>
        <p:nvPicPr>
          <p:cNvPr id="37" name="グラフィックス 36">
            <a:extLst>
              <a:ext uri="{FF2B5EF4-FFF2-40B4-BE49-F238E27FC236}">
                <a16:creationId xmlns:a16="http://schemas.microsoft.com/office/drawing/2014/main" id="{2D370560-0E90-4A50-946C-353B927B69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5193" y="1879289"/>
            <a:ext cx="2997679" cy="2997679"/>
          </a:xfrm>
          <a:prstGeom prst="rect">
            <a:avLst/>
          </a:prstGeom>
        </p:spPr>
      </p:pic>
      <p:sp>
        <p:nvSpPr>
          <p:cNvPr id="56" name="テキスト ボックス 55">
            <a:extLst>
              <a:ext uri="{FF2B5EF4-FFF2-40B4-BE49-F238E27FC236}">
                <a16:creationId xmlns:a16="http://schemas.microsoft.com/office/drawing/2014/main" id="{0B3F5FEC-EA26-4AED-A50D-99CF897D743F}"/>
              </a:ext>
            </a:extLst>
          </p:cNvPr>
          <p:cNvSpPr txBox="1"/>
          <p:nvPr/>
        </p:nvSpPr>
        <p:spPr>
          <a:xfrm>
            <a:off x="5231724" y="1726497"/>
            <a:ext cx="1026243" cy="646331"/>
          </a:xfrm>
          <a:prstGeom prst="rect">
            <a:avLst/>
          </a:prstGeom>
          <a:noFill/>
        </p:spPr>
        <p:txBody>
          <a:bodyPr wrap="none" rtlCol="0">
            <a:spAutoFit/>
          </a:bodyPr>
          <a:lstStyle/>
          <a:p>
            <a:r>
              <a:rPr lang="en-US" altLang="ja-JP" sz="3600" b="1" dirty="0">
                <a:solidFill>
                  <a:schemeClr val="accent2"/>
                </a:solidFill>
              </a:rPr>
              <a:t>4</a:t>
            </a:r>
            <a:r>
              <a:rPr lang="ja-JP" altLang="en-US" b="1" dirty="0">
                <a:solidFill>
                  <a:schemeClr val="accent2"/>
                </a:solidFill>
              </a:rPr>
              <a:t>回</a:t>
            </a:r>
            <a:r>
              <a:rPr lang="en-US" altLang="ja-JP" b="1" dirty="0">
                <a:solidFill>
                  <a:schemeClr val="accent2"/>
                </a:solidFill>
              </a:rPr>
              <a:t>/</a:t>
            </a:r>
            <a:r>
              <a:rPr lang="ja-JP" altLang="en-US" b="1" dirty="0">
                <a:solidFill>
                  <a:schemeClr val="accent2"/>
                </a:solidFill>
              </a:rPr>
              <a:t>年</a:t>
            </a:r>
            <a:endParaRPr kumimoji="1" lang="ja-JP" altLang="en-US" sz="2000" b="1" dirty="0">
              <a:solidFill>
                <a:schemeClr val="accent2"/>
              </a:solidFill>
            </a:endParaRPr>
          </a:p>
        </p:txBody>
      </p:sp>
      <p:sp>
        <p:nvSpPr>
          <p:cNvPr id="57" name="テキスト ボックス 56">
            <a:extLst>
              <a:ext uri="{FF2B5EF4-FFF2-40B4-BE49-F238E27FC236}">
                <a16:creationId xmlns:a16="http://schemas.microsoft.com/office/drawing/2014/main" id="{460650E5-15D0-4374-89B5-E5372DA8323F}"/>
              </a:ext>
            </a:extLst>
          </p:cNvPr>
          <p:cNvSpPr txBox="1"/>
          <p:nvPr/>
        </p:nvSpPr>
        <p:spPr>
          <a:xfrm>
            <a:off x="5518862" y="1775244"/>
            <a:ext cx="801623" cy="246221"/>
          </a:xfrm>
          <a:prstGeom prst="rect">
            <a:avLst/>
          </a:prstGeom>
          <a:noFill/>
        </p:spPr>
        <p:txBody>
          <a:bodyPr wrap="square" rtlCol="0">
            <a:spAutoFit/>
          </a:bodyPr>
          <a:lstStyle/>
          <a:p>
            <a:r>
              <a:rPr kumimoji="1" lang="ja-JP" altLang="en-US" sz="1000" b="1" dirty="0"/>
              <a:t>平均</a:t>
            </a:r>
            <a:endParaRPr kumimoji="1" lang="ja-JP" altLang="en-US" sz="1400" b="1" dirty="0"/>
          </a:p>
        </p:txBody>
      </p:sp>
      <p:sp>
        <p:nvSpPr>
          <p:cNvPr id="46" name="テキスト ボックス 45">
            <a:extLst>
              <a:ext uri="{FF2B5EF4-FFF2-40B4-BE49-F238E27FC236}">
                <a16:creationId xmlns:a16="http://schemas.microsoft.com/office/drawing/2014/main" id="{21C7C299-788B-4DFF-918D-766A47DE0539}"/>
              </a:ext>
            </a:extLst>
          </p:cNvPr>
          <p:cNvSpPr txBox="1"/>
          <p:nvPr/>
        </p:nvSpPr>
        <p:spPr>
          <a:xfrm>
            <a:off x="5231724" y="1336769"/>
            <a:ext cx="1415772" cy="461665"/>
          </a:xfrm>
          <a:prstGeom prst="rect">
            <a:avLst/>
          </a:prstGeom>
          <a:noFill/>
        </p:spPr>
        <p:txBody>
          <a:bodyPr wrap="none" rtlCol="0">
            <a:spAutoFit/>
          </a:bodyPr>
          <a:lstStyle/>
          <a:p>
            <a:r>
              <a:rPr kumimoji="1" lang="ja-JP" altLang="en-US" sz="2400" b="1" dirty="0"/>
              <a:t>国内旅行</a:t>
            </a:r>
          </a:p>
        </p:txBody>
      </p:sp>
      <p:sp>
        <p:nvSpPr>
          <p:cNvPr id="38" name="テキスト ボックス 37">
            <a:extLst>
              <a:ext uri="{FF2B5EF4-FFF2-40B4-BE49-F238E27FC236}">
                <a16:creationId xmlns:a16="http://schemas.microsoft.com/office/drawing/2014/main" id="{54448C46-4235-4DA1-B6AE-73687050BDAD}"/>
              </a:ext>
            </a:extLst>
          </p:cNvPr>
          <p:cNvSpPr txBox="1"/>
          <p:nvPr/>
        </p:nvSpPr>
        <p:spPr>
          <a:xfrm>
            <a:off x="5245784" y="2297859"/>
            <a:ext cx="1344968" cy="222085"/>
          </a:xfrm>
          <a:prstGeom prst="rect">
            <a:avLst/>
          </a:prstGeom>
          <a:noFill/>
        </p:spPr>
        <p:txBody>
          <a:bodyPr wrap="square" rtlCol="0">
            <a:spAutoFit/>
          </a:bodyPr>
          <a:lstStyle/>
          <a:p>
            <a:r>
              <a:rPr kumimoji="1" lang="en-US" altLang="ja-JP" sz="800" dirty="0">
                <a:solidFill>
                  <a:schemeClr val="bg1">
                    <a:lumMod val="50000"/>
                  </a:schemeClr>
                </a:solidFill>
              </a:rPr>
              <a:t>※</a:t>
            </a:r>
            <a:r>
              <a:rPr kumimoji="1" lang="ja-JP" altLang="en-US" sz="800" dirty="0">
                <a:solidFill>
                  <a:schemeClr val="bg1">
                    <a:lumMod val="50000"/>
                  </a:schemeClr>
                </a:solidFill>
              </a:rPr>
              <a:t>宿泊を伴う旅行</a:t>
            </a:r>
          </a:p>
        </p:txBody>
      </p:sp>
      <p:pic>
        <p:nvPicPr>
          <p:cNvPr id="34" name="グラフィックス 33">
            <a:extLst>
              <a:ext uri="{FF2B5EF4-FFF2-40B4-BE49-F238E27FC236}">
                <a16:creationId xmlns:a16="http://schemas.microsoft.com/office/drawing/2014/main" id="{DCFF345D-5B7F-49BF-8285-137840632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7234" y="2009655"/>
            <a:ext cx="2697763" cy="2697763"/>
          </a:xfrm>
          <a:prstGeom prst="rect">
            <a:avLst/>
          </a:prstGeom>
        </p:spPr>
      </p:pic>
      <p:sp>
        <p:nvSpPr>
          <p:cNvPr id="35" name="テキスト ボックス 34">
            <a:extLst>
              <a:ext uri="{FF2B5EF4-FFF2-40B4-BE49-F238E27FC236}">
                <a16:creationId xmlns:a16="http://schemas.microsoft.com/office/drawing/2014/main" id="{C3D97422-E5F1-4822-89E3-AA38461EC128}"/>
              </a:ext>
            </a:extLst>
          </p:cNvPr>
          <p:cNvSpPr txBox="1"/>
          <p:nvPr/>
        </p:nvSpPr>
        <p:spPr>
          <a:xfrm>
            <a:off x="3534059" y="1775244"/>
            <a:ext cx="801623" cy="246221"/>
          </a:xfrm>
          <a:prstGeom prst="rect">
            <a:avLst/>
          </a:prstGeom>
          <a:noFill/>
        </p:spPr>
        <p:txBody>
          <a:bodyPr wrap="square" rtlCol="0">
            <a:spAutoFit/>
          </a:bodyPr>
          <a:lstStyle/>
          <a:p>
            <a:r>
              <a:rPr kumimoji="1" lang="ja-JP" altLang="en-US" sz="1000" b="1" dirty="0"/>
              <a:t>平均</a:t>
            </a:r>
            <a:endParaRPr kumimoji="1" lang="ja-JP" altLang="en-US" sz="1400" b="1" dirty="0"/>
          </a:p>
        </p:txBody>
      </p:sp>
    </p:spTree>
    <p:extLst>
      <p:ext uri="{BB962C8B-B14F-4D97-AF65-F5344CB8AC3E}">
        <p14:creationId xmlns:p14="http://schemas.microsoft.com/office/powerpoint/2010/main" val="195168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E19EF21-D395-4BD4-A098-D7842B1E32DA}"/>
              </a:ext>
            </a:extLst>
          </p:cNvPr>
          <p:cNvSpPr>
            <a:spLocks noGrp="1"/>
          </p:cNvSpPr>
          <p:nvPr>
            <p:ph type="sldNum" sz="quarter" idx="12"/>
          </p:nvPr>
        </p:nvSpPr>
        <p:spPr/>
        <p:txBody>
          <a:bodyPr/>
          <a:lstStyle/>
          <a:p>
            <a:fld id="{D8B91448-09D1-4BE7-A07D-AABAAA73F2EB}" type="slidenum">
              <a:rPr kumimoji="1" lang="ja-JP" altLang="en-US" smtClean="0"/>
              <a:t>12</a:t>
            </a:fld>
            <a:endParaRPr kumimoji="1" lang="ja-JP" altLang="en-US"/>
          </a:p>
        </p:txBody>
      </p:sp>
      <p:sp>
        <p:nvSpPr>
          <p:cNvPr id="5" name="フッター プレースホルダー 4">
            <a:extLst>
              <a:ext uri="{FF2B5EF4-FFF2-40B4-BE49-F238E27FC236}">
                <a16:creationId xmlns:a16="http://schemas.microsoft.com/office/drawing/2014/main" id="{B7AD9D75-828B-45EF-9D1D-348CD448DBF5}"/>
              </a:ext>
            </a:extLst>
          </p:cNvPr>
          <p:cNvSpPr>
            <a:spLocks noGrp="1"/>
          </p:cNvSpPr>
          <p:nvPr>
            <p:ph type="ftr" sz="quarter" idx="13"/>
          </p:nvPr>
        </p:nvSpPr>
        <p:spPr/>
        <p:txBody>
          <a:bodyPr/>
          <a:lstStyle/>
          <a:p>
            <a:r>
              <a:rPr lang="en-US" altLang="ja-JP"/>
              <a:t>Copyright © Kakaku.com, Inc. All Rights Reserved.</a:t>
            </a:r>
          </a:p>
        </p:txBody>
      </p:sp>
      <p:sp>
        <p:nvSpPr>
          <p:cNvPr id="7" name="テキスト プレースホルダー 8">
            <a:extLst>
              <a:ext uri="{FF2B5EF4-FFF2-40B4-BE49-F238E27FC236}">
                <a16:creationId xmlns:a16="http://schemas.microsoft.com/office/drawing/2014/main" id="{F003E314-1002-4210-A906-BDFDD2719506}"/>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1" lang="ja-JP" altLang="en-US"/>
              <a:t>会員サービス</a:t>
            </a:r>
            <a:endParaRPr lang="ja-JP" altLang="en-US"/>
          </a:p>
        </p:txBody>
      </p:sp>
      <p:pic>
        <p:nvPicPr>
          <p:cNvPr id="10" name="図 9" descr="グラフィカル ユーザー インターフェイス, アプリケーション&#10;&#10;自動的に生成された説明">
            <a:extLst>
              <a:ext uri="{FF2B5EF4-FFF2-40B4-BE49-F238E27FC236}">
                <a16:creationId xmlns:a16="http://schemas.microsoft.com/office/drawing/2014/main" id="{94B38D83-CD44-412A-8165-A7F0B2A657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82379" y="1460119"/>
            <a:ext cx="3713864" cy="4423457"/>
          </a:xfrm>
          <a:prstGeom prst="rect">
            <a:avLst/>
          </a:prstGeom>
          <a:ln w="76200">
            <a:solidFill>
              <a:schemeClr val="accent3">
                <a:lumMod val="20000"/>
                <a:lumOff val="80000"/>
              </a:schemeClr>
            </a:solidFill>
          </a:ln>
        </p:spPr>
      </p:pic>
      <p:sp>
        <p:nvSpPr>
          <p:cNvPr id="14" name="コンテンツ プレースホルダー 2">
            <a:extLst>
              <a:ext uri="{FF2B5EF4-FFF2-40B4-BE49-F238E27FC236}">
                <a16:creationId xmlns:a16="http://schemas.microsoft.com/office/drawing/2014/main" id="{F2BA583B-7DA6-4494-96C8-2FD4502DFAF8}"/>
              </a:ext>
            </a:extLst>
          </p:cNvPr>
          <p:cNvSpPr txBox="1">
            <a:spLocks/>
          </p:cNvSpPr>
          <p:nvPr/>
        </p:nvSpPr>
        <p:spPr>
          <a:xfrm>
            <a:off x="171449" y="553979"/>
            <a:ext cx="8772528" cy="79999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b="1"/>
              <a:t>トラベラー会員</a:t>
            </a:r>
            <a:r>
              <a:rPr lang="ja-JP" altLang="en-US" sz="1800"/>
              <a:t>には様々なタイプの旅行者が。相互に</a:t>
            </a:r>
            <a:r>
              <a:rPr lang="ja-JP" altLang="en-US" sz="1800" b="1">
                <a:solidFill>
                  <a:schemeClr val="accent1"/>
                </a:solidFill>
              </a:rPr>
              <a:t>フォロー</a:t>
            </a:r>
            <a:r>
              <a:rPr lang="ja-JP" altLang="en-US" sz="1800" b="1"/>
              <a:t>、</a:t>
            </a:r>
            <a:r>
              <a:rPr lang="ja-JP" altLang="en-US" sz="1800" b="1">
                <a:solidFill>
                  <a:schemeClr val="accent1"/>
                </a:solidFill>
              </a:rPr>
              <a:t>いいね</a:t>
            </a:r>
            <a:r>
              <a:rPr lang="ja-JP" altLang="en-US" sz="1800"/>
              <a:t>したり、</a:t>
            </a:r>
            <a:r>
              <a:rPr lang="en-US" altLang="ja-JP" sz="1800"/>
              <a:t>Q&amp;A</a:t>
            </a:r>
            <a:r>
              <a:rPr lang="ja-JP" altLang="en-US" sz="1800"/>
              <a:t>や旅行記への</a:t>
            </a:r>
            <a:r>
              <a:rPr lang="ja-JP" altLang="en-US" sz="1800" b="1">
                <a:solidFill>
                  <a:schemeClr val="accent1"/>
                </a:solidFill>
              </a:rPr>
              <a:t>コメント投稿</a:t>
            </a:r>
            <a:r>
              <a:rPr lang="ja-JP" altLang="en-US" sz="1800"/>
              <a:t>など、活発なコミュニケーションが展開されています。</a:t>
            </a:r>
          </a:p>
        </p:txBody>
      </p:sp>
      <p:pic>
        <p:nvPicPr>
          <p:cNvPr id="15" name="図 14" descr="グラフィカル ユーザー インターフェイス, アプリケーション&#10;&#10;自動的に生成された説明">
            <a:extLst>
              <a:ext uri="{FF2B5EF4-FFF2-40B4-BE49-F238E27FC236}">
                <a16:creationId xmlns:a16="http://schemas.microsoft.com/office/drawing/2014/main" id="{897B6254-6B99-4B9A-92A5-F03366510B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00146" y="3091209"/>
            <a:ext cx="2217600" cy="3293091"/>
          </a:xfrm>
          <a:prstGeom prst="rect">
            <a:avLst/>
          </a:prstGeom>
          <a:ln w="76200">
            <a:solidFill>
              <a:schemeClr val="accent3">
                <a:lumMod val="20000"/>
                <a:lumOff val="80000"/>
              </a:schemeClr>
            </a:solidFill>
          </a:ln>
        </p:spPr>
      </p:pic>
      <p:pic>
        <p:nvPicPr>
          <p:cNvPr id="12" name="図 11" descr="グラフィカル ユーザー インターフェイス, テキスト, アプリケーション&#10;&#10;自動的に生成された説明">
            <a:extLst>
              <a:ext uri="{FF2B5EF4-FFF2-40B4-BE49-F238E27FC236}">
                <a16:creationId xmlns:a16="http://schemas.microsoft.com/office/drawing/2014/main" id="{74E125EB-7A3E-4A07-BAC5-C1CF9AE68B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6254" y="1494755"/>
            <a:ext cx="2216687" cy="3942747"/>
          </a:xfrm>
          <a:prstGeom prst="rect">
            <a:avLst/>
          </a:prstGeom>
          <a:ln w="76200">
            <a:solidFill>
              <a:schemeClr val="accent3">
                <a:lumMod val="20000"/>
                <a:lumOff val="80000"/>
              </a:schemeClr>
            </a:solidFill>
          </a:ln>
        </p:spPr>
      </p:pic>
      <p:pic>
        <p:nvPicPr>
          <p:cNvPr id="21" name="図 20" descr="グラフィカル ユーザー インターフェイス, テキスト, アプリケーション&#10;&#10;自動的に生成された説明">
            <a:extLst>
              <a:ext uri="{FF2B5EF4-FFF2-40B4-BE49-F238E27FC236}">
                <a16:creationId xmlns:a16="http://schemas.microsoft.com/office/drawing/2014/main" id="{A967CA65-3A78-4D70-A8EB-908F9315B8B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69629" y="3877504"/>
            <a:ext cx="2217600" cy="2502211"/>
          </a:xfrm>
          <a:prstGeom prst="rect">
            <a:avLst/>
          </a:prstGeom>
          <a:ln w="76200">
            <a:solidFill>
              <a:schemeClr val="accent3">
                <a:lumMod val="20000"/>
                <a:lumOff val="80000"/>
              </a:schemeClr>
            </a:solidFill>
          </a:ln>
        </p:spPr>
      </p:pic>
      <p:sp>
        <p:nvSpPr>
          <p:cNvPr id="23" name="テキスト ボックス 22">
            <a:extLst>
              <a:ext uri="{FF2B5EF4-FFF2-40B4-BE49-F238E27FC236}">
                <a16:creationId xmlns:a16="http://schemas.microsoft.com/office/drawing/2014/main" id="{2B08B39E-9C0D-4AB8-8A66-E71F4F147119}"/>
              </a:ext>
            </a:extLst>
          </p:cNvPr>
          <p:cNvSpPr txBox="1"/>
          <p:nvPr/>
        </p:nvSpPr>
        <p:spPr>
          <a:xfrm>
            <a:off x="3553600" y="1344077"/>
            <a:ext cx="1980000" cy="261610"/>
          </a:xfrm>
          <a:prstGeom prst="rect">
            <a:avLst/>
          </a:prstGeom>
          <a:solidFill>
            <a:schemeClr val="accent1"/>
          </a:solidFill>
        </p:spPr>
        <p:txBody>
          <a:bodyPr wrap="square" rtlCol="0" anchor="ctr">
            <a:spAutoFit/>
          </a:bodyPr>
          <a:lstStyle/>
          <a:p>
            <a:pPr algn="ctr"/>
            <a:r>
              <a:rPr kumimoji="1" lang="ja-JP" altLang="en-US" sz="1100" b="1">
                <a:solidFill>
                  <a:schemeClr val="bg1"/>
                </a:solidFill>
              </a:rPr>
              <a:t>トラベラー会員紹介ページ</a:t>
            </a:r>
            <a:endParaRPr kumimoji="1" lang="en-US" altLang="ja-JP" sz="1100" b="1">
              <a:solidFill>
                <a:schemeClr val="bg1"/>
              </a:solidFill>
            </a:endParaRPr>
          </a:p>
        </p:txBody>
      </p:sp>
      <p:sp>
        <p:nvSpPr>
          <p:cNvPr id="24" name="テキスト ボックス 23">
            <a:extLst>
              <a:ext uri="{FF2B5EF4-FFF2-40B4-BE49-F238E27FC236}">
                <a16:creationId xmlns:a16="http://schemas.microsoft.com/office/drawing/2014/main" id="{263D84C4-B458-4146-A224-9B6610C2E88C}"/>
              </a:ext>
            </a:extLst>
          </p:cNvPr>
          <p:cNvSpPr txBox="1"/>
          <p:nvPr/>
        </p:nvSpPr>
        <p:spPr>
          <a:xfrm>
            <a:off x="7129973" y="2886828"/>
            <a:ext cx="1800000" cy="261610"/>
          </a:xfrm>
          <a:prstGeom prst="rect">
            <a:avLst/>
          </a:prstGeom>
          <a:solidFill>
            <a:schemeClr val="accent1"/>
          </a:solidFill>
        </p:spPr>
        <p:txBody>
          <a:bodyPr wrap="square" rtlCol="0" anchor="ctr">
            <a:spAutoFit/>
          </a:bodyPr>
          <a:lstStyle/>
          <a:p>
            <a:pPr algn="ctr"/>
            <a:r>
              <a:rPr kumimoji="1" lang="ja-JP" altLang="en-US" sz="1100" b="1">
                <a:solidFill>
                  <a:schemeClr val="bg1"/>
                </a:solidFill>
              </a:rPr>
              <a:t>トラベラー会員ページ</a:t>
            </a:r>
            <a:endParaRPr kumimoji="1" lang="en-US" altLang="ja-JP" sz="1100" b="1">
              <a:solidFill>
                <a:schemeClr val="bg1"/>
              </a:solidFill>
            </a:endParaRPr>
          </a:p>
        </p:txBody>
      </p:sp>
      <p:sp>
        <p:nvSpPr>
          <p:cNvPr id="25" name="テキスト ボックス 24">
            <a:extLst>
              <a:ext uri="{FF2B5EF4-FFF2-40B4-BE49-F238E27FC236}">
                <a16:creationId xmlns:a16="http://schemas.microsoft.com/office/drawing/2014/main" id="{F13B52A4-C1E0-42EE-AA21-C6EEAFF9E0A1}"/>
              </a:ext>
            </a:extLst>
          </p:cNvPr>
          <p:cNvSpPr txBox="1"/>
          <p:nvPr/>
        </p:nvSpPr>
        <p:spPr>
          <a:xfrm>
            <a:off x="200023" y="1363950"/>
            <a:ext cx="864000" cy="261610"/>
          </a:xfrm>
          <a:prstGeom prst="rect">
            <a:avLst/>
          </a:prstGeom>
          <a:solidFill>
            <a:schemeClr val="accent1"/>
          </a:solidFill>
        </p:spPr>
        <p:txBody>
          <a:bodyPr wrap="square" rtlCol="0" anchor="ctr">
            <a:spAutoFit/>
          </a:bodyPr>
          <a:lstStyle/>
          <a:p>
            <a:pPr algn="ctr"/>
            <a:r>
              <a:rPr kumimoji="1" lang="en-US" altLang="ja-JP" sz="1100" b="1">
                <a:solidFill>
                  <a:schemeClr val="bg1"/>
                </a:solidFill>
              </a:rPr>
              <a:t>Q&amp;A</a:t>
            </a:r>
          </a:p>
        </p:txBody>
      </p:sp>
      <p:sp>
        <p:nvSpPr>
          <p:cNvPr id="26" name="テキスト ボックス 25">
            <a:extLst>
              <a:ext uri="{FF2B5EF4-FFF2-40B4-BE49-F238E27FC236}">
                <a16:creationId xmlns:a16="http://schemas.microsoft.com/office/drawing/2014/main" id="{BBFA726E-4918-46DE-B515-D5200FCFF4C5}"/>
              </a:ext>
            </a:extLst>
          </p:cNvPr>
          <p:cNvSpPr txBox="1"/>
          <p:nvPr/>
        </p:nvSpPr>
        <p:spPr>
          <a:xfrm>
            <a:off x="1434597" y="3725597"/>
            <a:ext cx="1836000" cy="261610"/>
          </a:xfrm>
          <a:prstGeom prst="rect">
            <a:avLst/>
          </a:prstGeom>
          <a:solidFill>
            <a:schemeClr val="accent1"/>
          </a:solidFill>
        </p:spPr>
        <p:txBody>
          <a:bodyPr wrap="square" rtlCol="0" anchor="ctr">
            <a:spAutoFit/>
          </a:bodyPr>
          <a:lstStyle/>
          <a:p>
            <a:pPr algn="ctr"/>
            <a:r>
              <a:rPr kumimoji="1" lang="ja-JP" altLang="en-US" sz="1100" b="1">
                <a:solidFill>
                  <a:schemeClr val="bg1"/>
                </a:solidFill>
              </a:rPr>
              <a:t>旅行記への「いいね」</a:t>
            </a:r>
            <a:endParaRPr kumimoji="1" lang="en-US" altLang="ja-JP" sz="1100" b="1">
              <a:solidFill>
                <a:schemeClr val="bg1"/>
              </a:solidFill>
            </a:endParaRPr>
          </a:p>
        </p:txBody>
      </p:sp>
      <p:sp>
        <p:nvSpPr>
          <p:cNvPr id="3" name="楕円 2">
            <a:extLst>
              <a:ext uri="{FF2B5EF4-FFF2-40B4-BE49-F238E27FC236}">
                <a16:creationId xmlns:a16="http://schemas.microsoft.com/office/drawing/2014/main" id="{38A67520-6445-4F6A-B3CD-C7115506309D}"/>
              </a:ext>
            </a:extLst>
          </p:cNvPr>
          <p:cNvSpPr/>
          <p:nvPr/>
        </p:nvSpPr>
        <p:spPr>
          <a:xfrm>
            <a:off x="3270974" y="4964762"/>
            <a:ext cx="595937" cy="595937"/>
          </a:xfrm>
          <a:prstGeom prst="ellipse">
            <a:avLst/>
          </a:prstGeom>
          <a:noFill/>
          <a:ln w="38100">
            <a:solidFill>
              <a:schemeClr val="accent2">
                <a:lumMod val="60000"/>
                <a:lumOff val="40000"/>
              </a:schemeClr>
            </a:solidFill>
            <a:extLst>
              <a:ext uri="{C807C97D-BFC1-408E-A445-0C87EB9F89A2}">
                <ask:lineSketchStyleProps xmlns:ask="http://schemas.microsoft.com/office/drawing/2018/sketchyshapes" sd="1219033472">
                  <a:custGeom>
                    <a:avLst/>
                    <a:gdLst>
                      <a:gd name="connsiteX0" fmla="*/ 0 w 595937"/>
                      <a:gd name="connsiteY0" fmla="*/ 297969 h 595937"/>
                      <a:gd name="connsiteX1" fmla="*/ 297969 w 595937"/>
                      <a:gd name="connsiteY1" fmla="*/ 0 h 595937"/>
                      <a:gd name="connsiteX2" fmla="*/ 595938 w 595937"/>
                      <a:gd name="connsiteY2" fmla="*/ 297969 h 595937"/>
                      <a:gd name="connsiteX3" fmla="*/ 297969 w 595937"/>
                      <a:gd name="connsiteY3" fmla="*/ 595938 h 595937"/>
                      <a:gd name="connsiteX4" fmla="*/ 0 w 595937"/>
                      <a:gd name="connsiteY4" fmla="*/ 297969 h 595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937" h="595937" extrusionOk="0">
                        <a:moveTo>
                          <a:pt x="0" y="297969"/>
                        </a:moveTo>
                        <a:cubicBezTo>
                          <a:pt x="-28973" y="115534"/>
                          <a:pt x="115237" y="6819"/>
                          <a:pt x="297969" y="0"/>
                        </a:cubicBezTo>
                        <a:cubicBezTo>
                          <a:pt x="499218" y="7723"/>
                          <a:pt x="551581" y="134815"/>
                          <a:pt x="595938" y="297969"/>
                        </a:cubicBezTo>
                        <a:cubicBezTo>
                          <a:pt x="571946" y="485963"/>
                          <a:pt x="459746" y="611344"/>
                          <a:pt x="297969" y="595938"/>
                        </a:cubicBezTo>
                        <a:cubicBezTo>
                          <a:pt x="99575" y="577429"/>
                          <a:pt x="35857" y="479666"/>
                          <a:pt x="0" y="2979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7C779D20-971F-4311-90FC-D5C7E8F0735C}"/>
              </a:ext>
            </a:extLst>
          </p:cNvPr>
          <p:cNvSpPr/>
          <p:nvPr/>
        </p:nvSpPr>
        <p:spPr>
          <a:xfrm>
            <a:off x="6505128" y="3590838"/>
            <a:ext cx="1509680" cy="177971"/>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71076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168AA5E5-CC7D-4EC7-A648-6D02F7283738}"/>
              </a:ext>
            </a:extLst>
          </p:cNvPr>
          <p:cNvSpPr/>
          <p:nvPr/>
        </p:nvSpPr>
        <p:spPr>
          <a:xfrm>
            <a:off x="5709640" y="1928767"/>
            <a:ext cx="3081251" cy="408926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E4E8892E-E48A-4D5C-8292-E08A886192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774" b="7585"/>
          <a:stretch/>
        </p:blipFill>
        <p:spPr>
          <a:xfrm>
            <a:off x="5765929" y="2068849"/>
            <a:ext cx="3188947" cy="3943861"/>
          </a:xfrm>
          <a:prstGeom prst="rect">
            <a:avLst/>
          </a:prstGeom>
        </p:spPr>
      </p:pic>
      <p:sp>
        <p:nvSpPr>
          <p:cNvPr id="2" name="タイトル 1">
            <a:extLst>
              <a:ext uri="{FF2B5EF4-FFF2-40B4-BE49-F238E27FC236}">
                <a16:creationId xmlns:a16="http://schemas.microsoft.com/office/drawing/2014/main" id="{EC598014-4574-46AD-A1D2-4712A00CBE1B}"/>
              </a:ext>
            </a:extLst>
          </p:cNvPr>
          <p:cNvSpPr>
            <a:spLocks noGrp="1"/>
          </p:cNvSpPr>
          <p:nvPr>
            <p:ph type="title"/>
          </p:nvPr>
        </p:nvSpPr>
        <p:spPr/>
        <p:txBody>
          <a:bodyPr/>
          <a:lstStyle/>
          <a:p>
            <a:r>
              <a:rPr kumimoji="1" lang="ja-JP" altLang="en-US"/>
              <a:t>旅行で貯まる・使える</a:t>
            </a:r>
            <a:r>
              <a:rPr lang="ja-JP" altLang="en-US"/>
              <a:t>フォートラベル</a:t>
            </a:r>
            <a:r>
              <a:rPr kumimoji="1" lang="ja-JP" altLang="en-US"/>
              <a:t>ポイント</a:t>
            </a:r>
          </a:p>
        </p:txBody>
      </p:sp>
      <p:sp>
        <p:nvSpPr>
          <p:cNvPr id="4" name="スライド番号プレースホルダー 3">
            <a:extLst>
              <a:ext uri="{FF2B5EF4-FFF2-40B4-BE49-F238E27FC236}">
                <a16:creationId xmlns:a16="http://schemas.microsoft.com/office/drawing/2014/main" id="{D6CDC8C2-DF3A-491E-A9A7-41084D4832D1}"/>
              </a:ext>
            </a:extLst>
          </p:cNvPr>
          <p:cNvSpPr>
            <a:spLocks noGrp="1"/>
          </p:cNvSpPr>
          <p:nvPr>
            <p:ph type="sldNum" sz="quarter" idx="12"/>
          </p:nvPr>
        </p:nvSpPr>
        <p:spPr/>
        <p:txBody>
          <a:bodyPr/>
          <a:lstStyle/>
          <a:p>
            <a:fld id="{D8B91448-09D1-4BE7-A07D-AABAAA73F2EB}" type="slidenum">
              <a:rPr kumimoji="1" lang="ja-JP" altLang="en-US" smtClean="0"/>
              <a:t>13</a:t>
            </a:fld>
            <a:endParaRPr kumimoji="1" lang="ja-JP" altLang="en-US"/>
          </a:p>
        </p:txBody>
      </p:sp>
      <p:sp>
        <p:nvSpPr>
          <p:cNvPr id="5" name="フッター プレースホルダー 4">
            <a:extLst>
              <a:ext uri="{FF2B5EF4-FFF2-40B4-BE49-F238E27FC236}">
                <a16:creationId xmlns:a16="http://schemas.microsoft.com/office/drawing/2014/main" id="{0AC1C7C0-2E35-4051-8F7D-3C61309D0B88}"/>
              </a:ext>
            </a:extLst>
          </p:cNvPr>
          <p:cNvSpPr>
            <a:spLocks noGrp="1"/>
          </p:cNvSpPr>
          <p:nvPr>
            <p:ph type="ftr" sz="quarter" idx="13"/>
          </p:nvPr>
        </p:nvSpPr>
        <p:spPr/>
        <p:txBody>
          <a:bodyPr/>
          <a:lstStyle/>
          <a:p>
            <a:r>
              <a:rPr lang="en-US" altLang="ja-JP"/>
              <a:t>Copyright © Kakaku.com, Inc. All Rights Reserved.</a:t>
            </a:r>
          </a:p>
        </p:txBody>
      </p:sp>
      <p:sp>
        <p:nvSpPr>
          <p:cNvPr id="6" name="テキスト プレースホルダー 8">
            <a:extLst>
              <a:ext uri="{FF2B5EF4-FFF2-40B4-BE49-F238E27FC236}">
                <a16:creationId xmlns:a16="http://schemas.microsoft.com/office/drawing/2014/main" id="{C8929CDC-2932-474B-9BAB-F16DA75B4932}"/>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1" lang="ja-JP" altLang="en-US"/>
              <a:t>会員サービス</a:t>
            </a:r>
            <a:endParaRPr lang="ja-JP" altLang="en-US"/>
          </a:p>
        </p:txBody>
      </p:sp>
      <p:sp>
        <p:nvSpPr>
          <p:cNvPr id="12" name="テキスト ボックス 11">
            <a:extLst>
              <a:ext uri="{FF2B5EF4-FFF2-40B4-BE49-F238E27FC236}">
                <a16:creationId xmlns:a16="http://schemas.microsoft.com/office/drawing/2014/main" id="{F50FFEE1-2591-4D4B-9266-51EC231EDDBE}"/>
              </a:ext>
            </a:extLst>
          </p:cNvPr>
          <p:cNvSpPr txBox="1"/>
          <p:nvPr/>
        </p:nvSpPr>
        <p:spPr>
          <a:xfrm>
            <a:off x="1668491" y="1890969"/>
            <a:ext cx="2226603" cy="329770"/>
          </a:xfrm>
          <a:prstGeom prst="rect">
            <a:avLst/>
          </a:prstGeom>
          <a:noFill/>
        </p:spPr>
        <p:txBody>
          <a:bodyPr wrap="square" rtlCol="0">
            <a:spAutoFit/>
          </a:bodyPr>
          <a:lstStyle/>
          <a:p>
            <a:pPr algn="ctr">
              <a:lnSpc>
                <a:spcPts val="1800"/>
              </a:lnSpc>
            </a:pPr>
            <a:r>
              <a:rPr lang="ja-JP" altLang="en-US" b="1">
                <a:latin typeface="+mn-ea"/>
                <a:cs typeface="メイリオ" panose="020B0604030504040204" pitchFamily="50" charset="-128"/>
              </a:rPr>
              <a:t>ポイントが貯まる</a:t>
            </a:r>
            <a:endParaRPr lang="en-US" altLang="ja-JP" b="1">
              <a:latin typeface="+mn-ea"/>
              <a:cs typeface="メイリオ" panose="020B0604030504040204" pitchFamily="50" charset="-128"/>
            </a:endParaRPr>
          </a:p>
        </p:txBody>
      </p:sp>
      <p:sp>
        <p:nvSpPr>
          <p:cNvPr id="14" name="テキスト ボックス 13">
            <a:extLst>
              <a:ext uri="{FF2B5EF4-FFF2-40B4-BE49-F238E27FC236}">
                <a16:creationId xmlns:a16="http://schemas.microsoft.com/office/drawing/2014/main" id="{B974E6E4-70ED-4725-B57B-990FABCFBE2B}"/>
              </a:ext>
            </a:extLst>
          </p:cNvPr>
          <p:cNvSpPr txBox="1"/>
          <p:nvPr/>
        </p:nvSpPr>
        <p:spPr>
          <a:xfrm>
            <a:off x="1250063" y="4549545"/>
            <a:ext cx="3505322" cy="329770"/>
          </a:xfrm>
          <a:prstGeom prst="rect">
            <a:avLst/>
          </a:prstGeom>
          <a:noFill/>
        </p:spPr>
        <p:txBody>
          <a:bodyPr wrap="square" rtlCol="0">
            <a:spAutoFit/>
          </a:bodyPr>
          <a:lstStyle/>
          <a:p>
            <a:pPr algn="ctr">
              <a:lnSpc>
                <a:spcPts val="1800"/>
              </a:lnSpc>
            </a:pPr>
            <a:r>
              <a:rPr lang="ja-JP" altLang="en-US" b="1">
                <a:latin typeface="+mn-ea"/>
                <a:cs typeface="メイリオ" panose="020B0604030504040204" pitchFamily="50" charset="-128"/>
              </a:rPr>
              <a:t>マイルや各種ポイントに交換</a:t>
            </a:r>
            <a:endParaRPr lang="en-US" altLang="ja-JP" b="1">
              <a:latin typeface="+mn-ea"/>
              <a:cs typeface="メイリオ" panose="020B0604030504040204" pitchFamily="50" charset="-128"/>
            </a:endParaRPr>
          </a:p>
        </p:txBody>
      </p:sp>
      <p:sp>
        <p:nvSpPr>
          <p:cNvPr id="17" name="コンテンツ プレースホルダー 2">
            <a:extLst>
              <a:ext uri="{FF2B5EF4-FFF2-40B4-BE49-F238E27FC236}">
                <a16:creationId xmlns:a16="http://schemas.microsoft.com/office/drawing/2014/main" id="{21F271C2-08EE-477B-BCBD-94905B8235EA}"/>
              </a:ext>
            </a:extLst>
          </p:cNvPr>
          <p:cNvSpPr txBox="1">
            <a:spLocks/>
          </p:cNvSpPr>
          <p:nvPr/>
        </p:nvSpPr>
        <p:spPr>
          <a:xfrm>
            <a:off x="171449" y="969615"/>
            <a:ext cx="8772528" cy="7999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b="1"/>
              <a:t>旅行</a:t>
            </a:r>
            <a:r>
              <a:rPr lang="ja-JP" altLang="en-US" sz="1800" b="1">
                <a:solidFill>
                  <a:schemeClr val="accent1"/>
                </a:solidFill>
              </a:rPr>
              <a:t>予約</a:t>
            </a:r>
            <a:r>
              <a:rPr lang="ja-JP" altLang="en-US" sz="1800" b="1"/>
              <a:t>やクチコミ・旅行記の</a:t>
            </a:r>
            <a:r>
              <a:rPr lang="ja-JP" altLang="en-US" sz="1800" b="1">
                <a:solidFill>
                  <a:schemeClr val="accent1"/>
                </a:solidFill>
              </a:rPr>
              <a:t>投稿</a:t>
            </a:r>
            <a:r>
              <a:rPr lang="ja-JP" altLang="en-US" sz="1800" b="1"/>
              <a:t>などでポイントが貯まり、</a:t>
            </a:r>
            <a:br>
              <a:rPr lang="en-US" altLang="ja-JP" sz="1800" b="1"/>
            </a:br>
            <a:r>
              <a:rPr lang="ja-JP" altLang="en-US" sz="1800" b="1"/>
              <a:t>ポイントは</a:t>
            </a:r>
            <a:r>
              <a:rPr lang="ja-JP" altLang="en-US" sz="1800" b="1">
                <a:solidFill>
                  <a:schemeClr val="accent1"/>
                </a:solidFill>
              </a:rPr>
              <a:t>マイル</a:t>
            </a:r>
            <a:r>
              <a:rPr lang="ja-JP" altLang="en-US" sz="1800" b="1"/>
              <a:t>などに交換できます。</a:t>
            </a:r>
            <a:r>
              <a:rPr lang="ja-JP" altLang="en-US" sz="1800" b="1">
                <a:solidFill>
                  <a:schemeClr val="accent1"/>
                </a:solidFill>
              </a:rPr>
              <a:t>活発な旅行アクション</a:t>
            </a:r>
            <a:r>
              <a:rPr lang="ja-JP" altLang="en-US" sz="1800" b="1"/>
              <a:t>を促します。</a:t>
            </a:r>
          </a:p>
        </p:txBody>
      </p:sp>
      <p:sp>
        <p:nvSpPr>
          <p:cNvPr id="22" name="テキスト ボックス 21">
            <a:extLst>
              <a:ext uri="{FF2B5EF4-FFF2-40B4-BE49-F238E27FC236}">
                <a16:creationId xmlns:a16="http://schemas.microsoft.com/office/drawing/2014/main" id="{CC54C1D0-4525-4E03-9C53-A16F7AE7FB58}"/>
              </a:ext>
            </a:extLst>
          </p:cNvPr>
          <p:cNvSpPr txBox="1"/>
          <p:nvPr/>
        </p:nvSpPr>
        <p:spPr>
          <a:xfrm>
            <a:off x="5987268" y="6059420"/>
            <a:ext cx="578980" cy="276999"/>
          </a:xfrm>
          <a:prstGeom prst="rect">
            <a:avLst/>
          </a:prstGeom>
          <a:noFill/>
        </p:spPr>
        <p:txBody>
          <a:bodyPr wrap="square" rtlCol="0">
            <a:spAutoFit/>
          </a:bodyPr>
          <a:lstStyle/>
          <a:p>
            <a:r>
              <a:rPr kumimoji="1" lang="en-US" altLang="ja-JP" sz="1200" b="1"/>
              <a:t>2017</a:t>
            </a:r>
            <a:endParaRPr kumimoji="1" lang="ja-JP" altLang="en-US" sz="2000" b="1"/>
          </a:p>
        </p:txBody>
      </p:sp>
      <p:sp>
        <p:nvSpPr>
          <p:cNvPr id="23" name="テキスト ボックス 22">
            <a:extLst>
              <a:ext uri="{FF2B5EF4-FFF2-40B4-BE49-F238E27FC236}">
                <a16:creationId xmlns:a16="http://schemas.microsoft.com/office/drawing/2014/main" id="{4D45060C-096A-40FE-A3BE-6FA4AA883EF6}"/>
              </a:ext>
            </a:extLst>
          </p:cNvPr>
          <p:cNvSpPr txBox="1"/>
          <p:nvPr/>
        </p:nvSpPr>
        <p:spPr>
          <a:xfrm>
            <a:off x="6994597" y="6059420"/>
            <a:ext cx="578980" cy="276999"/>
          </a:xfrm>
          <a:prstGeom prst="rect">
            <a:avLst/>
          </a:prstGeom>
          <a:noFill/>
        </p:spPr>
        <p:txBody>
          <a:bodyPr wrap="square" rtlCol="0">
            <a:spAutoFit/>
          </a:bodyPr>
          <a:lstStyle/>
          <a:p>
            <a:r>
              <a:rPr kumimoji="1" lang="en-US" altLang="ja-JP" sz="1200" b="1"/>
              <a:t>2018</a:t>
            </a:r>
            <a:endParaRPr kumimoji="1" lang="ja-JP" altLang="en-US" sz="2000" b="1"/>
          </a:p>
        </p:txBody>
      </p:sp>
      <p:sp>
        <p:nvSpPr>
          <p:cNvPr id="24" name="テキスト ボックス 23">
            <a:extLst>
              <a:ext uri="{FF2B5EF4-FFF2-40B4-BE49-F238E27FC236}">
                <a16:creationId xmlns:a16="http://schemas.microsoft.com/office/drawing/2014/main" id="{3574CA09-008B-4ABB-BC80-D5D13A38CB71}"/>
              </a:ext>
            </a:extLst>
          </p:cNvPr>
          <p:cNvSpPr txBox="1"/>
          <p:nvPr/>
        </p:nvSpPr>
        <p:spPr>
          <a:xfrm>
            <a:off x="8017874" y="6059420"/>
            <a:ext cx="578980" cy="276999"/>
          </a:xfrm>
          <a:prstGeom prst="rect">
            <a:avLst/>
          </a:prstGeom>
          <a:noFill/>
        </p:spPr>
        <p:txBody>
          <a:bodyPr wrap="square" rtlCol="0">
            <a:spAutoFit/>
          </a:bodyPr>
          <a:lstStyle/>
          <a:p>
            <a:r>
              <a:rPr kumimoji="1" lang="en-US" altLang="ja-JP" sz="1200" b="1"/>
              <a:t>2019</a:t>
            </a:r>
            <a:endParaRPr kumimoji="1" lang="ja-JP" altLang="en-US" sz="2000" b="1"/>
          </a:p>
        </p:txBody>
      </p:sp>
      <p:sp>
        <p:nvSpPr>
          <p:cNvPr id="30" name="テキスト ボックス 29">
            <a:extLst>
              <a:ext uri="{FF2B5EF4-FFF2-40B4-BE49-F238E27FC236}">
                <a16:creationId xmlns:a16="http://schemas.microsoft.com/office/drawing/2014/main" id="{86598CEF-5B5D-4D79-BDB4-0426E78038C0}"/>
              </a:ext>
            </a:extLst>
          </p:cNvPr>
          <p:cNvSpPr txBox="1"/>
          <p:nvPr/>
        </p:nvSpPr>
        <p:spPr>
          <a:xfrm>
            <a:off x="5698233" y="1979004"/>
            <a:ext cx="3123780" cy="338554"/>
          </a:xfrm>
          <a:prstGeom prst="rect">
            <a:avLst/>
          </a:prstGeom>
          <a:noFill/>
        </p:spPr>
        <p:txBody>
          <a:bodyPr wrap="square" rtlCol="0">
            <a:spAutoFit/>
          </a:bodyPr>
          <a:lstStyle/>
          <a:p>
            <a:pPr algn="ctr"/>
            <a:r>
              <a:rPr kumimoji="1" lang="ja-JP" altLang="en-US" sz="1600" b="1">
                <a:solidFill>
                  <a:schemeClr val="accent1"/>
                </a:solidFill>
              </a:rPr>
              <a:t>フォートラベルポイント付与数</a:t>
            </a:r>
            <a:endParaRPr kumimoji="1" lang="ja-JP" altLang="en-US" sz="2400" b="1">
              <a:solidFill>
                <a:schemeClr val="accent2"/>
              </a:solidFill>
            </a:endParaRPr>
          </a:p>
        </p:txBody>
      </p:sp>
      <p:sp>
        <p:nvSpPr>
          <p:cNvPr id="41" name="タイトル 26">
            <a:extLst>
              <a:ext uri="{FF2B5EF4-FFF2-40B4-BE49-F238E27FC236}">
                <a16:creationId xmlns:a16="http://schemas.microsoft.com/office/drawing/2014/main" id="{76973FED-47A0-412B-BB31-247C8DFA307C}"/>
              </a:ext>
            </a:extLst>
          </p:cNvPr>
          <p:cNvSpPr txBox="1">
            <a:spLocks/>
          </p:cNvSpPr>
          <p:nvPr/>
        </p:nvSpPr>
        <p:spPr>
          <a:xfrm>
            <a:off x="903216" y="2365967"/>
            <a:ext cx="1084558" cy="370422"/>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0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海外</a:t>
            </a:r>
            <a:endParaRPr lang="en-US" altLang="ja-JP" sz="10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10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ホテル予約</a:t>
            </a:r>
          </a:p>
        </p:txBody>
      </p:sp>
      <p:sp>
        <p:nvSpPr>
          <p:cNvPr id="42" name="タイトル 26">
            <a:extLst>
              <a:ext uri="{FF2B5EF4-FFF2-40B4-BE49-F238E27FC236}">
                <a16:creationId xmlns:a16="http://schemas.microsoft.com/office/drawing/2014/main" id="{7433AA54-6423-4ABF-A37A-3FA57B9C67F6}"/>
              </a:ext>
            </a:extLst>
          </p:cNvPr>
          <p:cNvSpPr txBox="1">
            <a:spLocks/>
          </p:cNvSpPr>
          <p:nvPr/>
        </p:nvSpPr>
        <p:spPr>
          <a:xfrm>
            <a:off x="1841211" y="2365967"/>
            <a:ext cx="948539" cy="370422"/>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国内</a:t>
            </a:r>
            <a:endParaRPr lang="en-US" altLang="ja-JP"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航空券予約</a:t>
            </a:r>
          </a:p>
        </p:txBody>
      </p:sp>
      <p:sp>
        <p:nvSpPr>
          <p:cNvPr id="43" name="タイトル 26">
            <a:extLst>
              <a:ext uri="{FF2B5EF4-FFF2-40B4-BE49-F238E27FC236}">
                <a16:creationId xmlns:a16="http://schemas.microsoft.com/office/drawing/2014/main" id="{54CB5E80-AEA7-4D56-83F7-0C8D694F116B}"/>
              </a:ext>
            </a:extLst>
          </p:cNvPr>
          <p:cNvSpPr txBox="1">
            <a:spLocks/>
          </p:cNvSpPr>
          <p:nvPr/>
        </p:nvSpPr>
        <p:spPr>
          <a:xfrm>
            <a:off x="2666453" y="2365967"/>
            <a:ext cx="1084558" cy="370422"/>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国内航空券</a:t>
            </a:r>
            <a:endParaRPr lang="en-US" altLang="ja-JP"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en-US" altLang="ja-JP"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ホテル予約</a:t>
            </a:r>
          </a:p>
        </p:txBody>
      </p:sp>
      <p:sp>
        <p:nvSpPr>
          <p:cNvPr id="44" name="タイトル 26">
            <a:extLst>
              <a:ext uri="{FF2B5EF4-FFF2-40B4-BE49-F238E27FC236}">
                <a16:creationId xmlns:a16="http://schemas.microsoft.com/office/drawing/2014/main" id="{55958BCC-BEB0-40D9-8C04-203AB81A0F1A}"/>
              </a:ext>
            </a:extLst>
          </p:cNvPr>
          <p:cNvSpPr txBox="1">
            <a:spLocks/>
          </p:cNvSpPr>
          <p:nvPr/>
        </p:nvSpPr>
        <p:spPr>
          <a:xfrm>
            <a:off x="3544659" y="2365967"/>
            <a:ext cx="1084558" cy="370422"/>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海外</a:t>
            </a:r>
            <a:r>
              <a:rPr lang="en-US" altLang="ja-JP"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Wi-Fi</a:t>
            </a:r>
          </a:p>
          <a:p>
            <a:pPr algn="ctr"/>
            <a:r>
              <a:rPr lang="ja-JP" altLang="en-US"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レンタル</a:t>
            </a:r>
          </a:p>
        </p:txBody>
      </p:sp>
      <p:sp>
        <p:nvSpPr>
          <p:cNvPr id="45" name="タイトル 26">
            <a:extLst>
              <a:ext uri="{FF2B5EF4-FFF2-40B4-BE49-F238E27FC236}">
                <a16:creationId xmlns:a16="http://schemas.microsoft.com/office/drawing/2014/main" id="{10996C5F-1474-4242-8B96-E041A3B3D171}"/>
              </a:ext>
            </a:extLst>
          </p:cNvPr>
          <p:cNvSpPr txBox="1">
            <a:spLocks/>
          </p:cNvSpPr>
          <p:nvPr/>
        </p:nvSpPr>
        <p:spPr>
          <a:xfrm>
            <a:off x="1791347" y="3308683"/>
            <a:ext cx="1084558" cy="231923"/>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クチコミ投稿</a:t>
            </a:r>
          </a:p>
        </p:txBody>
      </p:sp>
      <p:sp>
        <p:nvSpPr>
          <p:cNvPr id="46" name="タイトル 26">
            <a:extLst>
              <a:ext uri="{FF2B5EF4-FFF2-40B4-BE49-F238E27FC236}">
                <a16:creationId xmlns:a16="http://schemas.microsoft.com/office/drawing/2014/main" id="{C6FD89F5-1D02-4F2C-B7BA-222E51E4058C}"/>
              </a:ext>
            </a:extLst>
          </p:cNvPr>
          <p:cNvSpPr txBox="1">
            <a:spLocks/>
          </p:cNvSpPr>
          <p:nvPr/>
        </p:nvSpPr>
        <p:spPr>
          <a:xfrm>
            <a:off x="2676472" y="3308683"/>
            <a:ext cx="1084558" cy="231923"/>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0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旅行記投稿</a:t>
            </a:r>
          </a:p>
        </p:txBody>
      </p:sp>
      <p:pic>
        <p:nvPicPr>
          <p:cNvPr id="49" name="グラフィックス 48" descr="線矢印: 時計回りの曲線 単色塗りつぶし">
            <a:extLst>
              <a:ext uri="{FF2B5EF4-FFF2-40B4-BE49-F238E27FC236}">
                <a16:creationId xmlns:a16="http://schemas.microsoft.com/office/drawing/2014/main" id="{37E29EDD-DD76-4454-88C2-37661B0E5B7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9132565" flipH="1">
            <a:off x="4074099" y="2663177"/>
            <a:ext cx="2082511" cy="2082511"/>
          </a:xfrm>
          <a:prstGeom prst="rect">
            <a:avLst/>
          </a:prstGeom>
        </p:spPr>
      </p:pic>
      <p:pic>
        <p:nvPicPr>
          <p:cNvPr id="50" name="グラフィックス 49" descr="線矢印: 時計回りの曲線 単色塗りつぶし">
            <a:extLst>
              <a:ext uri="{FF2B5EF4-FFF2-40B4-BE49-F238E27FC236}">
                <a16:creationId xmlns:a16="http://schemas.microsoft.com/office/drawing/2014/main" id="{AEC12C52-A9E4-4AF2-94FE-896E8E5FA7C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9132565" flipV="1">
            <a:off x="-342530" y="2882641"/>
            <a:ext cx="2082511" cy="2082511"/>
          </a:xfrm>
          <a:prstGeom prst="rect">
            <a:avLst/>
          </a:prstGeom>
        </p:spPr>
      </p:pic>
      <p:sp>
        <p:nvSpPr>
          <p:cNvPr id="2053" name="四角形: 角を丸くする 2052">
            <a:extLst>
              <a:ext uri="{FF2B5EF4-FFF2-40B4-BE49-F238E27FC236}">
                <a16:creationId xmlns:a16="http://schemas.microsoft.com/office/drawing/2014/main" id="{410B88D6-EC73-4925-94ED-7AE3FE640C54}"/>
              </a:ext>
            </a:extLst>
          </p:cNvPr>
          <p:cNvSpPr/>
          <p:nvPr/>
        </p:nvSpPr>
        <p:spPr>
          <a:xfrm>
            <a:off x="1029646" y="2330469"/>
            <a:ext cx="825414" cy="823806"/>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四角形: 角を丸くする 53">
            <a:extLst>
              <a:ext uri="{FF2B5EF4-FFF2-40B4-BE49-F238E27FC236}">
                <a16:creationId xmlns:a16="http://schemas.microsoft.com/office/drawing/2014/main" id="{09FF7FB4-F9C2-413A-893C-BB2DF44F3052}"/>
              </a:ext>
            </a:extLst>
          </p:cNvPr>
          <p:cNvSpPr/>
          <p:nvPr/>
        </p:nvSpPr>
        <p:spPr>
          <a:xfrm>
            <a:off x="1915255" y="2327054"/>
            <a:ext cx="825414" cy="823806"/>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四角形: 角を丸くする 54">
            <a:extLst>
              <a:ext uri="{FF2B5EF4-FFF2-40B4-BE49-F238E27FC236}">
                <a16:creationId xmlns:a16="http://schemas.microsoft.com/office/drawing/2014/main" id="{2715A86C-89D1-4811-85D3-27653399E8E8}"/>
              </a:ext>
            </a:extLst>
          </p:cNvPr>
          <p:cNvSpPr/>
          <p:nvPr/>
        </p:nvSpPr>
        <p:spPr>
          <a:xfrm>
            <a:off x="2796958" y="2321368"/>
            <a:ext cx="825414" cy="823806"/>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四角形: 角を丸くする 55">
            <a:extLst>
              <a:ext uri="{FF2B5EF4-FFF2-40B4-BE49-F238E27FC236}">
                <a16:creationId xmlns:a16="http://schemas.microsoft.com/office/drawing/2014/main" id="{EDF9E4E6-081D-44E2-836A-307498AF2362}"/>
              </a:ext>
            </a:extLst>
          </p:cNvPr>
          <p:cNvSpPr/>
          <p:nvPr/>
        </p:nvSpPr>
        <p:spPr>
          <a:xfrm>
            <a:off x="3686084" y="2319810"/>
            <a:ext cx="825414" cy="823806"/>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四角形: 角を丸くする 56">
            <a:extLst>
              <a:ext uri="{FF2B5EF4-FFF2-40B4-BE49-F238E27FC236}">
                <a16:creationId xmlns:a16="http://schemas.microsoft.com/office/drawing/2014/main" id="{A6A69C0D-2C96-4A04-B2DD-318240E4650A}"/>
              </a:ext>
            </a:extLst>
          </p:cNvPr>
          <p:cNvSpPr/>
          <p:nvPr/>
        </p:nvSpPr>
        <p:spPr>
          <a:xfrm>
            <a:off x="1924300" y="3250066"/>
            <a:ext cx="825414" cy="823806"/>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四角形: 角を丸くする 57">
            <a:extLst>
              <a:ext uri="{FF2B5EF4-FFF2-40B4-BE49-F238E27FC236}">
                <a16:creationId xmlns:a16="http://schemas.microsoft.com/office/drawing/2014/main" id="{121B0836-3115-4DC3-A50D-9CE05EEA77AA}"/>
              </a:ext>
            </a:extLst>
          </p:cNvPr>
          <p:cNvSpPr/>
          <p:nvPr/>
        </p:nvSpPr>
        <p:spPr>
          <a:xfrm>
            <a:off x="2806003" y="3244380"/>
            <a:ext cx="825414" cy="823806"/>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73" name="グラフィックス 2072" descr="下矢印 単色塗りつぶし">
            <a:extLst>
              <a:ext uri="{FF2B5EF4-FFF2-40B4-BE49-F238E27FC236}">
                <a16:creationId xmlns:a16="http://schemas.microsoft.com/office/drawing/2014/main" id="{5A968AED-D673-45EC-A16C-3CF0A62C646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3604517">
            <a:off x="5846639" y="2761310"/>
            <a:ext cx="1765079" cy="1765079"/>
          </a:xfrm>
          <a:prstGeom prst="rect">
            <a:avLst/>
          </a:prstGeom>
        </p:spPr>
      </p:pic>
      <p:sp>
        <p:nvSpPr>
          <p:cNvPr id="2074" name="楕円 2073">
            <a:extLst>
              <a:ext uri="{FF2B5EF4-FFF2-40B4-BE49-F238E27FC236}">
                <a16:creationId xmlns:a16="http://schemas.microsoft.com/office/drawing/2014/main" id="{CAE5F8DC-1563-4714-988A-8999C5CB6F56}"/>
              </a:ext>
            </a:extLst>
          </p:cNvPr>
          <p:cNvSpPr/>
          <p:nvPr/>
        </p:nvSpPr>
        <p:spPr>
          <a:xfrm>
            <a:off x="6963275" y="2448897"/>
            <a:ext cx="1047464" cy="523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2D05F143-AE31-427B-83AE-EE02D739C108}"/>
              </a:ext>
            </a:extLst>
          </p:cNvPr>
          <p:cNvSpPr txBox="1"/>
          <p:nvPr/>
        </p:nvSpPr>
        <p:spPr>
          <a:xfrm>
            <a:off x="7011083" y="2447918"/>
            <a:ext cx="1079142" cy="523220"/>
          </a:xfrm>
          <a:prstGeom prst="rect">
            <a:avLst/>
          </a:prstGeom>
          <a:noFill/>
        </p:spPr>
        <p:txBody>
          <a:bodyPr wrap="none" rtlCol="0">
            <a:spAutoFit/>
          </a:bodyPr>
          <a:lstStyle/>
          <a:p>
            <a:r>
              <a:rPr lang="en-US" altLang="ja-JP" sz="2800" b="1">
                <a:solidFill>
                  <a:schemeClr val="accent2"/>
                </a:solidFill>
              </a:rPr>
              <a:t>1.5</a:t>
            </a:r>
            <a:r>
              <a:rPr lang="ja-JP" altLang="en-US" sz="1400" b="1">
                <a:solidFill>
                  <a:schemeClr val="accent2"/>
                </a:solidFill>
              </a:rPr>
              <a:t>倍</a:t>
            </a:r>
            <a:r>
              <a:rPr lang="ja-JP" altLang="en-US" sz="1600" b="1">
                <a:solidFill>
                  <a:schemeClr val="accent2"/>
                </a:solidFill>
              </a:rPr>
              <a:t>！</a:t>
            </a:r>
            <a:endParaRPr kumimoji="1" lang="ja-JP" altLang="en-US" sz="1600" b="1">
              <a:solidFill>
                <a:schemeClr val="accent2"/>
              </a:solidFill>
            </a:endParaRPr>
          </a:p>
        </p:txBody>
      </p:sp>
      <p:pic>
        <p:nvPicPr>
          <p:cNvPr id="2075" name="Picture 18" descr="クチコミ投稿">
            <a:extLst>
              <a:ext uri="{FF2B5EF4-FFF2-40B4-BE49-F238E27FC236}">
                <a16:creationId xmlns:a16="http://schemas.microsoft.com/office/drawing/2014/main" id="{EBAED66D-974B-48D2-B881-BA2E730F2BC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14258" y="4942659"/>
            <a:ext cx="1285247" cy="927330"/>
          </a:xfrm>
          <a:prstGeom prst="rect">
            <a:avLst/>
          </a:prstGeom>
          <a:noFill/>
          <a:extLst>
            <a:ext uri="{909E8E84-426E-40DD-AFC4-6F175D3DCCD1}">
              <a14:hiddenFill xmlns:a14="http://schemas.microsoft.com/office/drawing/2010/main">
                <a:solidFill>
                  <a:srgbClr val="FFFFFF"/>
                </a:solidFill>
              </a14:hiddenFill>
            </a:ext>
          </a:extLst>
        </p:spPr>
      </p:pic>
      <p:sp>
        <p:nvSpPr>
          <p:cNvPr id="77" name="タイトル 26">
            <a:extLst>
              <a:ext uri="{FF2B5EF4-FFF2-40B4-BE49-F238E27FC236}">
                <a16:creationId xmlns:a16="http://schemas.microsoft.com/office/drawing/2014/main" id="{8793F0F5-7B99-4EA1-A784-79E20D150E5A}"/>
              </a:ext>
            </a:extLst>
          </p:cNvPr>
          <p:cNvSpPr txBox="1">
            <a:spLocks/>
          </p:cNvSpPr>
          <p:nvPr/>
        </p:nvSpPr>
        <p:spPr>
          <a:xfrm>
            <a:off x="2024567" y="4924861"/>
            <a:ext cx="3380005" cy="1340623"/>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4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JAL</a:t>
            </a:r>
            <a:r>
              <a:rPr lang="ja-JP" altLang="en-US" sz="14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14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ANA</a:t>
            </a:r>
            <a:r>
              <a:rPr lang="ja-JP" altLang="en-US" sz="14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など航空会社のマイル</a:t>
            </a:r>
            <a:r>
              <a:rPr lang="ja-JP" altLang="en-US" sz="1400">
                <a:latin typeface="游ゴシック" panose="020B0400000000000000" pitchFamily="50" charset="-128"/>
                <a:ea typeface="游ゴシック" panose="020B0400000000000000" pitchFamily="50" charset="-128"/>
                <a:cs typeface="メイリオ" panose="020B0604030504040204" pitchFamily="50" charset="-128"/>
              </a:rPr>
              <a:t>や、</a:t>
            </a:r>
            <a:br>
              <a:rPr lang="en-US" altLang="ja-JP" sz="1400">
                <a:latin typeface="游ゴシック" panose="020B0400000000000000" pitchFamily="50" charset="-128"/>
                <a:ea typeface="游ゴシック" panose="020B0400000000000000" pitchFamily="50" charset="-128"/>
                <a:cs typeface="メイリオ" panose="020B0604030504040204" pitchFamily="50" charset="-128"/>
              </a:rPr>
            </a:br>
            <a:r>
              <a:rPr lang="en-US" altLang="ja-JP" sz="14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Amazon</a:t>
            </a:r>
            <a:r>
              <a:rPr lang="ja-JP" altLang="en-US" sz="14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ギフト券</a:t>
            </a:r>
            <a:r>
              <a:rPr lang="ja-JP" altLang="en-US" sz="140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4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楽天ポイント</a:t>
            </a:r>
            <a:r>
              <a:rPr lang="ja-JP" altLang="en-US" sz="1400">
                <a:latin typeface="游ゴシック" panose="020B0400000000000000" pitchFamily="50" charset="-128"/>
                <a:ea typeface="游ゴシック" panose="020B0400000000000000" pitchFamily="50" charset="-128"/>
                <a:cs typeface="メイリオ" panose="020B0604030504040204" pitchFamily="50" charset="-128"/>
              </a:rPr>
              <a:t>、</a:t>
            </a:r>
            <a:endParaRPr lang="en-US" altLang="ja-JP" sz="140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d</a:t>
            </a:r>
            <a:r>
              <a:rPr lang="ja-JP" altLang="en-US" sz="1400" b="1">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ポイント</a:t>
            </a:r>
            <a:r>
              <a:rPr lang="ja-JP" altLang="en-US" sz="1400">
                <a:latin typeface="游ゴシック" panose="020B0400000000000000" pitchFamily="50" charset="-128"/>
                <a:ea typeface="游ゴシック" panose="020B0400000000000000" pitchFamily="50" charset="-128"/>
                <a:cs typeface="メイリオ" panose="020B0604030504040204" pitchFamily="50" charset="-128"/>
              </a:rPr>
              <a:t>などに交換できます。</a:t>
            </a:r>
            <a:endParaRPr lang="en-US" altLang="ja-JP" sz="1400">
              <a:latin typeface="游ゴシック" panose="020B0400000000000000" pitchFamily="50" charset="-128"/>
              <a:ea typeface="游ゴシック" panose="020B0400000000000000" pitchFamily="50" charset="-128"/>
              <a:cs typeface="メイリオ" panose="020B0604030504040204" pitchFamily="50" charset="-128"/>
            </a:endParaRPr>
          </a:p>
          <a:p>
            <a:endParaRPr lang="en-US" altLang="ja-JP" sz="120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a:latin typeface="游ゴシック" panose="020B0400000000000000" pitchFamily="50" charset="-128"/>
                <a:ea typeface="游ゴシック" panose="020B0400000000000000" pitchFamily="50" charset="-128"/>
                <a:cs typeface="メイリオ" panose="020B0604030504040204" pitchFamily="50" charset="-128"/>
              </a:rPr>
              <a:t>くわしくはこちら</a:t>
            </a:r>
            <a:endParaRPr lang="en-US" altLang="ja-JP" sz="120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200">
                <a:latin typeface="游ゴシック" panose="020B0400000000000000" pitchFamily="50" charset="-128"/>
                <a:ea typeface="游ゴシック" panose="020B0400000000000000" pitchFamily="50" charset="-128"/>
                <a:cs typeface="メイリオ" panose="020B0604030504040204" pitchFamily="50" charset="-128"/>
                <a:hlinkClick r:id="rId8"/>
              </a:rPr>
              <a:t>https://4travel.jp/pointclub/</a:t>
            </a:r>
            <a:endParaRPr lang="en-US" altLang="ja-JP" sz="1200">
              <a:latin typeface="游ゴシック" panose="020B0400000000000000" pitchFamily="50" charset="-128"/>
              <a:ea typeface="游ゴシック" panose="020B0400000000000000" pitchFamily="50" charset="-128"/>
              <a:cs typeface="メイリオ" panose="020B0604030504040204" pitchFamily="50" charset="-128"/>
            </a:endParaRPr>
          </a:p>
          <a:p>
            <a:endParaRPr lang="ja-JP" altLang="en-US" sz="120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076" name="Picture 20" descr="ホテル宿泊">
            <a:extLst>
              <a:ext uri="{FF2B5EF4-FFF2-40B4-BE49-F238E27FC236}">
                <a16:creationId xmlns:a16="http://schemas.microsoft.com/office/drawing/2014/main" id="{E5AE7C3E-A98C-48D7-BA16-7C11DF80203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90511" y="2715854"/>
            <a:ext cx="513893" cy="401259"/>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22" descr="国内航空券">
            <a:extLst>
              <a:ext uri="{FF2B5EF4-FFF2-40B4-BE49-F238E27FC236}">
                <a16:creationId xmlns:a16="http://schemas.microsoft.com/office/drawing/2014/main" id="{83230B19-7A61-4FDF-8D43-E4368EA0CF6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085654" y="2706722"/>
            <a:ext cx="487770" cy="380862"/>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24" descr="国内航空券+ホテル">
            <a:extLst>
              <a:ext uri="{FF2B5EF4-FFF2-40B4-BE49-F238E27FC236}">
                <a16:creationId xmlns:a16="http://schemas.microsoft.com/office/drawing/2014/main" id="{8A77DA7A-A18B-4DD9-A16C-59EFEDC17E2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863560" y="2700533"/>
            <a:ext cx="711998" cy="450631"/>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26" descr="海外Wi-Fiレンタル">
            <a:extLst>
              <a:ext uri="{FF2B5EF4-FFF2-40B4-BE49-F238E27FC236}">
                <a16:creationId xmlns:a16="http://schemas.microsoft.com/office/drawing/2014/main" id="{4CCBD2BF-DF5F-4EDE-AA2D-199637960AF8}"/>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845586" y="2732463"/>
            <a:ext cx="507657" cy="36628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8" descr="クチコミ投稿">
            <a:extLst>
              <a:ext uri="{FF2B5EF4-FFF2-40B4-BE49-F238E27FC236}">
                <a16:creationId xmlns:a16="http://schemas.microsoft.com/office/drawing/2014/main" id="{12964840-D40D-48E4-8175-88FB51B6154A}"/>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091590" y="3565407"/>
            <a:ext cx="507436" cy="39621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0" descr="クチコミ投稿">
            <a:extLst>
              <a:ext uri="{FF2B5EF4-FFF2-40B4-BE49-F238E27FC236}">
                <a16:creationId xmlns:a16="http://schemas.microsoft.com/office/drawing/2014/main" id="{28EF5883-0CD1-47F2-844B-8A17B0A29A94}"/>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978777" y="3552719"/>
            <a:ext cx="545847" cy="426209"/>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ポイント">
            <a:extLst>
              <a:ext uri="{FF2B5EF4-FFF2-40B4-BE49-F238E27FC236}">
                <a16:creationId xmlns:a16="http://schemas.microsoft.com/office/drawing/2014/main" id="{851AC920-4ABE-4359-9697-B7D740D42D17}"/>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t="37220" r="67210"/>
          <a:stretch/>
        </p:blipFill>
        <p:spPr bwMode="auto">
          <a:xfrm>
            <a:off x="1163648" y="3349758"/>
            <a:ext cx="571451" cy="710212"/>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32" descr="ポイント">
            <a:extLst>
              <a:ext uri="{FF2B5EF4-FFF2-40B4-BE49-F238E27FC236}">
                <a16:creationId xmlns:a16="http://schemas.microsoft.com/office/drawing/2014/main" id="{AE09957C-3C4E-4BCB-94F7-AC2EDF2AC26D}"/>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t="37220" r="67210"/>
          <a:stretch/>
        </p:blipFill>
        <p:spPr bwMode="auto">
          <a:xfrm>
            <a:off x="3798436" y="3349758"/>
            <a:ext cx="571451" cy="71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858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6">
            <a:extLst>
              <a:ext uri="{FF2B5EF4-FFF2-40B4-BE49-F238E27FC236}">
                <a16:creationId xmlns:a16="http://schemas.microsoft.com/office/drawing/2014/main" id="{E7B6AAA3-9ACE-4C58-823E-4D8183510A33}"/>
              </a:ext>
            </a:extLst>
          </p:cNvPr>
          <p:cNvSpPr txBox="1">
            <a:spLocks/>
          </p:cNvSpPr>
          <p:nvPr/>
        </p:nvSpPr>
        <p:spPr>
          <a:xfrm>
            <a:off x="5171940" y="5006580"/>
            <a:ext cx="1440000" cy="315086"/>
          </a:xfrm>
          <a:prstGeom prst="rect">
            <a:avLst/>
          </a:prstGeom>
          <a:solidFill>
            <a:schemeClr val="bg1"/>
          </a:solid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ダイナミックパッケージの</a:t>
            </a:r>
            <a:endPar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プラットフォーム提供など</a:t>
            </a:r>
            <a:endParaRPr lang="ja-JP" altLang="en-US" sz="8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32DD5E32-6FCB-413F-BBC5-11992AD1F2BB}"/>
              </a:ext>
            </a:extLst>
          </p:cNvPr>
          <p:cNvSpPr>
            <a:spLocks noGrp="1"/>
          </p:cNvSpPr>
          <p:nvPr>
            <p:ph type="sldNum" sz="quarter" idx="12"/>
          </p:nvPr>
        </p:nvSpPr>
        <p:spPr/>
        <p:txBody>
          <a:bodyPr/>
          <a:lstStyle/>
          <a:p>
            <a:fld id="{D8B91448-09D1-4BE7-A07D-AABAAA73F2EB}" type="slidenum">
              <a:rPr kumimoji="1" lang="ja-JP" altLang="en-US" smtClean="0"/>
              <a:t>14</a:t>
            </a:fld>
            <a:endParaRPr kumimoji="1" lang="ja-JP" altLang="en-US"/>
          </a:p>
        </p:txBody>
      </p:sp>
      <p:sp>
        <p:nvSpPr>
          <p:cNvPr id="5" name="フッター プレースホルダー 4">
            <a:extLst>
              <a:ext uri="{FF2B5EF4-FFF2-40B4-BE49-F238E27FC236}">
                <a16:creationId xmlns:a16="http://schemas.microsoft.com/office/drawing/2014/main" id="{9FE3AC95-F619-4D8A-BD54-12259FF22E7B}"/>
              </a:ext>
            </a:extLst>
          </p:cNvPr>
          <p:cNvSpPr>
            <a:spLocks noGrp="1"/>
          </p:cNvSpPr>
          <p:nvPr>
            <p:ph type="ftr" sz="quarter" idx="13"/>
          </p:nvPr>
        </p:nvSpPr>
        <p:spPr/>
        <p:txBody>
          <a:bodyPr/>
          <a:lstStyle/>
          <a:p>
            <a:r>
              <a:rPr lang="en-US" altLang="ja-JP"/>
              <a:t>Copyright © Kakaku.com, Inc. All Rights Reserved.</a:t>
            </a:r>
          </a:p>
        </p:txBody>
      </p:sp>
      <p:sp>
        <p:nvSpPr>
          <p:cNvPr id="6" name="テキスト プレースホルダー 8">
            <a:extLst>
              <a:ext uri="{FF2B5EF4-FFF2-40B4-BE49-F238E27FC236}">
                <a16:creationId xmlns:a16="http://schemas.microsoft.com/office/drawing/2014/main" id="{D940C62F-60B1-4372-9DD7-B51B33FC43B9}"/>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運営会社について</a:t>
            </a:r>
          </a:p>
        </p:txBody>
      </p:sp>
      <p:sp>
        <p:nvSpPr>
          <p:cNvPr id="7" name="テキスト ボックス 6">
            <a:extLst>
              <a:ext uri="{FF2B5EF4-FFF2-40B4-BE49-F238E27FC236}">
                <a16:creationId xmlns:a16="http://schemas.microsoft.com/office/drawing/2014/main" id="{6CFA2D28-BDEE-415D-97F2-53BA30D17E99}"/>
              </a:ext>
            </a:extLst>
          </p:cNvPr>
          <p:cNvSpPr txBox="1"/>
          <p:nvPr/>
        </p:nvSpPr>
        <p:spPr>
          <a:xfrm>
            <a:off x="995938" y="1608009"/>
            <a:ext cx="2492990" cy="400110"/>
          </a:xfrm>
          <a:prstGeom prst="rect">
            <a:avLst/>
          </a:prstGeom>
          <a:noFill/>
        </p:spPr>
        <p:txBody>
          <a:bodyPr wrap="none" rtlCol="0">
            <a:spAutoFit/>
          </a:bodyPr>
          <a:lstStyle/>
          <a:p>
            <a:pPr algn="ctr"/>
            <a:r>
              <a:rPr kumimoji="1" lang="ja-JP" altLang="en-US" sz="2000" b="1"/>
              <a:t>主な事業・サービス</a:t>
            </a:r>
          </a:p>
        </p:txBody>
      </p:sp>
      <p:sp>
        <p:nvSpPr>
          <p:cNvPr id="9" name="タイトル 26">
            <a:extLst>
              <a:ext uri="{FF2B5EF4-FFF2-40B4-BE49-F238E27FC236}">
                <a16:creationId xmlns:a16="http://schemas.microsoft.com/office/drawing/2014/main" id="{C53A3BAA-D50F-4AB9-9B0F-E7E47BE24A02}"/>
              </a:ext>
            </a:extLst>
          </p:cNvPr>
          <p:cNvSpPr txBox="1">
            <a:spLocks/>
          </p:cNvSpPr>
          <p:nvPr/>
        </p:nvSpPr>
        <p:spPr>
          <a:xfrm>
            <a:off x="446140" y="2119967"/>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購買支援サイト</a:t>
            </a:r>
          </a:p>
        </p:txBody>
      </p:sp>
      <p:sp>
        <p:nvSpPr>
          <p:cNvPr id="11" name="タイトル 26">
            <a:extLst>
              <a:ext uri="{FF2B5EF4-FFF2-40B4-BE49-F238E27FC236}">
                <a16:creationId xmlns:a16="http://schemas.microsoft.com/office/drawing/2014/main" id="{06FB873E-C7F1-4508-8796-AE39533765C3}"/>
              </a:ext>
            </a:extLst>
          </p:cNvPr>
          <p:cNvSpPr txBox="1">
            <a:spLocks/>
          </p:cNvSpPr>
          <p:nvPr/>
        </p:nvSpPr>
        <p:spPr>
          <a:xfrm>
            <a:off x="2322875" y="2119967"/>
            <a:ext cx="1870703"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レストラン検索予約サイト</a:t>
            </a:r>
          </a:p>
        </p:txBody>
      </p:sp>
      <p:graphicFrame>
        <p:nvGraphicFramePr>
          <p:cNvPr id="14" name="表 13">
            <a:extLst>
              <a:ext uri="{FF2B5EF4-FFF2-40B4-BE49-F238E27FC236}">
                <a16:creationId xmlns:a16="http://schemas.microsoft.com/office/drawing/2014/main" id="{DA80E8E7-F089-4D2A-BDD7-BC46F8AB494D}"/>
              </a:ext>
            </a:extLst>
          </p:cNvPr>
          <p:cNvGraphicFramePr>
            <a:graphicFrameLocks noGrp="1"/>
          </p:cNvGraphicFramePr>
          <p:nvPr>
            <p:extLst>
              <p:ext uri="{D42A27DB-BD31-4B8C-83A1-F6EECF244321}">
                <p14:modId xmlns:p14="http://schemas.microsoft.com/office/powerpoint/2010/main" val="2048548673"/>
              </p:ext>
            </p:extLst>
          </p:nvPr>
        </p:nvGraphicFramePr>
        <p:xfrm>
          <a:off x="4601724" y="2148090"/>
          <a:ext cx="4311183" cy="2276586"/>
        </p:xfrm>
        <a:graphic>
          <a:graphicData uri="http://schemas.openxmlformats.org/drawingml/2006/table">
            <a:tbl>
              <a:tblPr>
                <a:tableStyleId>{5C22544A-7EE6-4342-B048-85BDC9FD1C3A}</a:tableStyleId>
              </a:tblPr>
              <a:tblGrid>
                <a:gridCol w="790058">
                  <a:extLst>
                    <a:ext uri="{9D8B030D-6E8A-4147-A177-3AD203B41FA5}">
                      <a16:colId xmlns:a16="http://schemas.microsoft.com/office/drawing/2014/main" val="2095775960"/>
                    </a:ext>
                  </a:extLst>
                </a:gridCol>
                <a:gridCol w="3521125">
                  <a:extLst>
                    <a:ext uri="{9D8B030D-6E8A-4147-A177-3AD203B41FA5}">
                      <a16:colId xmlns:a16="http://schemas.microsoft.com/office/drawing/2014/main" val="1437185295"/>
                    </a:ext>
                  </a:extLst>
                </a:gridCol>
              </a:tblGrid>
              <a:tr h="437868">
                <a:tc>
                  <a:txBody>
                    <a:bodyPr/>
                    <a:lstStyle/>
                    <a:p>
                      <a:pPr algn="l" rtl="0" fontAlgn="ctr"/>
                      <a:r>
                        <a:rPr lang="ja-JP" altLang="en-US" sz="1000" b="1" u="none" strike="noStrike" dirty="0">
                          <a:solidFill>
                            <a:srgbClr val="000000"/>
                          </a:solidFill>
                          <a:effectLst/>
                          <a:latin typeface="+mn-lt"/>
                        </a:rPr>
                        <a:t>会社名</a:t>
                      </a:r>
                      <a:endParaRPr lang="ja-JP" altLang="en-US" sz="1000" b="1" i="0" u="none" strike="noStrike" dirty="0">
                        <a:solidFill>
                          <a:srgbClr val="000000"/>
                        </a:solidFill>
                        <a:effectLst/>
                        <a:latin typeface="+mn-lt"/>
                        <a:ea typeface="游ゴシック" panose="020B0400000000000000" pitchFamily="50" charset="-128"/>
                      </a:endParaRPr>
                    </a:p>
                  </a:txBody>
                  <a:tcPr marL="114300" marR="9525" marT="95" marB="0" anchor="ctr"/>
                </a:tc>
                <a:tc>
                  <a:txBody>
                    <a:bodyPr/>
                    <a:lstStyle/>
                    <a:p>
                      <a:pPr algn="l" rtl="0" fontAlgn="ctr"/>
                      <a:r>
                        <a:rPr lang="ja-JP" altLang="en-US" sz="1000" b="0" u="none" strike="noStrike" dirty="0">
                          <a:solidFill>
                            <a:srgbClr val="000000"/>
                          </a:solidFill>
                          <a:effectLst/>
                          <a:latin typeface="+mn-lt"/>
                        </a:rPr>
                        <a:t>株式会社カカクコム</a:t>
                      </a:r>
                      <a:endParaRPr lang="ja-JP" altLang="en-US" sz="1000" b="0" i="0" u="none" strike="noStrike" dirty="0">
                        <a:solidFill>
                          <a:srgbClr val="000000"/>
                        </a:solidFill>
                        <a:effectLst/>
                        <a:latin typeface="+mn-lt"/>
                        <a:ea typeface="游ゴシック" panose="020B0400000000000000" pitchFamily="50" charset="-128"/>
                      </a:endParaRPr>
                    </a:p>
                  </a:txBody>
                  <a:tcPr marL="114300" marR="9525" marT="95" marB="0" anchor="ctr"/>
                </a:tc>
                <a:extLst>
                  <a:ext uri="{0D108BD9-81ED-4DB2-BD59-A6C34878D82A}">
                    <a16:rowId xmlns:a16="http://schemas.microsoft.com/office/drawing/2014/main" val="3785220232"/>
                  </a:ext>
                </a:extLst>
              </a:tr>
              <a:tr h="437868">
                <a:tc>
                  <a:txBody>
                    <a:bodyPr/>
                    <a:lstStyle/>
                    <a:p>
                      <a:pPr algn="l" rtl="0" fontAlgn="ctr"/>
                      <a:r>
                        <a:rPr lang="ja-JP" altLang="en-US" sz="1000" b="1" u="none" strike="noStrike" dirty="0">
                          <a:solidFill>
                            <a:srgbClr val="000000"/>
                          </a:solidFill>
                          <a:effectLst/>
                          <a:latin typeface="+mn-lt"/>
                        </a:rPr>
                        <a:t>代表者</a:t>
                      </a:r>
                      <a:endParaRPr lang="ja-JP" altLang="en-US" sz="1000" b="1" i="0" u="none" strike="noStrike" dirty="0">
                        <a:solidFill>
                          <a:srgbClr val="000000"/>
                        </a:solidFill>
                        <a:effectLst/>
                        <a:latin typeface="+mn-lt"/>
                        <a:ea typeface="游ゴシック" panose="020B0400000000000000" pitchFamily="50" charset="-128"/>
                      </a:endParaRPr>
                    </a:p>
                  </a:txBody>
                  <a:tcPr marL="114300" marR="9525" marT="95" marB="0" anchor="ctr"/>
                </a:tc>
                <a:tc>
                  <a:txBody>
                    <a:bodyPr/>
                    <a:lstStyle/>
                    <a:p>
                      <a:pPr algn="l" rtl="0" fontAlgn="ctr"/>
                      <a:r>
                        <a:rPr lang="zh-TW" altLang="en-US" sz="1000" b="0" i="0" u="none" strike="noStrike" dirty="0">
                          <a:solidFill>
                            <a:srgbClr val="000000"/>
                          </a:solidFill>
                          <a:effectLst/>
                          <a:latin typeface="+mn-lt"/>
                          <a:ea typeface="游ゴシック" panose="020B0400000000000000" pitchFamily="50" charset="-128"/>
                        </a:rPr>
                        <a:t>代表取締役社長　畑彰之介</a:t>
                      </a:r>
                    </a:p>
                  </a:txBody>
                  <a:tcPr marL="114300" marR="9525" marT="95" marB="0" anchor="ctr"/>
                </a:tc>
                <a:extLst>
                  <a:ext uri="{0D108BD9-81ED-4DB2-BD59-A6C34878D82A}">
                    <a16:rowId xmlns:a16="http://schemas.microsoft.com/office/drawing/2014/main" val="2481718229"/>
                  </a:ext>
                </a:extLst>
              </a:tr>
              <a:tr h="525114">
                <a:tc>
                  <a:txBody>
                    <a:bodyPr/>
                    <a:lstStyle/>
                    <a:p>
                      <a:pPr algn="l" rtl="0" fontAlgn="ctr"/>
                      <a:r>
                        <a:rPr lang="ja-JP" altLang="en-US" sz="1000" b="1" u="none" strike="noStrike" dirty="0">
                          <a:solidFill>
                            <a:srgbClr val="000000"/>
                          </a:solidFill>
                          <a:effectLst/>
                          <a:latin typeface="+mn-lt"/>
                        </a:rPr>
                        <a:t>本社</a:t>
                      </a:r>
                      <a:endParaRPr lang="ja-JP" altLang="en-US" sz="1000" b="1" i="0" u="none" strike="noStrike" dirty="0">
                        <a:solidFill>
                          <a:srgbClr val="000000"/>
                        </a:solidFill>
                        <a:effectLst/>
                        <a:latin typeface="+mn-lt"/>
                        <a:ea typeface="游ゴシック" panose="020B0400000000000000" pitchFamily="50" charset="-128"/>
                      </a:endParaRPr>
                    </a:p>
                  </a:txBody>
                  <a:tcPr marL="114300" marR="9525" marT="95" marB="0" anchor="ctr"/>
                </a:tc>
                <a:tc>
                  <a:txBody>
                    <a:bodyPr/>
                    <a:lstStyle/>
                    <a:p>
                      <a:pPr algn="l" rtl="0" fontAlgn="ctr"/>
                      <a:r>
                        <a:rPr lang="ja-JP" altLang="en-US" sz="1000" b="0" u="none" strike="noStrike" dirty="0">
                          <a:solidFill>
                            <a:srgbClr val="000000"/>
                          </a:solidFill>
                          <a:effectLst/>
                          <a:latin typeface="+mn-lt"/>
                        </a:rPr>
                        <a:t>〒</a:t>
                      </a:r>
                      <a:r>
                        <a:rPr lang="en-US" altLang="ja-JP" sz="1000" b="0" u="none" strike="noStrike" dirty="0">
                          <a:solidFill>
                            <a:srgbClr val="000000"/>
                          </a:solidFill>
                          <a:effectLst/>
                          <a:latin typeface="+mn-lt"/>
                        </a:rPr>
                        <a:t>150-0022</a:t>
                      </a:r>
                      <a:br>
                        <a:rPr lang="en-US" altLang="ja-JP" sz="1000" b="0" u="none" strike="noStrike" dirty="0">
                          <a:solidFill>
                            <a:srgbClr val="000000"/>
                          </a:solidFill>
                          <a:effectLst/>
                          <a:latin typeface="+mn-lt"/>
                        </a:rPr>
                      </a:br>
                      <a:r>
                        <a:rPr lang="ja-JP" altLang="en-US" sz="1000" b="0" u="none" strike="noStrike" dirty="0">
                          <a:solidFill>
                            <a:srgbClr val="000000"/>
                          </a:solidFill>
                          <a:effectLst/>
                          <a:latin typeface="+mn-lt"/>
                        </a:rPr>
                        <a:t>東京都渋谷区恵比寿南</a:t>
                      </a:r>
                      <a:r>
                        <a:rPr lang="en-US" altLang="ja-JP" sz="1000" b="0" u="none" strike="noStrike" dirty="0">
                          <a:solidFill>
                            <a:srgbClr val="000000"/>
                          </a:solidFill>
                          <a:effectLst/>
                          <a:latin typeface="+mn-lt"/>
                        </a:rPr>
                        <a:t>3</a:t>
                      </a:r>
                      <a:r>
                        <a:rPr lang="ja-JP" altLang="en-US" sz="1000" b="0" u="none" strike="noStrike" dirty="0">
                          <a:solidFill>
                            <a:srgbClr val="000000"/>
                          </a:solidFill>
                          <a:effectLst/>
                          <a:latin typeface="+mn-lt"/>
                        </a:rPr>
                        <a:t>丁目</a:t>
                      </a:r>
                      <a:r>
                        <a:rPr lang="en-US" altLang="ja-JP" sz="1000" b="0" u="none" strike="noStrike" dirty="0">
                          <a:solidFill>
                            <a:srgbClr val="000000"/>
                          </a:solidFill>
                          <a:effectLst/>
                          <a:latin typeface="+mn-lt"/>
                        </a:rPr>
                        <a:t>5</a:t>
                      </a:r>
                      <a:r>
                        <a:rPr lang="ja-JP" altLang="en-US" sz="1000" b="0" u="none" strike="noStrike" dirty="0">
                          <a:solidFill>
                            <a:srgbClr val="000000"/>
                          </a:solidFill>
                          <a:effectLst/>
                          <a:latin typeface="+mn-lt"/>
                        </a:rPr>
                        <a:t>番</a:t>
                      </a:r>
                      <a:r>
                        <a:rPr lang="en-US" altLang="ja-JP" sz="1000" b="0" u="none" strike="noStrike" dirty="0">
                          <a:solidFill>
                            <a:srgbClr val="000000"/>
                          </a:solidFill>
                          <a:effectLst/>
                          <a:latin typeface="+mn-lt"/>
                        </a:rPr>
                        <a:t>7</a:t>
                      </a:r>
                      <a:r>
                        <a:rPr lang="ja-JP" altLang="en-US" sz="1000" b="0" u="none" strike="noStrike" dirty="0">
                          <a:solidFill>
                            <a:srgbClr val="000000"/>
                          </a:solidFill>
                          <a:effectLst/>
                          <a:latin typeface="+mn-lt"/>
                        </a:rPr>
                        <a:t>号 デジタルゲートビル</a:t>
                      </a:r>
                      <a:endParaRPr lang="ja-JP" altLang="en-US" sz="1000" b="0" i="0" u="none" strike="noStrike" dirty="0">
                        <a:solidFill>
                          <a:srgbClr val="000000"/>
                        </a:solidFill>
                        <a:effectLst/>
                        <a:latin typeface="+mn-lt"/>
                        <a:ea typeface="游ゴシック" panose="020B0400000000000000" pitchFamily="50" charset="-128"/>
                      </a:endParaRPr>
                    </a:p>
                  </a:txBody>
                  <a:tcPr marL="114300" marR="9525" marT="95" marB="0" anchor="ctr"/>
                </a:tc>
                <a:extLst>
                  <a:ext uri="{0D108BD9-81ED-4DB2-BD59-A6C34878D82A}">
                    <a16:rowId xmlns:a16="http://schemas.microsoft.com/office/drawing/2014/main" val="4150770349"/>
                  </a:ext>
                </a:extLst>
              </a:tr>
              <a:tr h="437868">
                <a:tc>
                  <a:txBody>
                    <a:bodyPr/>
                    <a:lstStyle/>
                    <a:p>
                      <a:pPr algn="l" rtl="0" fontAlgn="ctr"/>
                      <a:r>
                        <a:rPr lang="ja-JP" altLang="en-US" sz="1000" b="1" u="none" strike="noStrike" dirty="0">
                          <a:solidFill>
                            <a:srgbClr val="000000"/>
                          </a:solidFill>
                          <a:effectLst/>
                          <a:latin typeface="+mn-lt"/>
                        </a:rPr>
                        <a:t>設立</a:t>
                      </a:r>
                      <a:endParaRPr lang="ja-JP" altLang="en-US" sz="1000" b="1" i="0" u="none" strike="noStrike" dirty="0">
                        <a:solidFill>
                          <a:srgbClr val="000000"/>
                        </a:solidFill>
                        <a:effectLst/>
                        <a:latin typeface="+mn-lt"/>
                        <a:ea typeface="游ゴシック" panose="020B0400000000000000" pitchFamily="50" charset="-128"/>
                      </a:endParaRPr>
                    </a:p>
                  </a:txBody>
                  <a:tcPr marL="114300" marR="9525" marT="95" marB="0" anchor="ctr"/>
                </a:tc>
                <a:tc>
                  <a:txBody>
                    <a:bodyPr/>
                    <a:lstStyle/>
                    <a:p>
                      <a:pPr algn="l" rtl="0" fontAlgn="ctr"/>
                      <a:r>
                        <a:rPr lang="en-US" altLang="ja-JP" sz="1000" b="0" u="none" strike="noStrike" dirty="0">
                          <a:solidFill>
                            <a:srgbClr val="000000"/>
                          </a:solidFill>
                          <a:effectLst/>
                          <a:latin typeface="+mn-lt"/>
                        </a:rPr>
                        <a:t>1997</a:t>
                      </a:r>
                      <a:r>
                        <a:rPr lang="ja-JP" altLang="en-US" sz="1000" b="0" u="none" strike="noStrike" dirty="0">
                          <a:solidFill>
                            <a:srgbClr val="000000"/>
                          </a:solidFill>
                          <a:effectLst/>
                          <a:latin typeface="+mn-lt"/>
                        </a:rPr>
                        <a:t>年</a:t>
                      </a:r>
                      <a:r>
                        <a:rPr lang="en-US" altLang="ja-JP" sz="1000" b="0" u="none" strike="noStrike" dirty="0">
                          <a:solidFill>
                            <a:srgbClr val="000000"/>
                          </a:solidFill>
                          <a:effectLst/>
                          <a:latin typeface="+mn-lt"/>
                        </a:rPr>
                        <a:t>12</a:t>
                      </a:r>
                      <a:r>
                        <a:rPr lang="ja-JP" altLang="en-US" sz="1000" b="0" u="none" strike="noStrike" dirty="0">
                          <a:solidFill>
                            <a:srgbClr val="000000"/>
                          </a:solidFill>
                          <a:effectLst/>
                          <a:latin typeface="+mn-lt"/>
                        </a:rPr>
                        <a:t>月</a:t>
                      </a:r>
                      <a:endParaRPr lang="ja-JP" altLang="en-US" sz="1000" b="0" i="0" u="none" strike="noStrike" dirty="0">
                        <a:solidFill>
                          <a:srgbClr val="000000"/>
                        </a:solidFill>
                        <a:effectLst/>
                        <a:latin typeface="+mn-lt"/>
                        <a:ea typeface="游ゴシック" panose="020B0400000000000000" pitchFamily="50" charset="-128"/>
                      </a:endParaRPr>
                    </a:p>
                  </a:txBody>
                  <a:tcPr marL="114300" marR="9525" marT="95" marB="0" anchor="ctr"/>
                </a:tc>
                <a:extLst>
                  <a:ext uri="{0D108BD9-81ED-4DB2-BD59-A6C34878D82A}">
                    <a16:rowId xmlns:a16="http://schemas.microsoft.com/office/drawing/2014/main" val="3071924586"/>
                  </a:ext>
                </a:extLst>
              </a:tr>
              <a:tr h="437868">
                <a:tc>
                  <a:txBody>
                    <a:bodyPr/>
                    <a:lstStyle/>
                    <a:p>
                      <a:pPr algn="l" rtl="0" fontAlgn="ctr"/>
                      <a:r>
                        <a:rPr lang="ja-JP" altLang="en-US" sz="1000" b="1" u="none" strike="noStrike" dirty="0">
                          <a:solidFill>
                            <a:srgbClr val="000000"/>
                          </a:solidFill>
                          <a:effectLst/>
                          <a:latin typeface="+mn-lt"/>
                        </a:rPr>
                        <a:t>証券コード</a:t>
                      </a:r>
                      <a:endParaRPr lang="ja-JP" altLang="en-US" sz="1000" b="1" i="0" u="none" strike="noStrike" dirty="0">
                        <a:solidFill>
                          <a:srgbClr val="000000"/>
                        </a:solidFill>
                        <a:effectLst/>
                        <a:latin typeface="+mn-lt"/>
                        <a:ea typeface="游ゴシック" panose="020B0400000000000000" pitchFamily="50" charset="-128"/>
                      </a:endParaRPr>
                    </a:p>
                  </a:txBody>
                  <a:tcPr marL="114300" marR="9525" marT="95" marB="0" anchor="ctr"/>
                </a:tc>
                <a:tc>
                  <a:txBody>
                    <a:bodyPr/>
                    <a:lstStyle/>
                    <a:p>
                      <a:pPr algn="l" rtl="0" fontAlgn="ctr"/>
                      <a:r>
                        <a:rPr lang="en-US" altLang="ja-JP" sz="1000" b="0" u="none" strike="noStrike" dirty="0">
                          <a:solidFill>
                            <a:srgbClr val="000000"/>
                          </a:solidFill>
                          <a:effectLst/>
                          <a:latin typeface="+mn-lt"/>
                        </a:rPr>
                        <a:t>2371</a:t>
                      </a:r>
                      <a:r>
                        <a:rPr lang="ja-JP" altLang="en-US" sz="1000" b="0" u="none" strike="noStrike" dirty="0">
                          <a:solidFill>
                            <a:srgbClr val="000000"/>
                          </a:solidFill>
                          <a:effectLst/>
                          <a:latin typeface="+mn-lt"/>
                        </a:rPr>
                        <a:t>（東証プライム市場）　</a:t>
                      </a:r>
                      <a:endParaRPr lang="ja-JP" altLang="en-US" sz="1000" b="0" i="0" u="none" strike="noStrike" dirty="0">
                        <a:solidFill>
                          <a:srgbClr val="000000"/>
                        </a:solidFill>
                        <a:effectLst/>
                        <a:latin typeface="+mn-lt"/>
                        <a:ea typeface="游ゴシック" panose="020B0400000000000000" pitchFamily="50" charset="-128"/>
                      </a:endParaRPr>
                    </a:p>
                  </a:txBody>
                  <a:tcPr marL="114300" marR="9525" marT="95" marB="0" anchor="ctr"/>
                </a:tc>
                <a:extLst>
                  <a:ext uri="{0D108BD9-81ED-4DB2-BD59-A6C34878D82A}">
                    <a16:rowId xmlns:a16="http://schemas.microsoft.com/office/drawing/2014/main" val="3195068172"/>
                  </a:ext>
                </a:extLst>
              </a:tr>
            </a:tbl>
          </a:graphicData>
        </a:graphic>
      </p:graphicFrame>
      <p:sp>
        <p:nvSpPr>
          <p:cNvPr id="15" name="テキスト ボックス 14">
            <a:extLst>
              <a:ext uri="{FF2B5EF4-FFF2-40B4-BE49-F238E27FC236}">
                <a16:creationId xmlns:a16="http://schemas.microsoft.com/office/drawing/2014/main" id="{87DC5C83-2377-445C-929A-9F4857BE11BB}"/>
              </a:ext>
            </a:extLst>
          </p:cNvPr>
          <p:cNvSpPr txBox="1"/>
          <p:nvPr/>
        </p:nvSpPr>
        <p:spPr>
          <a:xfrm>
            <a:off x="6152021" y="1608009"/>
            <a:ext cx="1210588" cy="400110"/>
          </a:xfrm>
          <a:prstGeom prst="rect">
            <a:avLst/>
          </a:prstGeom>
          <a:noFill/>
        </p:spPr>
        <p:txBody>
          <a:bodyPr wrap="none" rtlCol="0">
            <a:spAutoFit/>
          </a:bodyPr>
          <a:lstStyle/>
          <a:p>
            <a:pPr algn="ctr"/>
            <a:r>
              <a:rPr kumimoji="1" lang="ja-JP" altLang="en-US" sz="2000" b="1"/>
              <a:t>会社概要</a:t>
            </a:r>
          </a:p>
        </p:txBody>
      </p:sp>
      <p:sp>
        <p:nvSpPr>
          <p:cNvPr id="17" name="タイトル 26">
            <a:extLst>
              <a:ext uri="{FF2B5EF4-FFF2-40B4-BE49-F238E27FC236}">
                <a16:creationId xmlns:a16="http://schemas.microsoft.com/office/drawing/2014/main" id="{C37BA23E-1FFD-4007-969D-B7120826E80D}"/>
              </a:ext>
            </a:extLst>
          </p:cNvPr>
          <p:cNvSpPr txBox="1">
            <a:spLocks/>
          </p:cNvSpPr>
          <p:nvPr/>
        </p:nvSpPr>
        <p:spPr>
          <a:xfrm>
            <a:off x="3421139" y="5006580"/>
            <a:ext cx="1440000" cy="204287"/>
          </a:xfrm>
          <a:prstGeom prst="rect">
            <a:avLst/>
          </a:prstGeom>
          <a:no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高速バス比較サイト</a:t>
            </a:r>
            <a:endParaRPr lang="ja-JP" altLang="en-US" sz="80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6" name="図 15" descr="アイコン&#10;&#10;低い精度で自動的に生成された説明">
            <a:extLst>
              <a:ext uri="{FF2B5EF4-FFF2-40B4-BE49-F238E27FC236}">
                <a16:creationId xmlns:a16="http://schemas.microsoft.com/office/drawing/2014/main" id="{B6E429C3-E2F9-413A-A0F5-20AD6C6B3A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700" y="2413188"/>
            <a:ext cx="1440000" cy="254400"/>
          </a:xfrm>
          <a:prstGeom prst="rect">
            <a:avLst/>
          </a:prstGeom>
        </p:spPr>
      </p:pic>
      <p:pic>
        <p:nvPicPr>
          <p:cNvPr id="19" name="図 18" descr="文字が書かれている&#10;&#10;低い精度で自動的に生成された説明">
            <a:extLst>
              <a:ext uri="{FF2B5EF4-FFF2-40B4-BE49-F238E27FC236}">
                <a16:creationId xmlns:a16="http://schemas.microsoft.com/office/drawing/2014/main" id="{87C7EE44-FA30-418A-8082-3920F06A4D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45711" y="2346888"/>
            <a:ext cx="1548000" cy="387000"/>
          </a:xfrm>
          <a:prstGeom prst="rect">
            <a:avLst/>
          </a:prstGeom>
        </p:spPr>
      </p:pic>
      <p:pic>
        <p:nvPicPr>
          <p:cNvPr id="22" name="図 21" descr="文字が書かれている&#10;&#10;中程度の精度で自動的に生成された説明">
            <a:extLst>
              <a:ext uri="{FF2B5EF4-FFF2-40B4-BE49-F238E27FC236}">
                <a16:creationId xmlns:a16="http://schemas.microsoft.com/office/drawing/2014/main" id="{D032577A-6033-4D08-B3B0-C549A7B533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6333" y="3157315"/>
            <a:ext cx="1080000" cy="417461"/>
          </a:xfrm>
          <a:prstGeom prst="rect">
            <a:avLst/>
          </a:prstGeom>
        </p:spPr>
      </p:pic>
      <p:sp>
        <p:nvSpPr>
          <p:cNvPr id="26" name="タイトル 26">
            <a:extLst>
              <a:ext uri="{FF2B5EF4-FFF2-40B4-BE49-F238E27FC236}">
                <a16:creationId xmlns:a16="http://schemas.microsoft.com/office/drawing/2014/main" id="{36D7922C-ED77-4C03-976B-D8B9DADEDA12}"/>
              </a:ext>
            </a:extLst>
          </p:cNvPr>
          <p:cNvSpPr txBox="1">
            <a:spLocks/>
          </p:cNvSpPr>
          <p:nvPr/>
        </p:nvSpPr>
        <p:spPr>
          <a:xfrm>
            <a:off x="113773" y="2879409"/>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不動産住宅情報サイト</a:t>
            </a:r>
          </a:p>
        </p:txBody>
      </p:sp>
      <p:pic>
        <p:nvPicPr>
          <p:cNvPr id="24" name="図 23" descr="ロゴ&#10;&#10;自動的に生成された説明">
            <a:extLst>
              <a:ext uri="{FF2B5EF4-FFF2-40B4-BE49-F238E27FC236}">
                <a16:creationId xmlns:a16="http://schemas.microsoft.com/office/drawing/2014/main" id="{C4B5AA4E-DF1E-4B3E-B7D9-060BA87837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5538" y="3293251"/>
            <a:ext cx="1224000" cy="308040"/>
          </a:xfrm>
          <a:prstGeom prst="rect">
            <a:avLst/>
          </a:prstGeom>
        </p:spPr>
      </p:pic>
      <p:sp>
        <p:nvSpPr>
          <p:cNvPr id="29" name="タイトル 26">
            <a:extLst>
              <a:ext uri="{FF2B5EF4-FFF2-40B4-BE49-F238E27FC236}">
                <a16:creationId xmlns:a16="http://schemas.microsoft.com/office/drawing/2014/main" id="{0BA9FB5F-5E60-475D-B22F-DD41F52B9E36}"/>
              </a:ext>
            </a:extLst>
          </p:cNvPr>
          <p:cNvSpPr txBox="1">
            <a:spLocks/>
          </p:cNvSpPr>
          <p:nvPr/>
        </p:nvSpPr>
        <p:spPr>
          <a:xfrm>
            <a:off x="1397573" y="2879409"/>
            <a:ext cx="1685959" cy="3148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メンズファッション</a:t>
            </a:r>
            <a:endParaRPr lang="en-US" altLang="ja-JP"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en-US" altLang="ja-JP"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Web</a:t>
            </a: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マガジン</a:t>
            </a:r>
          </a:p>
        </p:txBody>
      </p:sp>
      <p:pic>
        <p:nvPicPr>
          <p:cNvPr id="27" name="図 26" descr="アイコン&#10;&#10;自動的に生成された説明">
            <a:extLst>
              <a:ext uri="{FF2B5EF4-FFF2-40B4-BE49-F238E27FC236}">
                <a16:creationId xmlns:a16="http://schemas.microsoft.com/office/drawing/2014/main" id="{AEEC0F8B-B181-4270-B73E-1F3325B636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3221" y="5330031"/>
            <a:ext cx="1116000" cy="421600"/>
          </a:xfrm>
          <a:prstGeom prst="rect">
            <a:avLst/>
          </a:prstGeom>
        </p:spPr>
      </p:pic>
      <p:sp>
        <p:nvSpPr>
          <p:cNvPr id="32" name="タイトル 26">
            <a:extLst>
              <a:ext uri="{FF2B5EF4-FFF2-40B4-BE49-F238E27FC236}">
                <a16:creationId xmlns:a16="http://schemas.microsoft.com/office/drawing/2014/main" id="{2BD81ADD-025E-4742-BEB8-AC11E3DFC4E2}"/>
              </a:ext>
            </a:extLst>
          </p:cNvPr>
          <p:cNvSpPr txBox="1">
            <a:spLocks/>
          </p:cNvSpPr>
          <p:nvPr/>
        </p:nvSpPr>
        <p:spPr>
          <a:xfrm>
            <a:off x="1978642" y="5006580"/>
            <a:ext cx="1448239"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宿泊旅行の情報メディア</a:t>
            </a:r>
          </a:p>
        </p:txBody>
      </p:sp>
      <p:pic>
        <p:nvPicPr>
          <p:cNvPr id="30" name="図 29" descr="ロゴ が含まれている画像&#10;&#10;自動的に生成された説明">
            <a:extLst>
              <a:ext uri="{FF2B5EF4-FFF2-40B4-BE49-F238E27FC236}">
                <a16:creationId xmlns:a16="http://schemas.microsoft.com/office/drawing/2014/main" id="{14F15C20-71CA-4EEB-BE53-97A0F1AAE4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98149" y="3317969"/>
            <a:ext cx="1152000" cy="244309"/>
          </a:xfrm>
          <a:prstGeom prst="rect">
            <a:avLst/>
          </a:prstGeom>
        </p:spPr>
      </p:pic>
      <p:sp>
        <p:nvSpPr>
          <p:cNvPr id="35" name="タイトル 26">
            <a:extLst>
              <a:ext uri="{FF2B5EF4-FFF2-40B4-BE49-F238E27FC236}">
                <a16:creationId xmlns:a16="http://schemas.microsoft.com/office/drawing/2014/main" id="{B299084D-BC2D-4EE8-ADFC-6A5A807529C6}"/>
              </a:ext>
            </a:extLst>
          </p:cNvPr>
          <p:cNvSpPr txBox="1">
            <a:spLocks/>
          </p:cNvSpPr>
          <p:nvPr/>
        </p:nvSpPr>
        <p:spPr>
          <a:xfrm>
            <a:off x="2920410" y="2876781"/>
            <a:ext cx="1685959" cy="3148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女性向けライフスタイル</a:t>
            </a:r>
            <a:endParaRPr lang="en-US" altLang="ja-JP"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メディア</a:t>
            </a:r>
          </a:p>
        </p:txBody>
      </p:sp>
      <p:pic>
        <p:nvPicPr>
          <p:cNvPr id="33" name="図 32" descr="ロゴ, 会社名&#10;&#10;自動的に生成された説明">
            <a:extLst>
              <a:ext uri="{FF2B5EF4-FFF2-40B4-BE49-F238E27FC236}">
                <a16:creationId xmlns:a16="http://schemas.microsoft.com/office/drawing/2014/main" id="{7CEDABE3-796D-4355-A23C-EEA091EE2D4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17415" y="4077388"/>
            <a:ext cx="1152000" cy="377943"/>
          </a:xfrm>
          <a:prstGeom prst="rect">
            <a:avLst/>
          </a:prstGeom>
        </p:spPr>
      </p:pic>
      <p:sp>
        <p:nvSpPr>
          <p:cNvPr id="38" name="タイトル 26">
            <a:extLst>
              <a:ext uri="{FF2B5EF4-FFF2-40B4-BE49-F238E27FC236}">
                <a16:creationId xmlns:a16="http://schemas.microsoft.com/office/drawing/2014/main" id="{12E8A0CF-57EE-4A6C-AB81-F9CBD2659E6D}"/>
              </a:ext>
            </a:extLst>
          </p:cNvPr>
          <p:cNvSpPr txBox="1">
            <a:spLocks/>
          </p:cNvSpPr>
          <p:nvPr/>
        </p:nvSpPr>
        <p:spPr>
          <a:xfrm>
            <a:off x="88893" y="3766228"/>
            <a:ext cx="1440000" cy="3148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クルマ好きのための</a:t>
            </a:r>
            <a:endParaRPr lang="en-US" altLang="ja-JP"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情報サイト</a:t>
            </a:r>
          </a:p>
        </p:txBody>
      </p:sp>
      <p:pic>
        <p:nvPicPr>
          <p:cNvPr id="36" name="図 35" descr="挿絵, 時計, 記号 が含まれている画像&#10;&#10;自動的に生成された説明">
            <a:extLst>
              <a:ext uri="{FF2B5EF4-FFF2-40B4-BE49-F238E27FC236}">
                <a16:creationId xmlns:a16="http://schemas.microsoft.com/office/drawing/2014/main" id="{2B023DBE-D3DA-4743-93A8-EEB35235C27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03518" y="4104641"/>
            <a:ext cx="1332000" cy="295443"/>
          </a:xfrm>
          <a:prstGeom prst="rect">
            <a:avLst/>
          </a:prstGeom>
        </p:spPr>
      </p:pic>
      <p:sp>
        <p:nvSpPr>
          <p:cNvPr id="41" name="タイトル 26">
            <a:extLst>
              <a:ext uri="{FF2B5EF4-FFF2-40B4-BE49-F238E27FC236}">
                <a16:creationId xmlns:a16="http://schemas.microsoft.com/office/drawing/2014/main" id="{FE099D52-6161-4E7D-9C71-AA21FB827038}"/>
              </a:ext>
            </a:extLst>
          </p:cNvPr>
          <p:cNvSpPr txBox="1">
            <a:spLocks/>
          </p:cNvSpPr>
          <p:nvPr/>
        </p:nvSpPr>
        <p:spPr>
          <a:xfrm>
            <a:off x="1563909" y="3812631"/>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求人情報の一括検索サイト</a:t>
            </a:r>
          </a:p>
        </p:txBody>
      </p:sp>
      <p:pic>
        <p:nvPicPr>
          <p:cNvPr id="39" name="図 38" descr="挿絵 が含まれている画像&#10;&#10;自動的に生成された説明">
            <a:extLst>
              <a:ext uri="{FF2B5EF4-FFF2-40B4-BE49-F238E27FC236}">
                <a16:creationId xmlns:a16="http://schemas.microsoft.com/office/drawing/2014/main" id="{7C72A0CF-7CC9-419A-8578-EC3B5A6FFBB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190411" y="4118053"/>
            <a:ext cx="1116000" cy="240870"/>
          </a:xfrm>
          <a:prstGeom prst="rect">
            <a:avLst/>
          </a:prstGeom>
        </p:spPr>
      </p:pic>
      <p:sp>
        <p:nvSpPr>
          <p:cNvPr id="44" name="タイトル 26">
            <a:extLst>
              <a:ext uri="{FF2B5EF4-FFF2-40B4-BE49-F238E27FC236}">
                <a16:creationId xmlns:a16="http://schemas.microsoft.com/office/drawing/2014/main" id="{5CB24915-C8C1-4ED6-A93B-4EA7CD89D668}"/>
              </a:ext>
            </a:extLst>
          </p:cNvPr>
          <p:cNvSpPr txBox="1">
            <a:spLocks/>
          </p:cNvSpPr>
          <p:nvPr/>
        </p:nvSpPr>
        <p:spPr>
          <a:xfrm>
            <a:off x="3054149" y="3816996"/>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総合映画情報サイト</a:t>
            </a:r>
          </a:p>
        </p:txBody>
      </p:sp>
      <p:pic>
        <p:nvPicPr>
          <p:cNvPr id="42" name="図 41" descr="抽象, 挿絵 が含まれている画像&#10;&#10;自動的に生成された説明">
            <a:extLst>
              <a:ext uri="{FF2B5EF4-FFF2-40B4-BE49-F238E27FC236}">
                <a16:creationId xmlns:a16="http://schemas.microsoft.com/office/drawing/2014/main" id="{89F024CA-CCF7-4C2A-AF67-3FF4FA318BC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14714" y="5310739"/>
            <a:ext cx="1620000" cy="506250"/>
          </a:xfrm>
          <a:prstGeom prst="rect">
            <a:avLst/>
          </a:prstGeom>
        </p:spPr>
      </p:pic>
      <p:cxnSp>
        <p:nvCxnSpPr>
          <p:cNvPr id="47" name="直線コネクタ 46">
            <a:extLst>
              <a:ext uri="{FF2B5EF4-FFF2-40B4-BE49-F238E27FC236}">
                <a16:creationId xmlns:a16="http://schemas.microsoft.com/office/drawing/2014/main" id="{6C2DA819-0762-45AA-9505-4F355ADD8331}"/>
              </a:ext>
            </a:extLst>
          </p:cNvPr>
          <p:cNvCxnSpPr>
            <a:cxnSpLocks/>
          </p:cNvCxnSpPr>
          <p:nvPr/>
        </p:nvCxnSpPr>
        <p:spPr>
          <a:xfrm>
            <a:off x="210977" y="4780202"/>
            <a:ext cx="87019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B6E45087-881B-4C7C-A641-CD3E28C26BEB}"/>
              </a:ext>
            </a:extLst>
          </p:cNvPr>
          <p:cNvSpPr txBox="1"/>
          <p:nvPr/>
        </p:nvSpPr>
        <p:spPr>
          <a:xfrm>
            <a:off x="1563471" y="4664369"/>
            <a:ext cx="1415772" cy="276999"/>
          </a:xfrm>
          <a:prstGeom prst="rect">
            <a:avLst/>
          </a:prstGeom>
          <a:solidFill>
            <a:schemeClr val="bg1"/>
          </a:solidFill>
        </p:spPr>
        <p:txBody>
          <a:bodyPr wrap="none" rtlCol="0">
            <a:spAutoFit/>
          </a:bodyPr>
          <a:lstStyle/>
          <a:p>
            <a:r>
              <a:rPr kumimoji="1" lang="ja-JP" altLang="en-US" sz="1200" b="1"/>
              <a:t>旅行関連サービス</a:t>
            </a:r>
          </a:p>
        </p:txBody>
      </p:sp>
      <p:sp>
        <p:nvSpPr>
          <p:cNvPr id="51" name="タイトル 26">
            <a:extLst>
              <a:ext uri="{FF2B5EF4-FFF2-40B4-BE49-F238E27FC236}">
                <a16:creationId xmlns:a16="http://schemas.microsoft.com/office/drawing/2014/main" id="{B7FE5B05-154B-48D0-B6A1-D0D20EC3C0FE}"/>
              </a:ext>
            </a:extLst>
          </p:cNvPr>
          <p:cNvSpPr txBox="1">
            <a:spLocks/>
          </p:cNvSpPr>
          <p:nvPr/>
        </p:nvSpPr>
        <p:spPr>
          <a:xfrm>
            <a:off x="238173" y="5006580"/>
            <a:ext cx="1530283"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旅行のクチコミと比較サイト</a:t>
            </a:r>
          </a:p>
        </p:txBody>
      </p:sp>
      <p:pic>
        <p:nvPicPr>
          <p:cNvPr id="59" name="図 58" descr="テキスト, ロゴ&#10;&#10;自動的に生成された説明">
            <a:extLst>
              <a:ext uri="{FF2B5EF4-FFF2-40B4-BE49-F238E27FC236}">
                <a16:creationId xmlns:a16="http://schemas.microsoft.com/office/drawing/2014/main" id="{BAA4E76A-DF91-4216-BD92-0BC8F758AA6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493784" y="5273043"/>
            <a:ext cx="1313308" cy="714440"/>
          </a:xfrm>
          <a:prstGeom prst="rect">
            <a:avLst/>
          </a:prstGeom>
        </p:spPr>
      </p:pic>
      <p:pic>
        <p:nvPicPr>
          <p:cNvPr id="61" name="図 60" descr="挿絵, 抽象 が含まれている画像&#10;&#10;自動的に生成された説明">
            <a:extLst>
              <a:ext uri="{FF2B5EF4-FFF2-40B4-BE49-F238E27FC236}">
                <a16:creationId xmlns:a16="http://schemas.microsoft.com/office/drawing/2014/main" id="{7190C424-3394-400C-9149-D74B4AD10C7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059458" y="5380286"/>
            <a:ext cx="1692000" cy="466126"/>
          </a:xfrm>
          <a:prstGeom prst="rect">
            <a:avLst/>
          </a:prstGeom>
        </p:spPr>
      </p:pic>
      <p:sp>
        <p:nvSpPr>
          <p:cNvPr id="8" name="コンテンツ プレースホルダー 2">
            <a:extLst>
              <a:ext uri="{FF2B5EF4-FFF2-40B4-BE49-F238E27FC236}">
                <a16:creationId xmlns:a16="http://schemas.microsoft.com/office/drawing/2014/main" id="{A575BA6F-43CE-4C77-8DF7-B6CA39488951}"/>
              </a:ext>
            </a:extLst>
          </p:cNvPr>
          <p:cNvSpPr txBox="1">
            <a:spLocks/>
          </p:cNvSpPr>
          <p:nvPr/>
        </p:nvSpPr>
        <p:spPr>
          <a:xfrm>
            <a:off x="171449" y="553979"/>
            <a:ext cx="8755210" cy="7422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sz="1800">
                <a:solidFill>
                  <a:srgbClr val="000000"/>
                </a:solidFill>
                <a:ea typeface="游ゴシック"/>
              </a:rPr>
              <a:t>株式会社カカクコムは、</a:t>
            </a:r>
            <a:r>
              <a:rPr lang="ja-JP" altLang="en-US" sz="1800" b="1">
                <a:solidFill>
                  <a:srgbClr val="000000"/>
                </a:solidFill>
                <a:ea typeface="游ゴシック"/>
              </a:rPr>
              <a:t>商品の購買</a:t>
            </a:r>
            <a:r>
              <a:rPr lang="ja-JP" sz="1800">
                <a:solidFill>
                  <a:srgbClr val="000000"/>
                </a:solidFill>
                <a:ea typeface="游ゴシック"/>
              </a:rPr>
              <a:t>や</a:t>
            </a:r>
            <a:r>
              <a:rPr lang="ja-JP" sz="1800" b="1">
                <a:solidFill>
                  <a:srgbClr val="000000"/>
                </a:solidFill>
                <a:ea typeface="游ゴシック"/>
              </a:rPr>
              <a:t>レストラン・旅行予約</a:t>
            </a:r>
            <a:r>
              <a:rPr lang="ja-JP" sz="1800">
                <a:solidFill>
                  <a:srgbClr val="000000"/>
                </a:solidFill>
                <a:ea typeface="游ゴシック"/>
              </a:rPr>
              <a:t>など、</a:t>
            </a:r>
            <a:r>
              <a:rPr lang="ja-JP" sz="1800" b="1">
                <a:solidFill>
                  <a:schemeClr val="accent1"/>
                </a:solidFill>
                <a:ea typeface="游ゴシック"/>
              </a:rPr>
              <a:t>生活にまつわる幅広い分野で国内屈指の集客力</a:t>
            </a:r>
            <a:r>
              <a:rPr lang="ja-JP" sz="1800">
                <a:solidFill>
                  <a:srgbClr val="000000"/>
                </a:solidFill>
                <a:ea typeface="游ゴシック"/>
              </a:rPr>
              <a:t>を誇るサービスを提供しております</a:t>
            </a:r>
            <a:endParaRPr lang="en-US">
              <a:solidFill>
                <a:srgbClr val="000000"/>
              </a:solidFill>
              <a:ea typeface="游ゴシック"/>
            </a:endParaRPr>
          </a:p>
        </p:txBody>
      </p:sp>
      <p:pic>
        <p:nvPicPr>
          <p:cNvPr id="3" name="図 2">
            <a:extLst>
              <a:ext uri="{FF2B5EF4-FFF2-40B4-BE49-F238E27FC236}">
                <a16:creationId xmlns:a16="http://schemas.microsoft.com/office/drawing/2014/main" id="{F734CCCD-81F8-426B-AAE7-7975233FCEB0}"/>
              </a:ext>
            </a:extLst>
          </p:cNvPr>
          <p:cNvPicPr>
            <a:picLocks noChangeAspect="1"/>
          </p:cNvPicPr>
          <p:nvPr/>
        </p:nvPicPr>
        <p:blipFill rotWithShape="1">
          <a:blip r:embed="rId15"/>
          <a:srcRect t="19480"/>
          <a:stretch/>
        </p:blipFill>
        <p:spPr>
          <a:xfrm>
            <a:off x="6973636" y="5373497"/>
            <a:ext cx="2065419" cy="443491"/>
          </a:xfrm>
          <a:prstGeom prst="rect">
            <a:avLst/>
          </a:prstGeom>
        </p:spPr>
      </p:pic>
      <p:sp>
        <p:nvSpPr>
          <p:cNvPr id="40" name="タイトル 26">
            <a:extLst>
              <a:ext uri="{FF2B5EF4-FFF2-40B4-BE49-F238E27FC236}">
                <a16:creationId xmlns:a16="http://schemas.microsoft.com/office/drawing/2014/main" id="{7B8B064D-F680-423C-B769-7E43953909C2}"/>
              </a:ext>
            </a:extLst>
          </p:cNvPr>
          <p:cNvSpPr txBox="1">
            <a:spLocks/>
          </p:cNvSpPr>
          <p:nvPr/>
        </p:nvSpPr>
        <p:spPr>
          <a:xfrm>
            <a:off x="7286345" y="5003771"/>
            <a:ext cx="1440000" cy="315086"/>
          </a:xfrm>
          <a:prstGeom prst="rect">
            <a:avLst/>
          </a:prstGeom>
          <a:solidFill>
            <a:schemeClr val="bg1"/>
          </a:solid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国内移動・海外航空券の最安値比較サイト</a:t>
            </a:r>
            <a:endParaRPr lang="ja-JP" altLang="en-US" sz="8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1644934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4FBFD7-D88F-4F0E-8F1B-4C6278B2B0BB}"/>
              </a:ext>
            </a:extLst>
          </p:cNvPr>
          <p:cNvSpPr>
            <a:spLocks noGrp="1"/>
          </p:cNvSpPr>
          <p:nvPr>
            <p:ph type="title"/>
          </p:nvPr>
        </p:nvSpPr>
        <p:spPr>
          <a:xfrm>
            <a:off x="171449" y="2699702"/>
            <a:ext cx="8772528" cy="540211"/>
          </a:xfrm>
        </p:spPr>
        <p:txBody>
          <a:bodyPr/>
          <a:lstStyle/>
          <a:p>
            <a:pPr algn="ctr"/>
            <a:r>
              <a:rPr lang="ja-JP" altLang="en-US" sz="2800" dirty="0"/>
              <a:t>広告メニュー</a:t>
            </a:r>
            <a:endParaRPr kumimoji="1" lang="ja-JP" altLang="en-US" sz="2800" dirty="0"/>
          </a:p>
        </p:txBody>
      </p:sp>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dirty="0" smtClean="0"/>
              <a:t>15</a:t>
            </a:fld>
            <a:endParaRPr kumimoji="1" lang="ja-JP" altLang="en-US"/>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a:t>Copyright © Kakaku.com, Inc. All Rights Reserved.</a:t>
            </a:r>
          </a:p>
        </p:txBody>
      </p:sp>
    </p:spTree>
    <p:extLst>
      <p:ext uri="{BB962C8B-B14F-4D97-AF65-F5344CB8AC3E}">
        <p14:creationId xmlns:p14="http://schemas.microsoft.com/office/powerpoint/2010/main" val="1382449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dirty="0" smtClean="0"/>
              <a:t>16</a:t>
            </a:fld>
            <a:endParaRPr kumimoji="1" lang="ja-JP" altLang="en-US"/>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a:t>Copyright © Kakaku.com, Inc. All Rights Reserved.</a:t>
            </a:r>
          </a:p>
        </p:txBody>
      </p:sp>
      <p:sp>
        <p:nvSpPr>
          <p:cNvPr id="7" name="テキスト プレースホルダー 8">
            <a:extLst>
              <a:ext uri="{FF2B5EF4-FFF2-40B4-BE49-F238E27FC236}">
                <a16:creationId xmlns:a16="http://schemas.microsoft.com/office/drawing/2014/main" id="{DD3FEC38-F774-BC26-FF80-01F2987BE37A}"/>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広告掲載実績（一部抜粋）</a:t>
            </a:r>
          </a:p>
        </p:txBody>
      </p:sp>
      <p:sp>
        <p:nvSpPr>
          <p:cNvPr id="8" name="テキスト ボックス 7">
            <a:extLst>
              <a:ext uri="{FF2B5EF4-FFF2-40B4-BE49-F238E27FC236}">
                <a16:creationId xmlns:a16="http://schemas.microsoft.com/office/drawing/2014/main" id="{EBC837F7-7918-0FB4-5CB3-48A8EB45C286}"/>
              </a:ext>
            </a:extLst>
          </p:cNvPr>
          <p:cNvSpPr txBox="1"/>
          <p:nvPr/>
        </p:nvSpPr>
        <p:spPr>
          <a:xfrm>
            <a:off x="211505" y="1134687"/>
            <a:ext cx="2880000" cy="246221"/>
          </a:xfrm>
          <a:prstGeom prst="rect">
            <a:avLst/>
          </a:prstGeom>
          <a:solidFill>
            <a:srgbClr val="2C67A5"/>
          </a:solidFill>
        </p:spPr>
        <p:txBody>
          <a:bodyPr wrap="square" rtlCol="0" anchor="ctr">
            <a:spAutoFit/>
          </a:bodyPr>
          <a:lstStyle/>
          <a:p>
            <a:pPr algn="ctr"/>
            <a:r>
              <a:rPr lang="ja-JP" altLang="en-US" sz="1000" b="1">
                <a:solidFill>
                  <a:schemeClr val="bg1"/>
                </a:solidFill>
                <a:latin typeface="+mn-ea"/>
              </a:rPr>
              <a:t>自治体・観光局</a:t>
            </a:r>
            <a:endParaRPr kumimoji="1" lang="ja-JP" altLang="en-US" sz="1000" b="1">
              <a:solidFill>
                <a:schemeClr val="bg1"/>
              </a:solidFill>
              <a:latin typeface="+mn-ea"/>
            </a:endParaRPr>
          </a:p>
        </p:txBody>
      </p:sp>
      <p:sp>
        <p:nvSpPr>
          <p:cNvPr id="9" name="テキスト ボックス 8">
            <a:extLst>
              <a:ext uri="{FF2B5EF4-FFF2-40B4-BE49-F238E27FC236}">
                <a16:creationId xmlns:a16="http://schemas.microsoft.com/office/drawing/2014/main" id="{138A0203-2BB8-2EE4-6D3F-B0B541997112}"/>
              </a:ext>
            </a:extLst>
          </p:cNvPr>
          <p:cNvSpPr txBox="1"/>
          <p:nvPr/>
        </p:nvSpPr>
        <p:spPr>
          <a:xfrm>
            <a:off x="3143213" y="1125954"/>
            <a:ext cx="2880000" cy="246221"/>
          </a:xfrm>
          <a:prstGeom prst="rect">
            <a:avLst/>
          </a:prstGeom>
          <a:solidFill>
            <a:srgbClr val="2C67A5"/>
          </a:solidFill>
        </p:spPr>
        <p:txBody>
          <a:bodyPr wrap="square" rtlCol="0" anchor="ctr">
            <a:spAutoFit/>
          </a:bodyPr>
          <a:lstStyle/>
          <a:p>
            <a:pPr algn="ctr"/>
            <a:r>
              <a:rPr kumimoji="1" lang="ja-JP" altLang="en-US" sz="1000" b="1" dirty="0">
                <a:solidFill>
                  <a:schemeClr val="bg1"/>
                </a:solidFill>
                <a:latin typeface="+mn-ea"/>
              </a:rPr>
              <a:t>交通</a:t>
            </a:r>
          </a:p>
        </p:txBody>
      </p:sp>
      <p:sp>
        <p:nvSpPr>
          <p:cNvPr id="10" name="テキスト ボックス 9">
            <a:extLst>
              <a:ext uri="{FF2B5EF4-FFF2-40B4-BE49-F238E27FC236}">
                <a16:creationId xmlns:a16="http://schemas.microsoft.com/office/drawing/2014/main" id="{9857F13B-0509-98D3-8120-1B064BA98138}"/>
              </a:ext>
            </a:extLst>
          </p:cNvPr>
          <p:cNvSpPr txBox="1"/>
          <p:nvPr/>
        </p:nvSpPr>
        <p:spPr>
          <a:xfrm>
            <a:off x="211505" y="3974867"/>
            <a:ext cx="2880000" cy="246221"/>
          </a:xfrm>
          <a:prstGeom prst="rect">
            <a:avLst/>
          </a:prstGeom>
          <a:solidFill>
            <a:srgbClr val="2C67A5"/>
          </a:solidFill>
        </p:spPr>
        <p:txBody>
          <a:bodyPr wrap="square" rtlCol="0" anchor="ctr">
            <a:spAutoFit/>
          </a:bodyPr>
          <a:lstStyle/>
          <a:p>
            <a:pPr algn="ctr"/>
            <a:r>
              <a:rPr kumimoji="1" lang="ja-JP" altLang="en-US" sz="1000" b="1">
                <a:solidFill>
                  <a:schemeClr val="bg1"/>
                </a:solidFill>
                <a:latin typeface="+mn-ea"/>
              </a:rPr>
              <a:t>旅行会社</a:t>
            </a:r>
          </a:p>
        </p:txBody>
      </p:sp>
      <p:sp>
        <p:nvSpPr>
          <p:cNvPr id="11" name="テキスト ボックス 10">
            <a:extLst>
              <a:ext uri="{FF2B5EF4-FFF2-40B4-BE49-F238E27FC236}">
                <a16:creationId xmlns:a16="http://schemas.microsoft.com/office/drawing/2014/main" id="{1E7D8D6A-539E-4D5E-C4A9-AF4678CC9E76}"/>
              </a:ext>
            </a:extLst>
          </p:cNvPr>
          <p:cNvSpPr txBox="1"/>
          <p:nvPr/>
        </p:nvSpPr>
        <p:spPr>
          <a:xfrm>
            <a:off x="6069877" y="1134687"/>
            <a:ext cx="2880000" cy="246221"/>
          </a:xfrm>
          <a:prstGeom prst="rect">
            <a:avLst/>
          </a:prstGeom>
          <a:solidFill>
            <a:srgbClr val="2C67A5"/>
          </a:solidFill>
        </p:spPr>
        <p:txBody>
          <a:bodyPr wrap="square" rtlCol="0" anchor="ctr">
            <a:spAutoFit/>
          </a:bodyPr>
          <a:lstStyle/>
          <a:p>
            <a:pPr algn="ctr"/>
            <a:r>
              <a:rPr kumimoji="1" lang="ja-JP" altLang="en-US" sz="1000" b="1">
                <a:solidFill>
                  <a:schemeClr val="bg1"/>
                </a:solidFill>
                <a:latin typeface="+mn-ea"/>
              </a:rPr>
              <a:t>ホテル</a:t>
            </a:r>
          </a:p>
        </p:txBody>
      </p:sp>
      <p:sp>
        <p:nvSpPr>
          <p:cNvPr id="12" name="テキスト ボックス 11">
            <a:extLst>
              <a:ext uri="{FF2B5EF4-FFF2-40B4-BE49-F238E27FC236}">
                <a16:creationId xmlns:a16="http://schemas.microsoft.com/office/drawing/2014/main" id="{C142261D-98B2-D577-3ADA-7D80AA109298}"/>
              </a:ext>
            </a:extLst>
          </p:cNvPr>
          <p:cNvSpPr txBox="1"/>
          <p:nvPr/>
        </p:nvSpPr>
        <p:spPr>
          <a:xfrm>
            <a:off x="3143213" y="3974867"/>
            <a:ext cx="2880000" cy="246221"/>
          </a:xfrm>
          <a:prstGeom prst="rect">
            <a:avLst/>
          </a:prstGeom>
          <a:solidFill>
            <a:srgbClr val="2C67A5"/>
          </a:solidFill>
        </p:spPr>
        <p:txBody>
          <a:bodyPr wrap="square" rtlCol="0" anchor="ctr">
            <a:spAutoFit/>
          </a:bodyPr>
          <a:lstStyle/>
          <a:p>
            <a:pPr algn="ctr"/>
            <a:r>
              <a:rPr kumimoji="1" lang="ja-JP" altLang="en-US" sz="1000" b="1" dirty="0">
                <a:solidFill>
                  <a:schemeClr val="bg1"/>
                </a:solidFill>
                <a:latin typeface="+mn-ea"/>
              </a:rPr>
              <a:t>金融</a:t>
            </a:r>
          </a:p>
        </p:txBody>
      </p:sp>
      <p:sp>
        <p:nvSpPr>
          <p:cNvPr id="13" name="テキスト ボックス 12">
            <a:extLst>
              <a:ext uri="{FF2B5EF4-FFF2-40B4-BE49-F238E27FC236}">
                <a16:creationId xmlns:a16="http://schemas.microsoft.com/office/drawing/2014/main" id="{1F0DA5C6-C67A-30E3-DC4C-8CC116C669CE}"/>
              </a:ext>
            </a:extLst>
          </p:cNvPr>
          <p:cNvSpPr txBox="1"/>
          <p:nvPr/>
        </p:nvSpPr>
        <p:spPr>
          <a:xfrm>
            <a:off x="6069877" y="3974867"/>
            <a:ext cx="2880000" cy="246221"/>
          </a:xfrm>
          <a:prstGeom prst="rect">
            <a:avLst/>
          </a:prstGeom>
          <a:solidFill>
            <a:srgbClr val="2C67A5"/>
          </a:solidFill>
        </p:spPr>
        <p:txBody>
          <a:bodyPr wrap="square" rtlCol="0" anchor="ctr">
            <a:spAutoFit/>
          </a:bodyPr>
          <a:lstStyle/>
          <a:p>
            <a:pPr algn="ctr"/>
            <a:r>
              <a:rPr lang="ja-JP" altLang="en-US" sz="1000" b="1">
                <a:solidFill>
                  <a:schemeClr val="bg1"/>
                </a:solidFill>
                <a:latin typeface="+mn-ea"/>
              </a:rPr>
              <a:t>その他</a:t>
            </a:r>
            <a:endParaRPr kumimoji="1" lang="ja-JP" altLang="en-US" sz="1000" b="1">
              <a:solidFill>
                <a:schemeClr val="bg1"/>
              </a:solidFill>
              <a:latin typeface="+mn-ea"/>
            </a:endParaRPr>
          </a:p>
        </p:txBody>
      </p:sp>
      <p:sp>
        <p:nvSpPr>
          <p:cNvPr id="14" name="テキスト ボックス 13">
            <a:extLst>
              <a:ext uri="{FF2B5EF4-FFF2-40B4-BE49-F238E27FC236}">
                <a16:creationId xmlns:a16="http://schemas.microsoft.com/office/drawing/2014/main" id="{28FCE33B-07D7-E729-34B1-9E2608309001}"/>
              </a:ext>
            </a:extLst>
          </p:cNvPr>
          <p:cNvSpPr txBox="1"/>
          <p:nvPr/>
        </p:nvSpPr>
        <p:spPr>
          <a:xfrm>
            <a:off x="171447" y="498224"/>
            <a:ext cx="8819129" cy="523220"/>
          </a:xfrm>
          <a:prstGeom prst="rect">
            <a:avLst/>
          </a:prstGeom>
          <a:noFill/>
        </p:spPr>
        <p:txBody>
          <a:bodyPr wrap="square" rtlCol="0">
            <a:spAutoFit/>
          </a:bodyPr>
          <a:lstStyle/>
          <a:p>
            <a:r>
              <a:rPr kumimoji="1" lang="ja-JP" altLang="en-US" sz="1400" b="1" dirty="0">
                <a:solidFill>
                  <a:schemeClr val="accent1"/>
                </a:solidFill>
              </a:rPr>
              <a:t>国内・海外</a:t>
            </a:r>
            <a:r>
              <a:rPr kumimoji="1" lang="ja-JP" altLang="en-US" sz="1400" b="1" dirty="0"/>
              <a:t>の様々な</a:t>
            </a:r>
            <a:r>
              <a:rPr kumimoji="1" lang="ja-JP" altLang="en-US" sz="1400" b="1" dirty="0">
                <a:solidFill>
                  <a:schemeClr val="accent1"/>
                </a:solidFill>
              </a:rPr>
              <a:t>旅行観光</a:t>
            </a:r>
            <a:r>
              <a:rPr kumimoji="1" lang="ja-JP" altLang="en-US" sz="1400" b="1" dirty="0"/>
              <a:t>クライアント様や、それ以外にも</a:t>
            </a:r>
            <a:r>
              <a:rPr kumimoji="1" lang="ja-JP" altLang="en-US" sz="1400" b="1" dirty="0">
                <a:solidFill>
                  <a:schemeClr val="accent1"/>
                </a:solidFill>
              </a:rPr>
              <a:t>幅広い業種</a:t>
            </a:r>
            <a:r>
              <a:rPr kumimoji="1" lang="ja-JP" altLang="en-US" sz="1400" b="1" dirty="0"/>
              <a:t>でプロモーションにご活用いただいてます。</a:t>
            </a:r>
          </a:p>
        </p:txBody>
      </p:sp>
      <p:pic>
        <p:nvPicPr>
          <p:cNvPr id="15" name="図 14" descr="ロゴ&#10;&#10;自動的に生成された説明">
            <a:extLst>
              <a:ext uri="{FF2B5EF4-FFF2-40B4-BE49-F238E27FC236}">
                <a16:creationId xmlns:a16="http://schemas.microsoft.com/office/drawing/2014/main" id="{CB7907E1-A8F1-C205-9075-50110D2A9DC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1505" y="1523141"/>
            <a:ext cx="942587" cy="357074"/>
          </a:xfrm>
          <a:prstGeom prst="rect">
            <a:avLst/>
          </a:prstGeom>
        </p:spPr>
      </p:pic>
      <p:sp>
        <p:nvSpPr>
          <p:cNvPr id="16" name="テキスト ボックス 15">
            <a:extLst>
              <a:ext uri="{FF2B5EF4-FFF2-40B4-BE49-F238E27FC236}">
                <a16:creationId xmlns:a16="http://schemas.microsoft.com/office/drawing/2014/main" id="{7E9FBEEE-7B52-D0FF-9667-17CB86890729}"/>
              </a:ext>
            </a:extLst>
          </p:cNvPr>
          <p:cNvSpPr txBox="1"/>
          <p:nvPr/>
        </p:nvSpPr>
        <p:spPr>
          <a:xfrm>
            <a:off x="113312" y="2698317"/>
            <a:ext cx="2973147" cy="829907"/>
          </a:xfrm>
          <a:prstGeom prst="rect">
            <a:avLst/>
          </a:prstGeom>
          <a:noFill/>
        </p:spPr>
        <p:txBody>
          <a:bodyPr wrap="square" rtlCol="0">
            <a:spAutoFit/>
          </a:bodyPr>
          <a:lstStyle/>
          <a:p>
            <a:pPr marL="171450" indent="-171450">
              <a:lnSpc>
                <a:spcPct val="150000"/>
              </a:lnSpc>
              <a:buClr>
                <a:schemeClr val="accent1"/>
              </a:buClr>
              <a:buFont typeface="Wingdings" panose="05000000000000000000" pitchFamily="2" charset="2"/>
              <a:buChar char="l"/>
            </a:pPr>
            <a:r>
              <a:rPr kumimoji="1" lang="ja-JP" altLang="en-US" sz="1100" b="1" dirty="0"/>
              <a:t>観光かごしま大キャンペーン推進協議会</a:t>
            </a:r>
            <a:endParaRPr kumimoji="1" lang="en-US" altLang="ja-JP" sz="1100" b="1" dirty="0"/>
          </a:p>
          <a:p>
            <a:pPr marL="171450" indent="-171450">
              <a:lnSpc>
                <a:spcPct val="150000"/>
              </a:lnSpc>
              <a:buClr>
                <a:schemeClr val="accent1"/>
              </a:buClr>
              <a:buFont typeface="Wingdings" panose="05000000000000000000" pitchFamily="2" charset="2"/>
              <a:buChar char="l"/>
            </a:pPr>
            <a:r>
              <a:rPr kumimoji="1" lang="ja-JP" altLang="en-US" sz="1100" b="1" dirty="0"/>
              <a:t>スペイン政府観光局</a:t>
            </a:r>
            <a:endParaRPr kumimoji="1" lang="en-US" altLang="ja-JP" sz="1100" b="1" dirty="0"/>
          </a:p>
          <a:p>
            <a:pPr marL="171450" indent="-171450">
              <a:lnSpc>
                <a:spcPct val="150000"/>
              </a:lnSpc>
              <a:buClr>
                <a:schemeClr val="accent1"/>
              </a:buClr>
              <a:buFont typeface="Wingdings" panose="05000000000000000000" pitchFamily="2" charset="2"/>
              <a:buChar char="l"/>
            </a:pPr>
            <a:r>
              <a:rPr lang="ja-JP" altLang="en-US" sz="1100" b="1" dirty="0"/>
              <a:t>イタリア政府観光局</a:t>
            </a:r>
            <a:endParaRPr kumimoji="1" lang="ja-JP" altLang="en-US" sz="1100" b="1" dirty="0"/>
          </a:p>
        </p:txBody>
      </p:sp>
      <p:pic>
        <p:nvPicPr>
          <p:cNvPr id="17" name="図 16" descr="図形&#10;&#10;中程度の精度で自動的に生成された説明">
            <a:extLst>
              <a:ext uri="{FF2B5EF4-FFF2-40B4-BE49-F238E27FC236}">
                <a16:creationId xmlns:a16="http://schemas.microsoft.com/office/drawing/2014/main" id="{15351B11-FAB3-8CA7-8D18-211869A357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7218" y="1523059"/>
            <a:ext cx="1747784" cy="357074"/>
          </a:xfrm>
          <a:prstGeom prst="rect">
            <a:avLst/>
          </a:prstGeom>
        </p:spPr>
      </p:pic>
      <p:pic>
        <p:nvPicPr>
          <p:cNvPr id="18" name="図 17" descr="挿絵, 抽象 が含まれている画像&#10;&#10;自動的に生成された説明">
            <a:extLst>
              <a:ext uri="{FF2B5EF4-FFF2-40B4-BE49-F238E27FC236}">
                <a16:creationId xmlns:a16="http://schemas.microsoft.com/office/drawing/2014/main" id="{10269BA4-4634-EEF9-D1AF-48F4183F50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1505" y="2145959"/>
            <a:ext cx="1012584" cy="424585"/>
          </a:xfrm>
          <a:prstGeom prst="rect">
            <a:avLst/>
          </a:prstGeom>
        </p:spPr>
      </p:pic>
      <p:pic>
        <p:nvPicPr>
          <p:cNvPr id="19" name="図 18" descr="テキスト&#10;&#10;自動的に生成された説明">
            <a:extLst>
              <a:ext uri="{FF2B5EF4-FFF2-40B4-BE49-F238E27FC236}">
                <a16:creationId xmlns:a16="http://schemas.microsoft.com/office/drawing/2014/main" id="{18B1C81A-DC7A-7EC7-F86B-A997513BBCC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46624" y="2006954"/>
            <a:ext cx="1518343" cy="637212"/>
          </a:xfrm>
          <a:prstGeom prst="rect">
            <a:avLst/>
          </a:prstGeom>
        </p:spPr>
      </p:pic>
      <p:pic>
        <p:nvPicPr>
          <p:cNvPr id="20" name="図 19" descr="ロゴ&#10;&#10;自動的に生成された説明">
            <a:extLst>
              <a:ext uri="{FF2B5EF4-FFF2-40B4-BE49-F238E27FC236}">
                <a16:creationId xmlns:a16="http://schemas.microsoft.com/office/drawing/2014/main" id="{03206953-5D45-C4F3-527F-2EE877EAFB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30939" y="1445031"/>
            <a:ext cx="1292603" cy="479958"/>
          </a:xfrm>
          <a:prstGeom prst="rect">
            <a:avLst/>
          </a:prstGeom>
        </p:spPr>
      </p:pic>
      <p:pic>
        <p:nvPicPr>
          <p:cNvPr id="21" name="図 20" descr="時計, 暗い, 座る, フロント が含まれている画像&#10;&#10;自動的に生成された説明">
            <a:extLst>
              <a:ext uri="{FF2B5EF4-FFF2-40B4-BE49-F238E27FC236}">
                <a16:creationId xmlns:a16="http://schemas.microsoft.com/office/drawing/2014/main" id="{5E288364-AFD2-0FE3-89BE-8FDF3B1F51C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12578" y="2071988"/>
            <a:ext cx="1641589" cy="289227"/>
          </a:xfrm>
          <a:prstGeom prst="rect">
            <a:avLst/>
          </a:prstGeom>
        </p:spPr>
      </p:pic>
      <p:pic>
        <p:nvPicPr>
          <p:cNvPr id="22" name="図 21" descr="テキスト&#10;&#10;自動的に生成された説明">
            <a:extLst>
              <a:ext uri="{FF2B5EF4-FFF2-40B4-BE49-F238E27FC236}">
                <a16:creationId xmlns:a16="http://schemas.microsoft.com/office/drawing/2014/main" id="{7824AFFB-FB90-B9C1-0104-4F1AC093D16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54020" y="3049764"/>
            <a:ext cx="1046439" cy="310915"/>
          </a:xfrm>
          <a:prstGeom prst="rect">
            <a:avLst/>
          </a:prstGeom>
        </p:spPr>
      </p:pic>
      <p:pic>
        <p:nvPicPr>
          <p:cNvPr id="23" name="図 22" descr="テキスト, ロゴ&#10;&#10;自動的に生成された説明">
            <a:extLst>
              <a:ext uri="{FF2B5EF4-FFF2-40B4-BE49-F238E27FC236}">
                <a16:creationId xmlns:a16="http://schemas.microsoft.com/office/drawing/2014/main" id="{60D9A1A3-8B25-4499-ADA1-6A3B3D69602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437174" y="1489537"/>
            <a:ext cx="1567628" cy="435452"/>
          </a:xfrm>
          <a:prstGeom prst="rect">
            <a:avLst/>
          </a:prstGeom>
        </p:spPr>
      </p:pic>
      <p:pic>
        <p:nvPicPr>
          <p:cNvPr id="24" name="図 23" descr="テキスト&#10;&#10;自動的に生成された説明">
            <a:extLst>
              <a:ext uri="{FF2B5EF4-FFF2-40B4-BE49-F238E27FC236}">
                <a16:creationId xmlns:a16="http://schemas.microsoft.com/office/drawing/2014/main" id="{512ED45B-1637-7E7E-ABF9-2B9A341CBFB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227628" y="2546034"/>
            <a:ext cx="1993360" cy="400101"/>
          </a:xfrm>
          <a:prstGeom prst="rect">
            <a:avLst/>
          </a:prstGeom>
        </p:spPr>
      </p:pic>
      <p:pic>
        <p:nvPicPr>
          <p:cNvPr id="25" name="図 24" descr="挿絵, 抽象 が含まれている画像&#10;&#10;自動的に生成された説明">
            <a:extLst>
              <a:ext uri="{FF2B5EF4-FFF2-40B4-BE49-F238E27FC236}">
                <a16:creationId xmlns:a16="http://schemas.microsoft.com/office/drawing/2014/main" id="{5FD954FB-8D45-EEF1-543E-BD3618E4D67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7118" y="4301972"/>
            <a:ext cx="1518343" cy="560570"/>
          </a:xfrm>
          <a:prstGeom prst="rect">
            <a:avLst/>
          </a:prstGeom>
        </p:spPr>
      </p:pic>
      <p:pic>
        <p:nvPicPr>
          <p:cNvPr id="26" name="図 25" descr="アイコン&#10;&#10;自動的に生成された説明">
            <a:extLst>
              <a:ext uri="{FF2B5EF4-FFF2-40B4-BE49-F238E27FC236}">
                <a16:creationId xmlns:a16="http://schemas.microsoft.com/office/drawing/2014/main" id="{C3C673E5-5013-C905-7239-702467722A5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43668" y="5006344"/>
            <a:ext cx="1072009" cy="365941"/>
          </a:xfrm>
          <a:prstGeom prst="rect">
            <a:avLst/>
          </a:prstGeom>
        </p:spPr>
      </p:pic>
      <p:pic>
        <p:nvPicPr>
          <p:cNvPr id="27" name="図 26" descr="ロゴ&#10;&#10;自動的に生成された説明">
            <a:extLst>
              <a:ext uri="{FF2B5EF4-FFF2-40B4-BE49-F238E27FC236}">
                <a16:creationId xmlns:a16="http://schemas.microsoft.com/office/drawing/2014/main" id="{C066A3C0-8EEB-0140-23BF-3C9DAFDF044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528711" y="4990659"/>
            <a:ext cx="1436038" cy="340194"/>
          </a:xfrm>
          <a:prstGeom prst="rect">
            <a:avLst/>
          </a:prstGeom>
        </p:spPr>
      </p:pic>
      <p:pic>
        <p:nvPicPr>
          <p:cNvPr id="28" name="図 27" descr="会社名 が含まれている画像&#10;&#10;自動的に生成された説明">
            <a:extLst>
              <a:ext uri="{FF2B5EF4-FFF2-40B4-BE49-F238E27FC236}">
                <a16:creationId xmlns:a16="http://schemas.microsoft.com/office/drawing/2014/main" id="{A7C5ACFF-1E05-75A4-A060-9891A7FA36F7}"/>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192229" y="1461746"/>
            <a:ext cx="1885950" cy="539750"/>
          </a:xfrm>
          <a:prstGeom prst="rect">
            <a:avLst/>
          </a:prstGeom>
        </p:spPr>
      </p:pic>
      <p:pic>
        <p:nvPicPr>
          <p:cNvPr id="29" name="図 28" descr="図形&#10;&#10;中程度の精度で自動的に生成された説明">
            <a:extLst>
              <a:ext uri="{FF2B5EF4-FFF2-40B4-BE49-F238E27FC236}">
                <a16:creationId xmlns:a16="http://schemas.microsoft.com/office/drawing/2014/main" id="{81C2EFD0-4CF9-707F-493A-99BA3CCDED9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069877" y="1898676"/>
            <a:ext cx="2367091" cy="528388"/>
          </a:xfrm>
          <a:prstGeom prst="rect">
            <a:avLst/>
          </a:prstGeom>
        </p:spPr>
      </p:pic>
      <p:pic>
        <p:nvPicPr>
          <p:cNvPr id="30" name="図 29" descr="ロゴ, 会社名&#10;&#10;自動的に生成された説明">
            <a:extLst>
              <a:ext uri="{FF2B5EF4-FFF2-40B4-BE49-F238E27FC236}">
                <a16:creationId xmlns:a16="http://schemas.microsoft.com/office/drawing/2014/main" id="{EDFA6C79-5C12-7414-5C06-3855332B91B6}"/>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099883" y="1453919"/>
            <a:ext cx="730679" cy="502761"/>
          </a:xfrm>
          <a:prstGeom prst="rect">
            <a:avLst/>
          </a:prstGeom>
        </p:spPr>
      </p:pic>
      <p:pic>
        <p:nvPicPr>
          <p:cNvPr id="31" name="図 30" descr="ロゴ が含まれている画像&#10;&#10;自動的に生成された説明">
            <a:extLst>
              <a:ext uri="{FF2B5EF4-FFF2-40B4-BE49-F238E27FC236}">
                <a16:creationId xmlns:a16="http://schemas.microsoft.com/office/drawing/2014/main" id="{547F6F8C-09F3-68DA-0FB9-C9A537FC610B}"/>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192996" y="2539219"/>
            <a:ext cx="1217025" cy="510545"/>
          </a:xfrm>
          <a:prstGeom prst="rect">
            <a:avLst/>
          </a:prstGeom>
        </p:spPr>
      </p:pic>
      <p:sp>
        <p:nvSpPr>
          <p:cNvPr id="32" name="テキスト ボックス 31">
            <a:extLst>
              <a:ext uri="{FF2B5EF4-FFF2-40B4-BE49-F238E27FC236}">
                <a16:creationId xmlns:a16="http://schemas.microsoft.com/office/drawing/2014/main" id="{88DBA64E-E9B7-0B87-D93D-70898A9A1180}"/>
              </a:ext>
            </a:extLst>
          </p:cNvPr>
          <p:cNvSpPr txBox="1"/>
          <p:nvPr/>
        </p:nvSpPr>
        <p:spPr>
          <a:xfrm>
            <a:off x="7952828" y="3295149"/>
            <a:ext cx="1063112" cy="261610"/>
          </a:xfrm>
          <a:prstGeom prst="rect">
            <a:avLst/>
          </a:prstGeom>
          <a:noFill/>
        </p:spPr>
        <p:txBody>
          <a:bodyPr wrap="none" rtlCol="0">
            <a:spAutoFit/>
          </a:bodyPr>
          <a:lstStyle/>
          <a:p>
            <a:pPr marL="171450" indent="-171450">
              <a:buClr>
                <a:schemeClr val="accent1"/>
              </a:buClr>
              <a:buFont typeface="Wingdings" panose="05000000000000000000" pitchFamily="2" charset="2"/>
              <a:buChar char="l"/>
            </a:pPr>
            <a:r>
              <a:rPr kumimoji="1" lang="ja-JP" altLang="en-US" sz="1100" b="1" dirty="0"/>
              <a:t>帝国ホテル</a:t>
            </a:r>
          </a:p>
        </p:txBody>
      </p:sp>
      <p:pic>
        <p:nvPicPr>
          <p:cNvPr id="33" name="図 32" descr="テキスト&#10;&#10;自動的に生成された説明">
            <a:extLst>
              <a:ext uri="{FF2B5EF4-FFF2-40B4-BE49-F238E27FC236}">
                <a16:creationId xmlns:a16="http://schemas.microsoft.com/office/drawing/2014/main" id="{69DF5703-EE09-6DE5-FE3C-288E3071E15A}"/>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500841" y="2613589"/>
            <a:ext cx="1529847" cy="361426"/>
          </a:xfrm>
          <a:prstGeom prst="rect">
            <a:avLst/>
          </a:prstGeom>
        </p:spPr>
      </p:pic>
      <p:pic>
        <p:nvPicPr>
          <p:cNvPr id="34" name="図 33" descr="文字が書かれている&#10;&#10;低い精度で自動的に生成された説明">
            <a:extLst>
              <a:ext uri="{FF2B5EF4-FFF2-40B4-BE49-F238E27FC236}">
                <a16:creationId xmlns:a16="http://schemas.microsoft.com/office/drawing/2014/main" id="{F5DDD89C-393B-EE5A-D438-15F1E262E571}"/>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3814062" y="4412884"/>
            <a:ext cx="2278106" cy="680893"/>
          </a:xfrm>
          <a:prstGeom prst="rect">
            <a:avLst/>
          </a:prstGeom>
        </p:spPr>
      </p:pic>
      <p:pic>
        <p:nvPicPr>
          <p:cNvPr id="35" name="図 34" descr="ロゴ&#10;&#10;自動的に生成された説明">
            <a:extLst>
              <a:ext uri="{FF2B5EF4-FFF2-40B4-BE49-F238E27FC236}">
                <a16:creationId xmlns:a16="http://schemas.microsoft.com/office/drawing/2014/main" id="{23D99053-0A95-D956-96B6-702580F2A157}"/>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3208281" y="4401855"/>
            <a:ext cx="612563" cy="723267"/>
          </a:xfrm>
          <a:prstGeom prst="rect">
            <a:avLst/>
          </a:prstGeom>
        </p:spPr>
      </p:pic>
      <p:pic>
        <p:nvPicPr>
          <p:cNvPr id="36" name="図 35" descr="ロゴ, 会社名&#10;&#10;中程度の精度で自動的に生成された説明">
            <a:extLst>
              <a:ext uri="{FF2B5EF4-FFF2-40B4-BE49-F238E27FC236}">
                <a16:creationId xmlns:a16="http://schemas.microsoft.com/office/drawing/2014/main" id="{E17FA1D9-5E72-F7FE-E23C-30D9087657C6}"/>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3020584" y="5302653"/>
            <a:ext cx="1518343" cy="855126"/>
          </a:xfrm>
          <a:prstGeom prst="rect">
            <a:avLst/>
          </a:prstGeom>
        </p:spPr>
      </p:pic>
      <p:pic>
        <p:nvPicPr>
          <p:cNvPr id="37" name="図 36" descr="ロゴ&#10;&#10;自動的に生成された説明">
            <a:extLst>
              <a:ext uri="{FF2B5EF4-FFF2-40B4-BE49-F238E27FC236}">
                <a16:creationId xmlns:a16="http://schemas.microsoft.com/office/drawing/2014/main" id="{591F5353-D3D8-D04A-6BF3-2BF0F5F902C4}"/>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7306962" y="4462821"/>
            <a:ext cx="1073837" cy="694097"/>
          </a:xfrm>
          <a:prstGeom prst="rect">
            <a:avLst/>
          </a:prstGeom>
        </p:spPr>
      </p:pic>
      <p:pic>
        <p:nvPicPr>
          <p:cNvPr id="38" name="図 37" descr="図形 が含まれている画像&#10;&#10;自動的に生成された説明">
            <a:extLst>
              <a:ext uri="{FF2B5EF4-FFF2-40B4-BE49-F238E27FC236}">
                <a16:creationId xmlns:a16="http://schemas.microsoft.com/office/drawing/2014/main" id="{2F78B079-4A31-CC8B-2315-03030D37DA0F}"/>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t="31245" b="31758"/>
          <a:stretch/>
        </p:blipFill>
        <p:spPr>
          <a:xfrm>
            <a:off x="6244463" y="5398652"/>
            <a:ext cx="1837853" cy="451526"/>
          </a:xfrm>
          <a:prstGeom prst="rect">
            <a:avLst/>
          </a:prstGeom>
        </p:spPr>
      </p:pic>
      <p:pic>
        <p:nvPicPr>
          <p:cNvPr id="39" name="図 38" descr="テキスト, ロゴ&#10;&#10;自動的に生成された説明">
            <a:extLst>
              <a:ext uri="{FF2B5EF4-FFF2-40B4-BE49-F238E27FC236}">
                <a16:creationId xmlns:a16="http://schemas.microsoft.com/office/drawing/2014/main" id="{41FC884E-FD0A-F7A3-C8FE-2773E40D379C}"/>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6251068" y="4359624"/>
            <a:ext cx="896906" cy="900493"/>
          </a:xfrm>
          <a:prstGeom prst="rect">
            <a:avLst/>
          </a:prstGeom>
        </p:spPr>
      </p:pic>
      <p:pic>
        <p:nvPicPr>
          <p:cNvPr id="40" name="図 39" descr="ロゴ&#10;&#10;自動的に生成された説明">
            <a:extLst>
              <a:ext uri="{FF2B5EF4-FFF2-40B4-BE49-F238E27FC236}">
                <a16:creationId xmlns:a16="http://schemas.microsoft.com/office/drawing/2014/main" id="{75205BA6-B795-B554-9D1F-F07F205AAEE6}"/>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1624829" y="4268526"/>
            <a:ext cx="1328702" cy="637212"/>
          </a:xfrm>
          <a:prstGeom prst="rect">
            <a:avLst/>
          </a:prstGeom>
        </p:spPr>
      </p:pic>
      <p:pic>
        <p:nvPicPr>
          <p:cNvPr id="41" name="図 40">
            <a:extLst>
              <a:ext uri="{FF2B5EF4-FFF2-40B4-BE49-F238E27FC236}">
                <a16:creationId xmlns:a16="http://schemas.microsoft.com/office/drawing/2014/main" id="{A84D9A7E-9B51-44C6-F5E1-EB5988E24106}"/>
              </a:ext>
            </a:extLst>
          </p:cNvPr>
          <p:cNvPicPr>
            <a:picLocks noChangeAspect="1"/>
          </p:cNvPicPr>
          <p:nvPr/>
        </p:nvPicPr>
        <p:blipFill>
          <a:blip r:embed="rId26"/>
          <a:stretch>
            <a:fillRect/>
          </a:stretch>
        </p:blipFill>
        <p:spPr>
          <a:xfrm>
            <a:off x="6174422" y="3188299"/>
            <a:ext cx="1728045" cy="528388"/>
          </a:xfrm>
          <a:prstGeom prst="rect">
            <a:avLst/>
          </a:prstGeom>
        </p:spPr>
      </p:pic>
      <p:pic>
        <p:nvPicPr>
          <p:cNvPr id="2" name="図 1">
            <a:extLst>
              <a:ext uri="{FF2B5EF4-FFF2-40B4-BE49-F238E27FC236}">
                <a16:creationId xmlns:a16="http://schemas.microsoft.com/office/drawing/2014/main" id="{5E71002E-C7B9-F2D4-CD0A-11FDD04FDC31}"/>
              </a:ext>
            </a:extLst>
          </p:cNvPr>
          <p:cNvPicPr>
            <a:picLocks noChangeAspect="1"/>
          </p:cNvPicPr>
          <p:nvPr/>
        </p:nvPicPr>
        <p:blipFill>
          <a:blip r:embed="rId27"/>
          <a:stretch>
            <a:fillRect/>
          </a:stretch>
        </p:blipFill>
        <p:spPr>
          <a:xfrm>
            <a:off x="3020584" y="3429000"/>
            <a:ext cx="3130371" cy="378322"/>
          </a:xfrm>
          <a:prstGeom prst="rect">
            <a:avLst/>
          </a:prstGeom>
        </p:spPr>
      </p:pic>
    </p:spTree>
    <p:extLst>
      <p:ext uri="{BB962C8B-B14F-4D97-AF65-F5344CB8AC3E}">
        <p14:creationId xmlns:p14="http://schemas.microsoft.com/office/powerpoint/2010/main" val="770020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4FBFD7-D88F-4F0E-8F1B-4C6278B2B0BB}"/>
              </a:ext>
            </a:extLst>
          </p:cNvPr>
          <p:cNvSpPr>
            <a:spLocks noGrp="1"/>
          </p:cNvSpPr>
          <p:nvPr>
            <p:ph type="title"/>
          </p:nvPr>
        </p:nvSpPr>
        <p:spPr>
          <a:xfrm>
            <a:off x="171449" y="1266535"/>
            <a:ext cx="8772528" cy="540211"/>
          </a:xfrm>
        </p:spPr>
        <p:txBody>
          <a:bodyPr/>
          <a:lstStyle/>
          <a:p>
            <a:pPr algn="ctr"/>
            <a:r>
              <a:rPr kumimoji="1" lang="ja-JP" altLang="en-US" sz="2800" dirty="0"/>
              <a:t>旅行特化型</a:t>
            </a:r>
            <a:r>
              <a:rPr kumimoji="1" lang="en-US" altLang="ja-JP" sz="2800" dirty="0"/>
              <a:t>CGM</a:t>
            </a:r>
            <a:r>
              <a:rPr kumimoji="1" lang="ja-JP" altLang="en-US" sz="2800" dirty="0"/>
              <a:t>を活用した タイアップ広告</a:t>
            </a:r>
          </a:p>
        </p:txBody>
      </p:sp>
      <p:sp>
        <p:nvSpPr>
          <p:cNvPr id="3" name="コンテンツ プレースホルダー 2">
            <a:extLst>
              <a:ext uri="{FF2B5EF4-FFF2-40B4-BE49-F238E27FC236}">
                <a16:creationId xmlns:a16="http://schemas.microsoft.com/office/drawing/2014/main" id="{C4F33A6F-A53C-4324-B42C-54D9F9FD0252}"/>
              </a:ext>
            </a:extLst>
          </p:cNvPr>
          <p:cNvSpPr>
            <a:spLocks noGrp="1"/>
          </p:cNvSpPr>
          <p:nvPr>
            <p:ph idx="1"/>
          </p:nvPr>
        </p:nvSpPr>
        <p:spPr>
          <a:xfrm>
            <a:off x="1608263" y="1979880"/>
            <a:ext cx="5854217" cy="2329944"/>
          </a:xfrm>
          <a:solidFill>
            <a:schemeClr val="accent3">
              <a:lumMod val="20000"/>
              <a:lumOff val="80000"/>
            </a:schemeClr>
          </a:solidFill>
        </p:spPr>
        <p:txBody>
          <a:bodyPr lIns="288000" tIns="288000" rIns="288000" bIns="288000" anchor="ctr">
            <a:normAutofit/>
          </a:bodyPr>
          <a:lstStyle/>
          <a:p>
            <a:pPr marL="457200" indent="-457200">
              <a:buFont typeface="+mj-lt"/>
              <a:buAutoNum type="arabicPeriod"/>
            </a:pPr>
            <a:r>
              <a:rPr kumimoji="1" lang="ja-JP" altLang="en-US" sz="1600"/>
              <a:t>海外　ライトプラン／オーダーメイドプラン</a:t>
            </a:r>
            <a:endParaRPr kumimoji="1" lang="en-US" altLang="ja-JP" sz="1600"/>
          </a:p>
          <a:p>
            <a:pPr marL="457200" indent="-457200">
              <a:buFont typeface="+mj-lt"/>
              <a:buAutoNum type="arabicPeriod"/>
            </a:pPr>
            <a:r>
              <a:rPr kumimoji="1" lang="ja-JP" altLang="en-US" sz="1600">
                <a:ea typeface="游ゴシック"/>
              </a:rPr>
              <a:t>国内　ライトプラン／オーダーメイドプラン</a:t>
            </a:r>
            <a:endParaRPr kumimoji="1" lang="en-US" altLang="ja-JP" sz="1600">
              <a:ea typeface="游ゴシック"/>
            </a:endParaRPr>
          </a:p>
          <a:p>
            <a:pPr marL="457200" indent="-457200">
              <a:buFont typeface="+mj-lt"/>
              <a:buAutoNum type="arabicPeriod"/>
            </a:pPr>
            <a:r>
              <a:rPr kumimoji="1" lang="ja-JP" altLang="en-US" sz="1600"/>
              <a:t>制作オプション</a:t>
            </a:r>
            <a:endParaRPr kumimoji="1" lang="en-US" altLang="ja-JP" sz="1600"/>
          </a:p>
          <a:p>
            <a:pPr marL="457200" indent="-457200">
              <a:buFont typeface="+mj-lt"/>
              <a:buAutoNum type="arabicPeriod"/>
            </a:pPr>
            <a:r>
              <a:rPr kumimoji="1" lang="ja-JP" altLang="en-US" sz="1600"/>
              <a:t>キャンペーン企画オプション</a:t>
            </a:r>
            <a:endParaRPr kumimoji="1" lang="en-US" altLang="ja-JP" sz="1600"/>
          </a:p>
          <a:p>
            <a:pPr marL="457200" indent="-457200">
              <a:buFont typeface="+mj-lt"/>
              <a:buAutoNum type="arabicPeriod"/>
            </a:pPr>
            <a:r>
              <a:rPr lang="ja-JP" altLang="en-US" sz="1600"/>
              <a:t>誘導枠</a:t>
            </a:r>
            <a:endParaRPr kumimoji="1" lang="ja-JP" altLang="en-US" sz="1600"/>
          </a:p>
        </p:txBody>
      </p:sp>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smtClean="0"/>
              <a:t>17</a:t>
            </a:fld>
            <a:endParaRPr kumimoji="1" lang="ja-JP" altLang="en-US"/>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dirty="0"/>
              <a:t>Copyright © Kakaku.com, Inc. All Rights Reserved.</a:t>
            </a:r>
          </a:p>
        </p:txBody>
      </p:sp>
      <p:sp>
        <p:nvSpPr>
          <p:cNvPr id="6" name="テキスト ボックス 5">
            <a:extLst>
              <a:ext uri="{FF2B5EF4-FFF2-40B4-BE49-F238E27FC236}">
                <a16:creationId xmlns:a16="http://schemas.microsoft.com/office/drawing/2014/main" id="{C8FCFEF1-298D-48E7-A4BD-ABFEFA6AFCE5}"/>
              </a:ext>
            </a:extLst>
          </p:cNvPr>
          <p:cNvSpPr txBox="1"/>
          <p:nvPr/>
        </p:nvSpPr>
        <p:spPr>
          <a:xfrm>
            <a:off x="3569164" y="4463805"/>
            <a:ext cx="2005677" cy="369332"/>
          </a:xfrm>
          <a:prstGeom prst="rect">
            <a:avLst/>
          </a:prstGeom>
          <a:noFill/>
        </p:spPr>
        <p:txBody>
          <a:bodyPr wrap="none" rtlCol="0">
            <a:spAutoFit/>
          </a:bodyPr>
          <a:lstStyle/>
          <a:p>
            <a:pPr algn="ctr"/>
            <a:r>
              <a:rPr kumimoji="1" lang="ja-JP" altLang="en-US" b="1" dirty="0">
                <a:solidFill>
                  <a:schemeClr val="accent1"/>
                </a:solidFill>
              </a:rPr>
              <a:t>（</a:t>
            </a:r>
            <a:r>
              <a:rPr kumimoji="1" lang="en-US" altLang="ja-JP" b="1" dirty="0">
                <a:solidFill>
                  <a:schemeClr val="accent1"/>
                </a:solidFill>
              </a:rPr>
              <a:t>2024</a:t>
            </a:r>
            <a:r>
              <a:rPr kumimoji="1" lang="ja-JP" altLang="en-US" b="1" dirty="0">
                <a:solidFill>
                  <a:schemeClr val="accent1"/>
                </a:solidFill>
              </a:rPr>
              <a:t>年</a:t>
            </a:r>
            <a:r>
              <a:rPr kumimoji="1" lang="en-US" altLang="ja-JP" b="1" dirty="0">
                <a:solidFill>
                  <a:schemeClr val="accent1"/>
                </a:solidFill>
              </a:rPr>
              <a:t>1-3</a:t>
            </a:r>
            <a:r>
              <a:rPr kumimoji="1" lang="ja-JP" altLang="en-US" b="1" dirty="0">
                <a:solidFill>
                  <a:schemeClr val="accent1"/>
                </a:solidFill>
              </a:rPr>
              <a:t>月）</a:t>
            </a:r>
            <a:endParaRPr kumimoji="1" lang="ja-JP" altLang="en-US" sz="3200" b="1" dirty="0">
              <a:solidFill>
                <a:schemeClr val="accent1"/>
              </a:solidFill>
            </a:endParaRPr>
          </a:p>
        </p:txBody>
      </p:sp>
    </p:spTree>
    <p:extLst>
      <p:ext uri="{BB962C8B-B14F-4D97-AF65-F5344CB8AC3E}">
        <p14:creationId xmlns:p14="http://schemas.microsoft.com/office/powerpoint/2010/main" val="535923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smtClean="0"/>
              <a:t>18</a:t>
            </a:fld>
            <a:endParaRPr kumimoji="1" lang="ja-JP" altLang="en-US"/>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dirty="0"/>
              <a:t>Copyright © Kakaku.com, Inc. All Rights Reserved.</a:t>
            </a:r>
          </a:p>
        </p:txBody>
      </p:sp>
      <p:sp>
        <p:nvSpPr>
          <p:cNvPr id="11" name="正方形/長方形 10">
            <a:extLst>
              <a:ext uri="{FF2B5EF4-FFF2-40B4-BE49-F238E27FC236}">
                <a16:creationId xmlns:a16="http://schemas.microsoft.com/office/drawing/2014/main" id="{A174D131-5E06-4133-6EB9-46E69D9EE4B6}"/>
              </a:ext>
            </a:extLst>
          </p:cNvPr>
          <p:cNvSpPr/>
          <p:nvPr/>
        </p:nvSpPr>
        <p:spPr>
          <a:xfrm>
            <a:off x="4485952" y="3170637"/>
            <a:ext cx="4383684"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3BF4ECB9-02CC-E3E2-69AA-F24F2DA87822}"/>
              </a:ext>
            </a:extLst>
          </p:cNvPr>
          <p:cNvSpPr/>
          <p:nvPr/>
        </p:nvSpPr>
        <p:spPr>
          <a:xfrm>
            <a:off x="258542" y="3159732"/>
            <a:ext cx="4037569"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5C32030-DAA7-5DCF-E295-DDB92E914394}"/>
              </a:ext>
            </a:extLst>
          </p:cNvPr>
          <p:cNvSpPr txBox="1"/>
          <p:nvPr/>
        </p:nvSpPr>
        <p:spPr>
          <a:xfrm>
            <a:off x="158062" y="520906"/>
            <a:ext cx="2031325" cy="369332"/>
          </a:xfrm>
          <a:prstGeom prst="rect">
            <a:avLst/>
          </a:prstGeom>
          <a:noFill/>
        </p:spPr>
        <p:txBody>
          <a:bodyPr wrap="none" rtlCol="0">
            <a:spAutoFit/>
          </a:bodyPr>
          <a:lstStyle/>
          <a:p>
            <a:r>
              <a:rPr kumimoji="1" lang="ja-JP" altLang="en-US" b="1" dirty="0">
                <a:solidFill>
                  <a:schemeClr val="accent1"/>
                </a:solidFill>
              </a:rPr>
              <a:t>海外ライトプラン</a:t>
            </a:r>
          </a:p>
        </p:txBody>
      </p:sp>
      <p:sp>
        <p:nvSpPr>
          <p:cNvPr id="14" name="タイトル 26">
            <a:extLst>
              <a:ext uri="{FF2B5EF4-FFF2-40B4-BE49-F238E27FC236}">
                <a16:creationId xmlns:a16="http://schemas.microsoft.com/office/drawing/2014/main" id="{E0577159-ACBC-FB4B-4FCA-8AA59B64C00A}"/>
              </a:ext>
            </a:extLst>
          </p:cNvPr>
          <p:cNvSpPr txBox="1">
            <a:spLocks/>
          </p:cNvSpPr>
          <p:nvPr/>
        </p:nvSpPr>
        <p:spPr>
          <a:xfrm>
            <a:off x="202518" y="885435"/>
            <a:ext cx="3927623" cy="426399"/>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低コスト</a:t>
            </a:r>
            <a:r>
              <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rPr>
              <a:t>&amp;</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短納期</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で旅行者層へアプローチ！</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ユーザーのクチコミや旅行記</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も活用可能です。</a:t>
            </a:r>
          </a:p>
        </p:txBody>
      </p:sp>
      <p:sp>
        <p:nvSpPr>
          <p:cNvPr id="15" name="テキスト ボックス 14">
            <a:extLst>
              <a:ext uri="{FF2B5EF4-FFF2-40B4-BE49-F238E27FC236}">
                <a16:creationId xmlns:a16="http://schemas.microsoft.com/office/drawing/2014/main" id="{58F21EC7-4F0A-02E9-9612-6CB706EB1C43}"/>
              </a:ext>
            </a:extLst>
          </p:cNvPr>
          <p:cNvSpPr txBox="1"/>
          <p:nvPr/>
        </p:nvSpPr>
        <p:spPr>
          <a:xfrm>
            <a:off x="4406304" y="520906"/>
            <a:ext cx="2954655" cy="369332"/>
          </a:xfrm>
          <a:prstGeom prst="rect">
            <a:avLst/>
          </a:prstGeom>
          <a:noFill/>
        </p:spPr>
        <p:txBody>
          <a:bodyPr wrap="none" rtlCol="0">
            <a:spAutoFit/>
          </a:bodyPr>
          <a:lstStyle/>
          <a:p>
            <a:r>
              <a:rPr kumimoji="1" lang="ja-JP" altLang="en-US" b="1">
                <a:solidFill>
                  <a:schemeClr val="accent1"/>
                </a:solidFill>
              </a:rPr>
              <a:t>海外オーダーメイドプラン</a:t>
            </a:r>
          </a:p>
        </p:txBody>
      </p:sp>
      <p:sp>
        <p:nvSpPr>
          <p:cNvPr id="16" name="タイトル 26">
            <a:extLst>
              <a:ext uri="{FF2B5EF4-FFF2-40B4-BE49-F238E27FC236}">
                <a16:creationId xmlns:a16="http://schemas.microsoft.com/office/drawing/2014/main" id="{9BC8466F-E1E2-98CA-F139-0C0D0E1FD2E8}"/>
              </a:ext>
            </a:extLst>
          </p:cNvPr>
          <p:cNvSpPr txBox="1">
            <a:spLocks/>
          </p:cNvSpPr>
          <p:nvPr/>
        </p:nvSpPr>
        <p:spPr>
          <a:xfrm>
            <a:off x="4450760" y="885435"/>
            <a:ext cx="4490722" cy="592598"/>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企業や商品イメージに沿って、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一からデザイン</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した</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ブランディングページを展開！オプションを組み合わせて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自由にカスタマイズ</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が可能。旅行者へ印象的にアプローチ！</a:t>
            </a:r>
          </a:p>
        </p:txBody>
      </p:sp>
      <p:sp>
        <p:nvSpPr>
          <p:cNvPr id="17" name="コンテンツ プレースホルダー 6">
            <a:extLst>
              <a:ext uri="{FF2B5EF4-FFF2-40B4-BE49-F238E27FC236}">
                <a16:creationId xmlns:a16="http://schemas.microsoft.com/office/drawing/2014/main" id="{AA817967-929A-B906-017D-7D5082B8714D}"/>
              </a:ext>
            </a:extLst>
          </p:cNvPr>
          <p:cNvSpPr txBox="1">
            <a:spLocks/>
          </p:cNvSpPr>
          <p:nvPr/>
        </p:nvSpPr>
        <p:spPr>
          <a:xfrm>
            <a:off x="270025" y="1534772"/>
            <a:ext cx="4044225" cy="1386247"/>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ea typeface="游ゴシック"/>
              </a:rPr>
              <a:t>料金（グロス）</a:t>
            </a:r>
            <a:r>
              <a:rPr lang="en-US" altLang="ja-JP" sz="1200" dirty="0">
                <a:ea typeface="游ゴシック"/>
              </a:rPr>
              <a:t>\1,000,000</a:t>
            </a:r>
          </a:p>
          <a:p>
            <a:pPr marL="0" indent="0">
              <a:buFont typeface="Arial" panose="020B0604020202020204" pitchFamily="34" charset="0"/>
              <a:buNone/>
            </a:pPr>
            <a:r>
              <a:rPr lang="en-US" altLang="ja-JP" sz="1200" b="1" dirty="0">
                <a:solidFill>
                  <a:schemeClr val="accent1"/>
                </a:solidFill>
                <a:ea typeface="游ゴシック"/>
              </a:rPr>
              <a:t>PV</a:t>
            </a:r>
            <a:r>
              <a:rPr lang="ja-JP" altLang="en-US" sz="1200" b="1" dirty="0">
                <a:solidFill>
                  <a:schemeClr val="accent1"/>
                </a:solidFill>
                <a:ea typeface="游ゴシック"/>
              </a:rPr>
              <a:t>数（想定）</a:t>
            </a:r>
            <a:r>
              <a:rPr lang="en-US" altLang="ja-JP" sz="1200" dirty="0">
                <a:ea typeface="游ゴシック"/>
              </a:rPr>
              <a:t>6,000PV</a:t>
            </a:r>
          </a:p>
          <a:p>
            <a:pPr marL="0" indent="0">
              <a:buNone/>
            </a:pPr>
            <a:r>
              <a:rPr lang="ja-JP" altLang="en-US" sz="1200" b="1" dirty="0">
                <a:solidFill>
                  <a:schemeClr val="accent1"/>
                </a:solidFill>
                <a:ea typeface="游ゴシック"/>
              </a:rPr>
              <a:t>掲載期間（保証）</a:t>
            </a:r>
            <a:r>
              <a:rPr lang="en-US" altLang="ja-JP" sz="1200" dirty="0">
                <a:ea typeface="游ゴシック"/>
              </a:rPr>
              <a:t>1</a:t>
            </a:r>
            <a:r>
              <a:rPr lang="ja-JP" altLang="en-US" sz="1200" dirty="0">
                <a:ea typeface="游ゴシック"/>
              </a:rPr>
              <a:t>か月間</a:t>
            </a:r>
          </a:p>
          <a:p>
            <a:pPr marL="0" indent="0">
              <a:buNone/>
            </a:pPr>
            <a:r>
              <a:rPr lang="ja-JP" sz="1200" b="1" dirty="0">
                <a:solidFill>
                  <a:schemeClr val="accent1"/>
                </a:solidFill>
                <a:ea typeface="+mn-lt"/>
                <a:cs typeface="+mn-lt"/>
              </a:rPr>
              <a:t>誘導枠</a:t>
            </a:r>
            <a:r>
              <a:rPr lang="ja-JP" sz="1200" b="1" dirty="0">
                <a:solidFill>
                  <a:schemeClr val="accent1"/>
                </a:solidFill>
                <a:ea typeface="游ゴシック"/>
              </a:rPr>
              <a:t>　</a:t>
            </a:r>
            <a:r>
              <a:rPr lang="ja-JP" altLang="en-US" sz="1200" dirty="0">
                <a:ea typeface="游ゴシック"/>
              </a:rPr>
              <a:t>海外情報ページ内ランオブ</a:t>
            </a:r>
            <a:endParaRPr lang="ja-JP" sz="1800" dirty="0">
              <a:ea typeface="游ゴシック"/>
            </a:endParaRPr>
          </a:p>
        </p:txBody>
      </p:sp>
      <p:sp>
        <p:nvSpPr>
          <p:cNvPr id="18" name="コンテンツ プレースホルダー 6">
            <a:extLst>
              <a:ext uri="{FF2B5EF4-FFF2-40B4-BE49-F238E27FC236}">
                <a16:creationId xmlns:a16="http://schemas.microsoft.com/office/drawing/2014/main" id="{EC6BF4D7-268D-039D-8845-3DD8B9B5958E}"/>
              </a:ext>
            </a:extLst>
          </p:cNvPr>
          <p:cNvSpPr txBox="1">
            <a:spLocks/>
          </p:cNvSpPr>
          <p:nvPr/>
        </p:nvSpPr>
        <p:spPr>
          <a:xfrm>
            <a:off x="4490291" y="1534772"/>
            <a:ext cx="4383684" cy="1386247"/>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ea typeface="游ゴシック"/>
              </a:rPr>
              <a:t>料金（グロス）</a:t>
            </a:r>
            <a:r>
              <a:rPr lang="en-US" altLang="ja-JP" sz="1200" dirty="0">
                <a:ea typeface="游ゴシック"/>
              </a:rPr>
              <a:t>\2,500,000</a:t>
            </a:r>
          </a:p>
          <a:p>
            <a:pPr marL="0" indent="0">
              <a:buFont typeface="Arial" panose="020B0604020202020204" pitchFamily="34" charset="0"/>
              <a:buNone/>
            </a:pPr>
            <a:r>
              <a:rPr lang="en-US" altLang="ja-JP" sz="1200" b="1" dirty="0">
                <a:solidFill>
                  <a:schemeClr val="accent1"/>
                </a:solidFill>
                <a:ea typeface="游ゴシック"/>
              </a:rPr>
              <a:t>PV</a:t>
            </a:r>
            <a:r>
              <a:rPr lang="ja-JP" altLang="en-US" sz="1200" b="1" dirty="0">
                <a:solidFill>
                  <a:schemeClr val="accent1"/>
                </a:solidFill>
                <a:ea typeface="游ゴシック"/>
              </a:rPr>
              <a:t>数（想定）</a:t>
            </a:r>
            <a:r>
              <a:rPr lang="en-US" altLang="ja-JP" sz="1200" dirty="0">
                <a:ea typeface="游ゴシック"/>
              </a:rPr>
              <a:t>13,000PV</a:t>
            </a:r>
          </a:p>
          <a:p>
            <a:pPr marL="0" indent="0">
              <a:buNone/>
            </a:pPr>
            <a:r>
              <a:rPr lang="ja-JP" altLang="en-US" sz="1200" b="1" dirty="0">
                <a:solidFill>
                  <a:schemeClr val="accent1"/>
                </a:solidFill>
                <a:ea typeface="游ゴシック"/>
              </a:rPr>
              <a:t>掲載期間（保証）</a:t>
            </a:r>
            <a:r>
              <a:rPr lang="en-US" sz="1200" dirty="0">
                <a:ea typeface="游ゴシック"/>
              </a:rPr>
              <a:t>2</a:t>
            </a:r>
            <a:r>
              <a:rPr lang="ja-JP" altLang="en-US" sz="1200" dirty="0">
                <a:ea typeface="游ゴシック"/>
              </a:rPr>
              <a:t>か月間</a:t>
            </a:r>
            <a:endParaRPr lang="en-US" sz="1200" dirty="0"/>
          </a:p>
          <a:p>
            <a:pPr marL="0" indent="0">
              <a:buNone/>
            </a:pPr>
            <a:r>
              <a:rPr lang="ja-JP" altLang="en-US" sz="1200" b="1" dirty="0">
                <a:solidFill>
                  <a:schemeClr val="accent1"/>
                </a:solidFill>
                <a:ea typeface="游ゴシック"/>
              </a:rPr>
              <a:t>誘導枠　</a:t>
            </a:r>
            <a:r>
              <a:rPr lang="ja-JP" sz="1200" dirty="0">
                <a:ea typeface="+mn-lt"/>
                <a:cs typeface="+mn-lt"/>
              </a:rPr>
              <a:t>海外情報ページ ・タイアップ特集専用枠</a:t>
            </a:r>
            <a:endParaRPr lang="en-US" altLang="ja-JP" sz="1100" dirty="0"/>
          </a:p>
        </p:txBody>
      </p:sp>
      <p:sp>
        <p:nvSpPr>
          <p:cNvPr id="19" name="フリーフォーム: 図形 18">
            <a:extLst>
              <a:ext uri="{FF2B5EF4-FFF2-40B4-BE49-F238E27FC236}">
                <a16:creationId xmlns:a16="http://schemas.microsoft.com/office/drawing/2014/main" id="{2CDB35BF-62E4-5CFB-F60A-E561631ED04B}"/>
              </a:ext>
            </a:extLst>
          </p:cNvPr>
          <p:cNvSpPr/>
          <p:nvPr/>
        </p:nvSpPr>
        <p:spPr>
          <a:xfrm>
            <a:off x="302139" y="6048993"/>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図形 19">
            <a:extLst>
              <a:ext uri="{FF2B5EF4-FFF2-40B4-BE49-F238E27FC236}">
                <a16:creationId xmlns:a16="http://schemas.microsoft.com/office/drawing/2014/main" id="{D0D4B47F-965A-B5DE-D968-D6F90CA38AA8}"/>
              </a:ext>
            </a:extLst>
          </p:cNvPr>
          <p:cNvSpPr/>
          <p:nvPr/>
        </p:nvSpPr>
        <p:spPr>
          <a:xfrm>
            <a:off x="4580013" y="6030334"/>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図形 20">
            <a:extLst>
              <a:ext uri="{FF2B5EF4-FFF2-40B4-BE49-F238E27FC236}">
                <a16:creationId xmlns:a16="http://schemas.microsoft.com/office/drawing/2014/main" id="{E63EADDE-758C-EB07-840D-4F8476DD38E0}"/>
              </a:ext>
            </a:extLst>
          </p:cNvPr>
          <p:cNvSpPr/>
          <p:nvPr/>
        </p:nvSpPr>
        <p:spPr>
          <a:xfrm>
            <a:off x="6693341" y="5996290"/>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図形 21">
            <a:extLst>
              <a:ext uri="{FF2B5EF4-FFF2-40B4-BE49-F238E27FC236}">
                <a16:creationId xmlns:a16="http://schemas.microsoft.com/office/drawing/2014/main" id="{FF045734-179E-A1E4-50B9-D66A214C1779}"/>
              </a:ext>
            </a:extLst>
          </p:cNvPr>
          <p:cNvSpPr/>
          <p:nvPr/>
        </p:nvSpPr>
        <p:spPr>
          <a:xfrm>
            <a:off x="6706023" y="3272038"/>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descr="グラフィカル ユーザー インターフェイス, テキスト, アプリケーション&#10;&#10;自動的に生成された説明">
            <a:extLst>
              <a:ext uri="{FF2B5EF4-FFF2-40B4-BE49-F238E27FC236}">
                <a16:creationId xmlns:a16="http://schemas.microsoft.com/office/drawing/2014/main" id="{497C0E34-084A-EC84-31D1-74D4D21D26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6664" y="3247871"/>
            <a:ext cx="1872000" cy="2831208"/>
          </a:xfrm>
          <a:prstGeom prst="rect">
            <a:avLst/>
          </a:prstGeom>
        </p:spPr>
      </p:pic>
      <p:sp>
        <p:nvSpPr>
          <p:cNvPr id="24" name="フリーフォーム: 図形 23">
            <a:extLst>
              <a:ext uri="{FF2B5EF4-FFF2-40B4-BE49-F238E27FC236}">
                <a16:creationId xmlns:a16="http://schemas.microsoft.com/office/drawing/2014/main" id="{36379F5E-3F2B-E222-26CC-A6703BD3E90C}"/>
              </a:ext>
            </a:extLst>
          </p:cNvPr>
          <p:cNvSpPr/>
          <p:nvPr/>
        </p:nvSpPr>
        <p:spPr>
          <a:xfrm>
            <a:off x="324883" y="6058089"/>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図形 24">
            <a:extLst>
              <a:ext uri="{FF2B5EF4-FFF2-40B4-BE49-F238E27FC236}">
                <a16:creationId xmlns:a16="http://schemas.microsoft.com/office/drawing/2014/main" id="{40F0305D-16E6-0AD9-7DB8-364EA12DFDCB}"/>
              </a:ext>
            </a:extLst>
          </p:cNvPr>
          <p:cNvSpPr/>
          <p:nvPr/>
        </p:nvSpPr>
        <p:spPr>
          <a:xfrm>
            <a:off x="2241848" y="3255033"/>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グラフィカル ユーザー インターフェイス, Web サイト&#10;&#10;自動的に生成された説明">
            <a:extLst>
              <a:ext uri="{FF2B5EF4-FFF2-40B4-BE49-F238E27FC236}">
                <a16:creationId xmlns:a16="http://schemas.microsoft.com/office/drawing/2014/main" id="{E17440F7-AE19-7A45-5D08-D6F8A73AF2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07763" y="3270730"/>
            <a:ext cx="2016000" cy="2823982"/>
          </a:xfrm>
          <a:prstGeom prst="rect">
            <a:avLst/>
          </a:prstGeom>
        </p:spPr>
      </p:pic>
      <p:pic>
        <p:nvPicPr>
          <p:cNvPr id="27" name="図 26" descr="グラフィカル ユーザー インターフェイス, アプリケーション&#10;&#10;自動的に生成された説明">
            <a:extLst>
              <a:ext uri="{FF2B5EF4-FFF2-40B4-BE49-F238E27FC236}">
                <a16:creationId xmlns:a16="http://schemas.microsoft.com/office/drawing/2014/main" id="{1E5E1665-E39B-E36B-B9F2-85DA7E4EEF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46006" y="3450394"/>
            <a:ext cx="2016000" cy="2653414"/>
          </a:xfrm>
          <a:prstGeom prst="rect">
            <a:avLst/>
          </a:prstGeom>
        </p:spPr>
      </p:pic>
      <p:sp>
        <p:nvSpPr>
          <p:cNvPr id="28" name="フリーフォーム: 図形 27">
            <a:extLst>
              <a:ext uri="{FF2B5EF4-FFF2-40B4-BE49-F238E27FC236}">
                <a16:creationId xmlns:a16="http://schemas.microsoft.com/office/drawing/2014/main" id="{8390DDBF-8912-D3DA-4E89-D4CC224F4C89}"/>
              </a:ext>
            </a:extLst>
          </p:cNvPr>
          <p:cNvSpPr/>
          <p:nvPr/>
        </p:nvSpPr>
        <p:spPr>
          <a:xfrm>
            <a:off x="4539949" y="6025299"/>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図形 28">
            <a:extLst>
              <a:ext uri="{FF2B5EF4-FFF2-40B4-BE49-F238E27FC236}">
                <a16:creationId xmlns:a16="http://schemas.microsoft.com/office/drawing/2014/main" id="{B55004D5-CBD9-9B98-655F-7E4FBAB5F88D}"/>
              </a:ext>
            </a:extLst>
          </p:cNvPr>
          <p:cNvSpPr/>
          <p:nvPr/>
        </p:nvSpPr>
        <p:spPr>
          <a:xfrm>
            <a:off x="6706023" y="3265245"/>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図形 29">
            <a:extLst>
              <a:ext uri="{FF2B5EF4-FFF2-40B4-BE49-F238E27FC236}">
                <a16:creationId xmlns:a16="http://schemas.microsoft.com/office/drawing/2014/main" id="{D4B899C8-585D-6440-2A00-F079406314DF}"/>
              </a:ext>
            </a:extLst>
          </p:cNvPr>
          <p:cNvSpPr/>
          <p:nvPr/>
        </p:nvSpPr>
        <p:spPr>
          <a:xfrm>
            <a:off x="6691748" y="6028539"/>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descr="テキスト&#10;&#10;自動的に生成された説明">
            <a:extLst>
              <a:ext uri="{FF2B5EF4-FFF2-40B4-BE49-F238E27FC236}">
                <a16:creationId xmlns:a16="http://schemas.microsoft.com/office/drawing/2014/main" id="{24CA9E74-E689-F0D0-91F4-4FF0A6E855C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48808" y="3290831"/>
            <a:ext cx="1872000" cy="1575828"/>
          </a:xfrm>
          <a:prstGeom prst="rect">
            <a:avLst/>
          </a:prstGeom>
        </p:spPr>
      </p:pic>
      <p:sp>
        <p:nvSpPr>
          <p:cNvPr id="32" name="フリーフォーム: 図形 31">
            <a:extLst>
              <a:ext uri="{FF2B5EF4-FFF2-40B4-BE49-F238E27FC236}">
                <a16:creationId xmlns:a16="http://schemas.microsoft.com/office/drawing/2014/main" id="{B3BC7AE7-53E1-02C0-1799-FBB888D18F25}"/>
              </a:ext>
            </a:extLst>
          </p:cNvPr>
          <p:cNvSpPr/>
          <p:nvPr/>
        </p:nvSpPr>
        <p:spPr>
          <a:xfrm>
            <a:off x="2320924" y="3247871"/>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図形 32">
            <a:extLst>
              <a:ext uri="{FF2B5EF4-FFF2-40B4-BE49-F238E27FC236}">
                <a16:creationId xmlns:a16="http://schemas.microsoft.com/office/drawing/2014/main" id="{8C81DBDE-61E6-237F-C060-C77E31FE1A94}"/>
              </a:ext>
            </a:extLst>
          </p:cNvPr>
          <p:cNvSpPr/>
          <p:nvPr/>
        </p:nvSpPr>
        <p:spPr>
          <a:xfrm>
            <a:off x="2268114" y="6010437"/>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descr="テキスト&#10;&#10;自動的に生成された説明">
            <a:extLst>
              <a:ext uri="{FF2B5EF4-FFF2-40B4-BE49-F238E27FC236}">
                <a16:creationId xmlns:a16="http://schemas.microsoft.com/office/drawing/2014/main" id="{28083A03-70E3-144E-AF32-E489F402164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352735" y="4835975"/>
            <a:ext cx="1872000" cy="1172529"/>
          </a:xfrm>
          <a:prstGeom prst="rect">
            <a:avLst/>
          </a:prstGeom>
        </p:spPr>
      </p:pic>
      <p:sp>
        <p:nvSpPr>
          <p:cNvPr id="35" name="フリーフォーム: 図形 34">
            <a:extLst>
              <a:ext uri="{FF2B5EF4-FFF2-40B4-BE49-F238E27FC236}">
                <a16:creationId xmlns:a16="http://schemas.microsoft.com/office/drawing/2014/main" id="{63CB16F0-2F43-6B13-CF75-22975FD00E78}"/>
              </a:ext>
            </a:extLst>
          </p:cNvPr>
          <p:cNvSpPr/>
          <p:nvPr/>
        </p:nvSpPr>
        <p:spPr>
          <a:xfrm>
            <a:off x="2275686" y="4793679"/>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2000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図形 35">
            <a:extLst>
              <a:ext uri="{FF2B5EF4-FFF2-40B4-BE49-F238E27FC236}">
                <a16:creationId xmlns:a16="http://schemas.microsoft.com/office/drawing/2014/main" id="{84F58486-3296-26C7-88E2-CB842C7299BD}"/>
              </a:ext>
            </a:extLst>
          </p:cNvPr>
          <p:cNvSpPr/>
          <p:nvPr/>
        </p:nvSpPr>
        <p:spPr>
          <a:xfrm>
            <a:off x="2248821" y="6027576"/>
            <a:ext cx="1975187" cy="657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プレースホルダー 8">
            <a:extLst>
              <a:ext uri="{FF2B5EF4-FFF2-40B4-BE49-F238E27FC236}">
                <a16:creationId xmlns:a16="http://schemas.microsoft.com/office/drawing/2014/main" id="{F8C23008-F044-B802-C756-972A5ACCC077}"/>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タイアップ広告　メニュー</a:t>
            </a:r>
          </a:p>
        </p:txBody>
      </p:sp>
    </p:spTree>
    <p:extLst>
      <p:ext uri="{BB962C8B-B14F-4D97-AF65-F5344CB8AC3E}">
        <p14:creationId xmlns:p14="http://schemas.microsoft.com/office/powerpoint/2010/main" val="1787206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smtClean="0"/>
              <a:t>19</a:t>
            </a:fld>
            <a:endParaRPr kumimoji="1" lang="ja-JP" altLang="en-US"/>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dirty="0"/>
              <a:t>Copyright © Kakaku.com, Inc. All Rights Reserved.</a:t>
            </a:r>
          </a:p>
        </p:txBody>
      </p:sp>
      <p:sp>
        <p:nvSpPr>
          <p:cNvPr id="38" name="テキスト プレースホルダー 8">
            <a:extLst>
              <a:ext uri="{FF2B5EF4-FFF2-40B4-BE49-F238E27FC236}">
                <a16:creationId xmlns:a16="http://schemas.microsoft.com/office/drawing/2014/main" id="{F8C23008-F044-B802-C756-972A5ACCC077}"/>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タイアップ広告　メニュー</a:t>
            </a:r>
          </a:p>
        </p:txBody>
      </p:sp>
      <p:sp>
        <p:nvSpPr>
          <p:cNvPr id="2" name="正方形/長方形 1">
            <a:extLst>
              <a:ext uri="{FF2B5EF4-FFF2-40B4-BE49-F238E27FC236}">
                <a16:creationId xmlns:a16="http://schemas.microsoft.com/office/drawing/2014/main" id="{D49DF347-CD1B-C6D2-D298-2476F33692CA}"/>
              </a:ext>
            </a:extLst>
          </p:cNvPr>
          <p:cNvSpPr/>
          <p:nvPr/>
        </p:nvSpPr>
        <p:spPr>
          <a:xfrm>
            <a:off x="4485952" y="3093799"/>
            <a:ext cx="4383684"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6302795D-7184-4F5D-7B0B-2CF11F51D3D9}"/>
              </a:ext>
            </a:extLst>
          </p:cNvPr>
          <p:cNvSpPr/>
          <p:nvPr/>
        </p:nvSpPr>
        <p:spPr>
          <a:xfrm>
            <a:off x="258542" y="3082894"/>
            <a:ext cx="4037569"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C2C31F8E-5335-F6A2-928E-EBE83F5C63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45041" y="3193892"/>
            <a:ext cx="2016000" cy="2798009"/>
          </a:xfrm>
          <a:prstGeom prst="rect">
            <a:avLst/>
          </a:prstGeom>
          <a:ln w="76200">
            <a:noFill/>
          </a:ln>
        </p:spPr>
      </p:pic>
      <p:sp>
        <p:nvSpPr>
          <p:cNvPr id="7" name="テキスト ボックス 6">
            <a:extLst>
              <a:ext uri="{FF2B5EF4-FFF2-40B4-BE49-F238E27FC236}">
                <a16:creationId xmlns:a16="http://schemas.microsoft.com/office/drawing/2014/main" id="{B3B4F838-D595-975F-FF0D-4E98C09C6E7E}"/>
              </a:ext>
            </a:extLst>
          </p:cNvPr>
          <p:cNvSpPr txBox="1"/>
          <p:nvPr/>
        </p:nvSpPr>
        <p:spPr>
          <a:xfrm>
            <a:off x="158062" y="520906"/>
            <a:ext cx="2031325" cy="369332"/>
          </a:xfrm>
          <a:prstGeom prst="rect">
            <a:avLst/>
          </a:prstGeom>
          <a:noFill/>
        </p:spPr>
        <p:txBody>
          <a:bodyPr wrap="none" rtlCol="0">
            <a:spAutoFit/>
          </a:bodyPr>
          <a:lstStyle/>
          <a:p>
            <a:r>
              <a:rPr kumimoji="1" lang="ja-JP" altLang="en-US" b="1" dirty="0">
                <a:solidFill>
                  <a:schemeClr val="accent1"/>
                </a:solidFill>
              </a:rPr>
              <a:t>国内ライトプラン</a:t>
            </a:r>
          </a:p>
        </p:txBody>
      </p:sp>
      <p:sp>
        <p:nvSpPr>
          <p:cNvPr id="8" name="タイトル 26">
            <a:extLst>
              <a:ext uri="{FF2B5EF4-FFF2-40B4-BE49-F238E27FC236}">
                <a16:creationId xmlns:a16="http://schemas.microsoft.com/office/drawing/2014/main" id="{9F504997-25A1-5FE5-9463-172FD45C49F9}"/>
              </a:ext>
            </a:extLst>
          </p:cNvPr>
          <p:cNvSpPr txBox="1">
            <a:spLocks/>
          </p:cNvSpPr>
          <p:nvPr/>
        </p:nvSpPr>
        <p:spPr>
          <a:xfrm>
            <a:off x="202518" y="867679"/>
            <a:ext cx="3927623" cy="426399"/>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低コスト</a:t>
            </a:r>
            <a:r>
              <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rPr>
              <a:t>&amp;</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短納期</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で旅行者層へアプローチ！</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ユーザーのクチコミや旅行記</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も活用可能です。</a:t>
            </a:r>
          </a:p>
        </p:txBody>
      </p:sp>
      <p:sp>
        <p:nvSpPr>
          <p:cNvPr id="9" name="テキスト ボックス 8">
            <a:extLst>
              <a:ext uri="{FF2B5EF4-FFF2-40B4-BE49-F238E27FC236}">
                <a16:creationId xmlns:a16="http://schemas.microsoft.com/office/drawing/2014/main" id="{A47D38F9-2185-79EC-E83C-DB655A6AD939}"/>
              </a:ext>
            </a:extLst>
          </p:cNvPr>
          <p:cNvSpPr txBox="1"/>
          <p:nvPr/>
        </p:nvSpPr>
        <p:spPr>
          <a:xfrm>
            <a:off x="4406304" y="520906"/>
            <a:ext cx="2954655" cy="369332"/>
          </a:xfrm>
          <a:prstGeom prst="rect">
            <a:avLst/>
          </a:prstGeom>
          <a:noFill/>
        </p:spPr>
        <p:txBody>
          <a:bodyPr wrap="none" rtlCol="0">
            <a:spAutoFit/>
          </a:bodyPr>
          <a:lstStyle/>
          <a:p>
            <a:r>
              <a:rPr kumimoji="1" lang="ja-JP" altLang="en-US" b="1">
                <a:solidFill>
                  <a:schemeClr val="accent1"/>
                </a:solidFill>
              </a:rPr>
              <a:t>国内オーダーメイドプラン</a:t>
            </a:r>
          </a:p>
        </p:txBody>
      </p:sp>
      <p:sp>
        <p:nvSpPr>
          <p:cNvPr id="10" name="タイトル 26">
            <a:extLst>
              <a:ext uri="{FF2B5EF4-FFF2-40B4-BE49-F238E27FC236}">
                <a16:creationId xmlns:a16="http://schemas.microsoft.com/office/drawing/2014/main" id="{766ADE15-47ED-C17B-BF07-C5028D8E9BC9}"/>
              </a:ext>
            </a:extLst>
          </p:cNvPr>
          <p:cNvSpPr txBox="1">
            <a:spLocks/>
          </p:cNvSpPr>
          <p:nvPr/>
        </p:nvSpPr>
        <p:spPr>
          <a:xfrm>
            <a:off x="4450760" y="867679"/>
            <a:ext cx="4490722" cy="592598"/>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a:latin typeface="游ゴシック" panose="020B0400000000000000" pitchFamily="50" charset="-128"/>
                <a:ea typeface="游ゴシック" panose="020B0400000000000000" pitchFamily="50" charset="-128"/>
                <a:cs typeface="メイリオ" panose="020B0604030504040204" pitchFamily="50" charset="-128"/>
              </a:rPr>
              <a:t>企業や商品イメージに沿って、</a:t>
            </a:r>
            <a:r>
              <a:rPr lang="ja-JP" altLang="en-US" sz="1200" b="1">
                <a:latin typeface="游ゴシック" panose="020B0400000000000000" pitchFamily="50" charset="-128"/>
                <a:ea typeface="游ゴシック" panose="020B0400000000000000" pitchFamily="50" charset="-128"/>
                <a:cs typeface="メイリオ" panose="020B0604030504040204" pitchFamily="50" charset="-128"/>
              </a:rPr>
              <a:t>一からデザイン</a:t>
            </a:r>
            <a:r>
              <a:rPr lang="ja-JP" altLang="en-US" sz="1200">
                <a:latin typeface="游ゴシック" panose="020B0400000000000000" pitchFamily="50" charset="-128"/>
                <a:ea typeface="游ゴシック" panose="020B0400000000000000" pitchFamily="50" charset="-128"/>
                <a:cs typeface="メイリオ" panose="020B0604030504040204" pitchFamily="50" charset="-128"/>
              </a:rPr>
              <a:t>した</a:t>
            </a:r>
            <a:endParaRPr lang="en-US" altLang="ja-JP" sz="120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a:latin typeface="游ゴシック" panose="020B0400000000000000" pitchFamily="50" charset="-128"/>
                <a:ea typeface="游ゴシック" panose="020B0400000000000000" pitchFamily="50" charset="-128"/>
                <a:cs typeface="メイリオ" panose="020B0604030504040204" pitchFamily="50" charset="-128"/>
              </a:rPr>
              <a:t>ブランディングページを展開！オプションを組み合わせて</a:t>
            </a:r>
            <a:r>
              <a:rPr lang="ja-JP" altLang="en-US" sz="1200" b="1">
                <a:latin typeface="游ゴシック" panose="020B0400000000000000" pitchFamily="50" charset="-128"/>
                <a:ea typeface="游ゴシック" panose="020B0400000000000000" pitchFamily="50" charset="-128"/>
                <a:cs typeface="メイリオ" panose="020B0604030504040204" pitchFamily="50" charset="-128"/>
              </a:rPr>
              <a:t>自由にカスタマイズ</a:t>
            </a:r>
            <a:r>
              <a:rPr lang="ja-JP" altLang="en-US" sz="1200">
                <a:latin typeface="游ゴシック" panose="020B0400000000000000" pitchFamily="50" charset="-128"/>
                <a:ea typeface="游ゴシック" panose="020B0400000000000000" pitchFamily="50" charset="-128"/>
                <a:cs typeface="メイリオ" panose="020B0604030504040204" pitchFamily="50" charset="-128"/>
              </a:rPr>
              <a:t>が可能。旅行者へ印象的にアプローチ！</a:t>
            </a:r>
          </a:p>
        </p:txBody>
      </p:sp>
      <p:pic>
        <p:nvPicPr>
          <p:cNvPr id="39" name="図 38" descr="カレンダー&#10;&#10;低い精度で自動的に生成された説明">
            <a:extLst>
              <a:ext uri="{FF2B5EF4-FFF2-40B4-BE49-F238E27FC236}">
                <a16:creationId xmlns:a16="http://schemas.microsoft.com/office/drawing/2014/main" id="{DE6B7A6A-B00E-947A-B50D-8D86099032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411" y="3182797"/>
            <a:ext cx="1872000" cy="2798007"/>
          </a:xfrm>
          <a:prstGeom prst="rect">
            <a:avLst/>
          </a:prstGeom>
          <a:ln w="76200">
            <a:noFill/>
          </a:ln>
        </p:spPr>
      </p:pic>
      <p:pic>
        <p:nvPicPr>
          <p:cNvPr id="40" name="図 39" descr="テキスト が含まれている画像&#10;&#10;自動的に生成された説明">
            <a:extLst>
              <a:ext uri="{FF2B5EF4-FFF2-40B4-BE49-F238E27FC236}">
                <a16:creationId xmlns:a16="http://schemas.microsoft.com/office/drawing/2014/main" id="{C3EF534B-1D68-A95B-087C-867E611897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51605" y="3210111"/>
            <a:ext cx="1872000" cy="2798008"/>
          </a:xfrm>
          <a:prstGeom prst="rect">
            <a:avLst/>
          </a:prstGeom>
          <a:ln w="76200">
            <a:noFill/>
          </a:ln>
        </p:spPr>
      </p:pic>
      <p:sp>
        <p:nvSpPr>
          <p:cNvPr id="41" name="コンテンツ プレースホルダー 6">
            <a:extLst>
              <a:ext uri="{FF2B5EF4-FFF2-40B4-BE49-F238E27FC236}">
                <a16:creationId xmlns:a16="http://schemas.microsoft.com/office/drawing/2014/main" id="{472F17DE-AF6A-AE01-1A38-B824F11E0453}"/>
              </a:ext>
            </a:extLst>
          </p:cNvPr>
          <p:cNvSpPr txBox="1">
            <a:spLocks/>
          </p:cNvSpPr>
          <p:nvPr/>
        </p:nvSpPr>
        <p:spPr>
          <a:xfrm>
            <a:off x="270025" y="1508143"/>
            <a:ext cx="4044225" cy="1342909"/>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a:solidFill>
                  <a:schemeClr val="accent1"/>
                </a:solidFill>
                <a:ea typeface="游ゴシック"/>
              </a:rPr>
              <a:t>料金（グロス）</a:t>
            </a:r>
            <a:r>
              <a:rPr lang="en-US" altLang="ja-JP" sz="1200">
                <a:ea typeface="游ゴシック"/>
              </a:rPr>
              <a:t>\800,000</a:t>
            </a:r>
          </a:p>
          <a:p>
            <a:pPr marL="0" indent="0">
              <a:buFont typeface="Arial" panose="020B0604020202020204" pitchFamily="34" charset="0"/>
              <a:buNone/>
            </a:pPr>
            <a:r>
              <a:rPr lang="en-US" altLang="ja-JP" sz="1200" b="1">
                <a:solidFill>
                  <a:schemeClr val="accent1"/>
                </a:solidFill>
                <a:ea typeface="游ゴシック"/>
              </a:rPr>
              <a:t>PV</a:t>
            </a:r>
            <a:r>
              <a:rPr lang="ja-JP" altLang="en-US" sz="1200" b="1">
                <a:solidFill>
                  <a:schemeClr val="accent1"/>
                </a:solidFill>
                <a:ea typeface="游ゴシック"/>
              </a:rPr>
              <a:t>数（想定）</a:t>
            </a:r>
            <a:r>
              <a:rPr lang="en-US" altLang="ja-JP" sz="1200">
                <a:ea typeface="游ゴシック"/>
              </a:rPr>
              <a:t>8,000PV</a:t>
            </a:r>
          </a:p>
          <a:p>
            <a:pPr marL="0" indent="0">
              <a:buNone/>
            </a:pPr>
            <a:r>
              <a:rPr lang="ja-JP" altLang="en-US" sz="1200" b="1">
                <a:solidFill>
                  <a:schemeClr val="accent1"/>
                </a:solidFill>
                <a:ea typeface="游ゴシック"/>
              </a:rPr>
              <a:t>掲載期間（保証）</a:t>
            </a:r>
            <a:r>
              <a:rPr lang="en-US" altLang="ja-JP" sz="1200">
                <a:ea typeface="游ゴシック"/>
              </a:rPr>
              <a:t>1</a:t>
            </a:r>
            <a:r>
              <a:rPr lang="ja-JP" altLang="en-US" sz="1200">
                <a:ea typeface="游ゴシック"/>
              </a:rPr>
              <a:t>か月間</a:t>
            </a:r>
            <a:endParaRPr lang="en-US" altLang="ja-JP" sz="1200"/>
          </a:p>
          <a:p>
            <a:pPr marL="0" indent="0">
              <a:buNone/>
            </a:pPr>
            <a:r>
              <a:rPr lang="ja-JP" altLang="en-US" sz="1200" b="1">
                <a:solidFill>
                  <a:schemeClr val="accent1"/>
                </a:solidFill>
                <a:ea typeface="游ゴシック"/>
              </a:rPr>
              <a:t>誘導枠</a:t>
            </a:r>
            <a:r>
              <a:rPr lang="ja-JP" altLang="en-US" sz="1200" b="1">
                <a:solidFill>
                  <a:schemeClr val="accent1"/>
                </a:solidFill>
                <a:ea typeface="+mn-lt"/>
                <a:cs typeface="+mn-lt"/>
              </a:rPr>
              <a:t>　</a:t>
            </a:r>
            <a:r>
              <a:rPr lang="ja-JP" sz="1200">
                <a:ea typeface="+mn-lt"/>
                <a:cs typeface="+mn-lt"/>
              </a:rPr>
              <a:t>国内情報ページ内ランオブ</a:t>
            </a:r>
            <a:endParaRPr lang="en-US" altLang="ja-JP" sz="1200" b="1">
              <a:ea typeface="+mn-lt"/>
              <a:cs typeface="+mn-lt"/>
            </a:endParaRPr>
          </a:p>
        </p:txBody>
      </p:sp>
      <p:pic>
        <p:nvPicPr>
          <p:cNvPr id="42" name="図 41" descr="グラフィカル ユーザー インターフェイス, アプリケーション&#10;&#10;自動的に生成された説明">
            <a:extLst>
              <a:ext uri="{FF2B5EF4-FFF2-40B4-BE49-F238E27FC236}">
                <a16:creationId xmlns:a16="http://schemas.microsoft.com/office/drawing/2014/main" id="{4957A199-36C2-9DE1-DFF9-7082C1DB2C9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
          <a:stretch/>
        </p:blipFill>
        <p:spPr>
          <a:xfrm>
            <a:off x="4572000" y="3182795"/>
            <a:ext cx="2016000" cy="2798009"/>
          </a:xfrm>
          <a:prstGeom prst="rect">
            <a:avLst/>
          </a:prstGeom>
          <a:ln w="76200">
            <a:noFill/>
          </a:ln>
        </p:spPr>
      </p:pic>
      <p:sp>
        <p:nvSpPr>
          <p:cNvPr id="43" name="コンテンツ プレースホルダー 6">
            <a:extLst>
              <a:ext uri="{FF2B5EF4-FFF2-40B4-BE49-F238E27FC236}">
                <a16:creationId xmlns:a16="http://schemas.microsoft.com/office/drawing/2014/main" id="{A8147957-4595-9022-064E-544495E58A61}"/>
              </a:ext>
            </a:extLst>
          </p:cNvPr>
          <p:cNvSpPr txBox="1">
            <a:spLocks/>
          </p:cNvSpPr>
          <p:nvPr/>
        </p:nvSpPr>
        <p:spPr>
          <a:xfrm>
            <a:off x="4490291" y="1508142"/>
            <a:ext cx="4383684" cy="1342909"/>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ea typeface="游ゴシック"/>
              </a:rPr>
              <a:t>料金（グロス）</a:t>
            </a:r>
            <a:r>
              <a:rPr lang="en-US" altLang="ja-JP" sz="1200" dirty="0">
                <a:ea typeface="游ゴシック"/>
              </a:rPr>
              <a:t>\2,200,000</a:t>
            </a:r>
          </a:p>
          <a:p>
            <a:pPr marL="0" indent="0">
              <a:buNone/>
            </a:pPr>
            <a:r>
              <a:rPr lang="en-US" altLang="ja-JP" sz="1200" b="1" dirty="0">
                <a:solidFill>
                  <a:schemeClr val="accent1"/>
                </a:solidFill>
                <a:ea typeface="游ゴシック"/>
              </a:rPr>
              <a:t>PV</a:t>
            </a:r>
            <a:r>
              <a:rPr lang="ja-JP" altLang="en-US" sz="1200" b="1" dirty="0">
                <a:solidFill>
                  <a:schemeClr val="accent1"/>
                </a:solidFill>
                <a:ea typeface="游ゴシック"/>
              </a:rPr>
              <a:t>数（想定）</a:t>
            </a:r>
            <a:r>
              <a:rPr lang="en-US" altLang="ja-JP" sz="1200" dirty="0">
                <a:ea typeface="游ゴシック"/>
              </a:rPr>
              <a:t>17,000PV</a:t>
            </a:r>
          </a:p>
          <a:p>
            <a:pPr marL="0" indent="0">
              <a:buNone/>
            </a:pPr>
            <a:r>
              <a:rPr lang="ja-JP" altLang="en-US" sz="1200" b="1" dirty="0">
                <a:solidFill>
                  <a:schemeClr val="accent1"/>
                </a:solidFill>
                <a:ea typeface="游ゴシック"/>
              </a:rPr>
              <a:t>掲載期間（保証）</a:t>
            </a:r>
            <a:r>
              <a:rPr lang="en-US" altLang="ja-JP" sz="1200" dirty="0">
                <a:ea typeface="游ゴシック"/>
              </a:rPr>
              <a:t>2</a:t>
            </a:r>
            <a:r>
              <a:rPr lang="ja-JP" altLang="en-US" sz="1200" dirty="0">
                <a:ea typeface="游ゴシック"/>
              </a:rPr>
              <a:t>か月間</a:t>
            </a:r>
            <a:endParaRPr lang="en-US" altLang="ja-JP" sz="1200" dirty="0">
              <a:ea typeface="游ゴシック"/>
            </a:endParaRPr>
          </a:p>
          <a:p>
            <a:pPr marL="0" indent="0">
              <a:buNone/>
            </a:pPr>
            <a:r>
              <a:rPr lang="ja-JP" altLang="en-US" sz="1200" b="1" dirty="0">
                <a:solidFill>
                  <a:schemeClr val="accent1"/>
                </a:solidFill>
                <a:ea typeface="游ゴシック"/>
              </a:rPr>
              <a:t>誘導枠　</a:t>
            </a:r>
            <a:r>
              <a:rPr lang="ja-JP" sz="1200" dirty="0">
                <a:ea typeface="+mn-lt"/>
                <a:cs typeface="+mn-lt"/>
              </a:rPr>
              <a:t>国内情報ページ ・タイアップ特集専用枠</a:t>
            </a:r>
            <a:endParaRPr lang="en-US" altLang="ja-JP" sz="1200" b="1" dirty="0">
              <a:solidFill>
                <a:schemeClr val="accent1"/>
              </a:solidFill>
            </a:endParaRPr>
          </a:p>
        </p:txBody>
      </p:sp>
      <p:sp>
        <p:nvSpPr>
          <p:cNvPr id="44" name="フリーフォーム: 図形 43">
            <a:extLst>
              <a:ext uri="{FF2B5EF4-FFF2-40B4-BE49-F238E27FC236}">
                <a16:creationId xmlns:a16="http://schemas.microsoft.com/office/drawing/2014/main" id="{F55E1C65-BEB4-9C9C-FCB5-8D21FAB4AF72}"/>
              </a:ext>
            </a:extLst>
          </p:cNvPr>
          <p:cNvSpPr/>
          <p:nvPr/>
        </p:nvSpPr>
        <p:spPr>
          <a:xfrm>
            <a:off x="302139" y="5972155"/>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図形 44">
            <a:extLst>
              <a:ext uri="{FF2B5EF4-FFF2-40B4-BE49-F238E27FC236}">
                <a16:creationId xmlns:a16="http://schemas.microsoft.com/office/drawing/2014/main" id="{DBB79287-36F6-9E4D-B03C-760583992280}"/>
              </a:ext>
            </a:extLst>
          </p:cNvPr>
          <p:cNvSpPr/>
          <p:nvPr/>
        </p:nvSpPr>
        <p:spPr>
          <a:xfrm>
            <a:off x="2320924" y="3171033"/>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図形 45">
            <a:extLst>
              <a:ext uri="{FF2B5EF4-FFF2-40B4-BE49-F238E27FC236}">
                <a16:creationId xmlns:a16="http://schemas.microsoft.com/office/drawing/2014/main" id="{5B4FDAA2-0281-D790-A675-A1962434C615}"/>
              </a:ext>
            </a:extLst>
          </p:cNvPr>
          <p:cNvSpPr/>
          <p:nvPr/>
        </p:nvSpPr>
        <p:spPr>
          <a:xfrm>
            <a:off x="2248821" y="5975286"/>
            <a:ext cx="1975187" cy="657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図形 46">
            <a:extLst>
              <a:ext uri="{FF2B5EF4-FFF2-40B4-BE49-F238E27FC236}">
                <a16:creationId xmlns:a16="http://schemas.microsoft.com/office/drawing/2014/main" id="{0B7AE2D3-4BC9-87F2-829F-4E25B0F33C0B}"/>
              </a:ext>
            </a:extLst>
          </p:cNvPr>
          <p:cNvSpPr/>
          <p:nvPr/>
        </p:nvSpPr>
        <p:spPr>
          <a:xfrm>
            <a:off x="4580013" y="5953496"/>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図形 47">
            <a:extLst>
              <a:ext uri="{FF2B5EF4-FFF2-40B4-BE49-F238E27FC236}">
                <a16:creationId xmlns:a16="http://schemas.microsoft.com/office/drawing/2014/main" id="{0B15ACC3-8968-33EB-DD15-AF6A7CCA9D33}"/>
              </a:ext>
            </a:extLst>
          </p:cNvPr>
          <p:cNvSpPr/>
          <p:nvPr/>
        </p:nvSpPr>
        <p:spPr>
          <a:xfrm>
            <a:off x="6693341" y="5919452"/>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図形 48">
            <a:extLst>
              <a:ext uri="{FF2B5EF4-FFF2-40B4-BE49-F238E27FC236}">
                <a16:creationId xmlns:a16="http://schemas.microsoft.com/office/drawing/2014/main" id="{CE14E38B-5CB7-3373-A839-8351B21654C2}"/>
              </a:ext>
            </a:extLst>
          </p:cNvPr>
          <p:cNvSpPr/>
          <p:nvPr/>
        </p:nvSpPr>
        <p:spPr>
          <a:xfrm>
            <a:off x="6706023" y="3195200"/>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1594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dirty="0" smtClean="0"/>
              <a:t>2</a:t>
            </a:fld>
            <a:endParaRPr kumimoji="1" lang="ja-JP" altLang="en-US"/>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a:t>Copyright © Kakaku.com, Inc. All Rights Reserved.</a:t>
            </a:r>
          </a:p>
        </p:txBody>
      </p:sp>
      <p:sp>
        <p:nvSpPr>
          <p:cNvPr id="7" name="タイトル 1">
            <a:extLst>
              <a:ext uri="{FF2B5EF4-FFF2-40B4-BE49-F238E27FC236}">
                <a16:creationId xmlns:a16="http://schemas.microsoft.com/office/drawing/2014/main" id="{41C606C1-A780-1119-8E8D-5C2452FC95AA}"/>
              </a:ext>
            </a:extLst>
          </p:cNvPr>
          <p:cNvSpPr>
            <a:spLocks noGrp="1"/>
          </p:cNvSpPr>
          <p:nvPr>
            <p:ph type="title"/>
          </p:nvPr>
        </p:nvSpPr>
        <p:spPr>
          <a:xfrm>
            <a:off x="171449" y="440234"/>
            <a:ext cx="8772528" cy="540211"/>
          </a:xfrm>
        </p:spPr>
        <p:txBody>
          <a:bodyPr/>
          <a:lstStyle/>
          <a:p>
            <a:r>
              <a:rPr kumimoji="1" lang="ja-JP" altLang="en-US"/>
              <a:t>目次</a:t>
            </a:r>
          </a:p>
        </p:txBody>
      </p:sp>
      <p:cxnSp>
        <p:nvCxnSpPr>
          <p:cNvPr id="8" name="直線コネクタ 7">
            <a:extLst>
              <a:ext uri="{FF2B5EF4-FFF2-40B4-BE49-F238E27FC236}">
                <a16:creationId xmlns:a16="http://schemas.microsoft.com/office/drawing/2014/main" id="{B65B1314-2238-95B0-CA70-1E2BE7FC2AB2}"/>
              </a:ext>
            </a:extLst>
          </p:cNvPr>
          <p:cNvCxnSpPr>
            <a:cxnSpLocks/>
          </p:cNvCxnSpPr>
          <p:nvPr/>
        </p:nvCxnSpPr>
        <p:spPr>
          <a:xfrm flipV="1">
            <a:off x="3040381" y="980445"/>
            <a:ext cx="8123" cy="5496678"/>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8CBA1898-29F3-8A02-B3E9-3F72594AC8A1}"/>
              </a:ext>
            </a:extLst>
          </p:cNvPr>
          <p:cNvCxnSpPr>
            <a:cxnSpLocks/>
          </p:cNvCxnSpPr>
          <p:nvPr/>
        </p:nvCxnSpPr>
        <p:spPr>
          <a:xfrm flipV="1">
            <a:off x="6024772" y="999675"/>
            <a:ext cx="8123" cy="5496678"/>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表 10">
            <a:extLst>
              <a:ext uri="{FF2B5EF4-FFF2-40B4-BE49-F238E27FC236}">
                <a16:creationId xmlns:a16="http://schemas.microsoft.com/office/drawing/2014/main" id="{D11BC6CF-B5CB-C86E-DC5D-D50D31AD0A9F}"/>
              </a:ext>
            </a:extLst>
          </p:cNvPr>
          <p:cNvGraphicFramePr>
            <a:graphicFrameLocks noGrp="1"/>
          </p:cNvGraphicFramePr>
          <p:nvPr>
            <p:extLst>
              <p:ext uri="{D42A27DB-BD31-4B8C-83A1-F6EECF244321}">
                <p14:modId xmlns:p14="http://schemas.microsoft.com/office/powerpoint/2010/main" val="1669991280"/>
              </p:ext>
            </p:extLst>
          </p:nvPr>
        </p:nvGraphicFramePr>
        <p:xfrm>
          <a:off x="193039" y="1065104"/>
          <a:ext cx="2855465" cy="5116830"/>
        </p:xfrm>
        <a:graphic>
          <a:graphicData uri="http://schemas.openxmlformats.org/drawingml/2006/table">
            <a:tbl>
              <a:tblPr/>
              <a:tblGrid>
                <a:gridCol w="2267575">
                  <a:extLst>
                    <a:ext uri="{9D8B030D-6E8A-4147-A177-3AD203B41FA5}">
                      <a16:colId xmlns:a16="http://schemas.microsoft.com/office/drawing/2014/main" val="878340066"/>
                    </a:ext>
                  </a:extLst>
                </a:gridCol>
                <a:gridCol w="587890">
                  <a:extLst>
                    <a:ext uri="{9D8B030D-6E8A-4147-A177-3AD203B41FA5}">
                      <a16:colId xmlns:a16="http://schemas.microsoft.com/office/drawing/2014/main" val="1269743184"/>
                    </a:ext>
                  </a:extLst>
                </a:gridCol>
              </a:tblGrid>
              <a:tr h="217170">
                <a:tc>
                  <a:txBody>
                    <a:bodyPr/>
                    <a:lstStyle/>
                    <a:p>
                      <a:pPr algn="l" rtl="0" fontAlgn="ctr"/>
                      <a:r>
                        <a:rPr lang="ja-JP" altLang="en-US" sz="800" b="1" i="0" u="none" strike="noStrike">
                          <a:solidFill>
                            <a:srgbClr val="404040"/>
                          </a:solidFill>
                          <a:effectLst/>
                          <a:latin typeface="游ゴシック" panose="020B0400000000000000" pitchFamily="50" charset="-128"/>
                          <a:ea typeface="游ゴシック" panose="020B0400000000000000" pitchFamily="50" charset="-128"/>
                        </a:rPr>
                        <a:t>■フォートラベル媒体概要</a:t>
                      </a:r>
                    </a:p>
                  </a:txBody>
                  <a:tcPr marL="9525" marR="9525" marT="9525" marB="0" anchor="ctr">
                    <a:lnL>
                      <a:noFill/>
                    </a:lnL>
                    <a:lnR>
                      <a:noFill/>
                    </a:lnR>
                    <a:lnT>
                      <a:noFill/>
                    </a:lnT>
                    <a:lnB>
                      <a:noFill/>
                    </a:lnB>
                  </a:tcPr>
                </a:tc>
                <a:tc>
                  <a:txBody>
                    <a:bodyPr/>
                    <a:lstStyle/>
                    <a:p>
                      <a:pPr algn="ctr"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4287045044"/>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サイトデータ</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P.4</a:t>
                      </a:r>
                    </a:p>
                  </a:txBody>
                  <a:tcPr marL="9525" marR="9525" marT="9525" marB="0" anchor="ctr">
                    <a:lnL>
                      <a:noFill/>
                    </a:lnL>
                    <a:lnR>
                      <a:noFill/>
                    </a:lnR>
                    <a:lnT>
                      <a:noFill/>
                    </a:lnT>
                    <a:lnB>
                      <a:noFill/>
                    </a:lnB>
                  </a:tcPr>
                </a:tc>
                <a:extLst>
                  <a:ext uri="{0D108BD9-81ED-4DB2-BD59-A6C34878D82A}">
                    <a16:rowId xmlns:a16="http://schemas.microsoft.com/office/drawing/2014/main" val="1388866244"/>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コンテンツのご紹介</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P.5</a:t>
                      </a:r>
                    </a:p>
                  </a:txBody>
                  <a:tcPr marL="9525" marR="9525" marT="9525" marB="0" anchor="ctr">
                    <a:lnL>
                      <a:noFill/>
                    </a:lnL>
                    <a:lnR>
                      <a:noFill/>
                    </a:lnR>
                    <a:lnT>
                      <a:noFill/>
                    </a:lnT>
                    <a:lnB>
                      <a:noFill/>
                    </a:lnB>
                  </a:tcPr>
                </a:tc>
                <a:extLst>
                  <a:ext uri="{0D108BD9-81ED-4DB2-BD59-A6C34878D82A}">
                    <a16:rowId xmlns:a16="http://schemas.microsoft.com/office/drawing/2014/main" val="3314006126"/>
                  </a:ext>
                </a:extLst>
              </a:tr>
              <a:tr h="217170">
                <a:tc>
                  <a:txBody>
                    <a:bodyPr/>
                    <a:lstStyle/>
                    <a:p>
                      <a:pPr algn="l" rtl="0" fontAlgn="ctr"/>
                      <a:r>
                        <a:rPr lang="ja-JP" altLang="en-US" sz="800" b="0" i="0" u="none" strike="noStrike" dirty="0">
                          <a:solidFill>
                            <a:srgbClr val="404040"/>
                          </a:solidFill>
                          <a:effectLst/>
                          <a:latin typeface="游ゴシック" panose="020B0400000000000000" pitchFamily="50" charset="-128"/>
                          <a:ea typeface="游ゴシック" panose="020B0400000000000000" pitchFamily="50" charset="-128"/>
                        </a:rPr>
                        <a:t>　　ユーザー属性</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P.9</a:t>
                      </a:r>
                    </a:p>
                  </a:txBody>
                  <a:tcPr marL="9525" marR="9525" marT="9525" marB="0" anchor="ctr">
                    <a:lnL>
                      <a:noFill/>
                    </a:lnL>
                    <a:lnR>
                      <a:noFill/>
                    </a:lnR>
                    <a:lnT>
                      <a:noFill/>
                    </a:lnT>
                    <a:lnB>
                      <a:noFill/>
                    </a:lnB>
                  </a:tcPr>
                </a:tc>
                <a:extLst>
                  <a:ext uri="{0D108BD9-81ED-4DB2-BD59-A6C34878D82A}">
                    <a16:rowId xmlns:a16="http://schemas.microsoft.com/office/drawing/2014/main" val="1989015235"/>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会員サービス</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P.12</a:t>
                      </a:r>
                    </a:p>
                  </a:txBody>
                  <a:tcPr marL="9525" marR="9525" marT="9525" marB="0" anchor="ctr">
                    <a:lnL>
                      <a:noFill/>
                    </a:lnL>
                    <a:lnR>
                      <a:noFill/>
                    </a:lnR>
                    <a:lnT>
                      <a:noFill/>
                    </a:lnT>
                    <a:lnB>
                      <a:noFill/>
                    </a:lnB>
                  </a:tcPr>
                </a:tc>
                <a:extLst>
                  <a:ext uri="{0D108BD9-81ED-4DB2-BD59-A6C34878D82A}">
                    <a16:rowId xmlns:a16="http://schemas.microsoft.com/office/drawing/2014/main" val="1964761337"/>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運営会社について</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P.14</a:t>
                      </a:r>
                    </a:p>
                  </a:txBody>
                  <a:tcPr marL="9525" marR="9525" marT="9525" marB="0" anchor="ctr">
                    <a:lnL>
                      <a:noFill/>
                    </a:lnL>
                    <a:lnR>
                      <a:noFill/>
                    </a:lnR>
                    <a:lnT>
                      <a:noFill/>
                    </a:lnT>
                    <a:lnB>
                      <a:noFill/>
                    </a:lnB>
                  </a:tcPr>
                </a:tc>
                <a:extLst>
                  <a:ext uri="{0D108BD9-81ED-4DB2-BD59-A6C34878D82A}">
                    <a16:rowId xmlns:a16="http://schemas.microsoft.com/office/drawing/2014/main" val="1512514982"/>
                  </a:ext>
                </a:extLst>
              </a:tr>
              <a:tr h="217170">
                <a:tc>
                  <a:txBody>
                    <a:bodyPr/>
                    <a:lstStyle/>
                    <a:p>
                      <a:pPr algn="l"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ctr"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839914031"/>
                  </a:ext>
                </a:extLst>
              </a:tr>
              <a:tr h="217170">
                <a:tc>
                  <a:txBody>
                    <a:bodyPr/>
                    <a:lstStyle/>
                    <a:p>
                      <a:pPr algn="l" rtl="0" fontAlgn="ctr"/>
                      <a:r>
                        <a:rPr lang="ja-JP" altLang="en-US" sz="800" b="1" i="0" u="none" strike="noStrike">
                          <a:solidFill>
                            <a:srgbClr val="404040"/>
                          </a:solidFill>
                          <a:effectLst/>
                          <a:latin typeface="游ゴシック" panose="020B0400000000000000" pitchFamily="50" charset="-128"/>
                          <a:ea typeface="游ゴシック" panose="020B0400000000000000" pitchFamily="50" charset="-128"/>
                        </a:rPr>
                        <a:t>■広告メニュー</a:t>
                      </a:r>
                    </a:p>
                  </a:txBody>
                  <a:tcPr marL="9525" marR="9525" marT="9525" marB="0" anchor="ctr">
                    <a:lnL>
                      <a:noFill/>
                    </a:lnL>
                    <a:lnR>
                      <a:noFill/>
                    </a:lnR>
                    <a:lnT>
                      <a:noFill/>
                    </a:lnT>
                    <a:lnB>
                      <a:noFill/>
                    </a:lnB>
                  </a:tcPr>
                </a:tc>
                <a:tc>
                  <a:txBody>
                    <a:bodyPr/>
                    <a:lstStyle/>
                    <a:p>
                      <a:pPr algn="ctr"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639856819"/>
                  </a:ext>
                </a:extLst>
              </a:tr>
              <a:tr h="217170">
                <a:tc>
                  <a:txBody>
                    <a:bodyPr/>
                    <a:lstStyle/>
                    <a:p>
                      <a:pPr algn="l" rtl="0" fontAlgn="ctr"/>
                      <a:r>
                        <a:rPr lang="zh-TW" altLang="en-US" sz="800" b="0" i="0" u="none" strike="noStrike">
                          <a:solidFill>
                            <a:srgbClr val="404040"/>
                          </a:solidFill>
                          <a:effectLst/>
                          <a:latin typeface="游ゴシック" panose="020B0400000000000000" pitchFamily="50" charset="-128"/>
                          <a:ea typeface="游ゴシック" panose="020B0400000000000000" pitchFamily="50" charset="-128"/>
                        </a:rPr>
                        <a:t>　　広告掲載実績</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P.16</a:t>
                      </a:r>
                    </a:p>
                  </a:txBody>
                  <a:tcPr marL="9525" marR="9525" marT="9525" marB="0" anchor="ctr">
                    <a:lnL>
                      <a:noFill/>
                    </a:lnL>
                    <a:lnR>
                      <a:noFill/>
                    </a:lnR>
                    <a:lnT>
                      <a:noFill/>
                    </a:lnT>
                    <a:lnB>
                      <a:noFill/>
                    </a:lnB>
                  </a:tcPr>
                </a:tc>
                <a:extLst>
                  <a:ext uri="{0D108BD9-81ED-4DB2-BD59-A6C34878D82A}">
                    <a16:rowId xmlns:a16="http://schemas.microsoft.com/office/drawing/2014/main" val="662563655"/>
                  </a:ext>
                </a:extLst>
              </a:tr>
              <a:tr h="64770">
                <a:tc>
                  <a:txBody>
                    <a:bodyPr/>
                    <a:lstStyle/>
                    <a:p>
                      <a:pPr algn="l"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ctr"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778347508"/>
                  </a:ext>
                </a:extLst>
              </a:tr>
              <a:tr h="217170">
                <a:tc>
                  <a:txBody>
                    <a:bodyPr/>
                    <a:lstStyle/>
                    <a:p>
                      <a:pPr algn="l" rtl="0" fontAlgn="ctr"/>
                      <a:r>
                        <a:rPr lang="ja-JP" altLang="en-US" sz="800" b="1" i="0" u="none" strike="noStrike">
                          <a:solidFill>
                            <a:srgbClr val="404040"/>
                          </a:solidFill>
                          <a:effectLst/>
                          <a:latin typeface="游ゴシック" panose="020B0400000000000000" pitchFamily="50" charset="-128"/>
                          <a:ea typeface="游ゴシック" panose="020B0400000000000000" pitchFamily="50" charset="-128"/>
                        </a:rPr>
                        <a:t>　タイアップ広告</a:t>
                      </a:r>
                    </a:p>
                  </a:txBody>
                  <a:tcPr marL="9525" marR="9525" marT="9525" marB="0" anchor="ctr">
                    <a:lnL>
                      <a:noFill/>
                    </a:lnL>
                    <a:lnR>
                      <a:noFill/>
                    </a:lnR>
                    <a:lnT>
                      <a:noFill/>
                    </a:lnT>
                    <a:lnB>
                      <a:noFill/>
                    </a:lnB>
                  </a:tcPr>
                </a:tc>
                <a:tc>
                  <a:txBody>
                    <a:bodyPr/>
                    <a:lstStyle/>
                    <a:p>
                      <a:pPr algn="ctr"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731821506"/>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メニュー</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P.18</a:t>
                      </a:r>
                    </a:p>
                  </a:txBody>
                  <a:tcPr marL="9525" marR="9525" marT="9525" marB="0" anchor="ctr">
                    <a:lnL>
                      <a:noFill/>
                    </a:lnL>
                    <a:lnR>
                      <a:noFill/>
                    </a:lnR>
                    <a:lnT>
                      <a:noFill/>
                    </a:lnT>
                    <a:lnB>
                      <a:noFill/>
                    </a:lnB>
                  </a:tcPr>
                </a:tc>
                <a:extLst>
                  <a:ext uri="{0D108BD9-81ED-4DB2-BD59-A6C34878D82A}">
                    <a16:rowId xmlns:a16="http://schemas.microsoft.com/office/drawing/2014/main" val="3030779291"/>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誘導枠</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P.20</a:t>
                      </a:r>
                    </a:p>
                  </a:txBody>
                  <a:tcPr marL="9525" marR="9525" marT="9525" marB="0" anchor="ctr">
                    <a:lnL>
                      <a:noFill/>
                    </a:lnL>
                    <a:lnR>
                      <a:noFill/>
                    </a:lnR>
                    <a:lnT>
                      <a:noFill/>
                    </a:lnT>
                    <a:lnB>
                      <a:noFill/>
                    </a:lnB>
                  </a:tcPr>
                </a:tc>
                <a:extLst>
                  <a:ext uri="{0D108BD9-81ED-4DB2-BD59-A6C34878D82A}">
                    <a16:rowId xmlns:a16="http://schemas.microsoft.com/office/drawing/2014/main" val="2524005393"/>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制作オプション</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P.21</a:t>
                      </a:r>
                    </a:p>
                  </a:txBody>
                  <a:tcPr marL="9525" marR="9525" marT="9525" marB="0" anchor="ctr">
                    <a:lnL>
                      <a:noFill/>
                    </a:lnL>
                    <a:lnR>
                      <a:noFill/>
                    </a:lnR>
                    <a:lnT>
                      <a:noFill/>
                    </a:lnT>
                    <a:lnB>
                      <a:noFill/>
                    </a:lnB>
                  </a:tcPr>
                </a:tc>
                <a:extLst>
                  <a:ext uri="{0D108BD9-81ED-4DB2-BD59-A6C34878D82A}">
                    <a16:rowId xmlns:a16="http://schemas.microsoft.com/office/drawing/2014/main" val="2596796429"/>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キャンペーン企画オプション</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P.22</a:t>
                      </a:r>
                    </a:p>
                  </a:txBody>
                  <a:tcPr marL="9525" marR="9525" marT="9525" marB="0" anchor="ctr">
                    <a:lnL>
                      <a:noFill/>
                    </a:lnL>
                    <a:lnR>
                      <a:noFill/>
                    </a:lnR>
                    <a:lnT>
                      <a:noFill/>
                    </a:lnT>
                    <a:lnB>
                      <a:noFill/>
                    </a:lnB>
                  </a:tcPr>
                </a:tc>
                <a:extLst>
                  <a:ext uri="{0D108BD9-81ED-4DB2-BD59-A6C34878D82A}">
                    <a16:rowId xmlns:a16="http://schemas.microsoft.com/office/drawing/2014/main" val="1279748878"/>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配信後レポート</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P.25</a:t>
                      </a:r>
                    </a:p>
                  </a:txBody>
                  <a:tcPr marL="9525" marR="9525" marT="9525" marB="0" anchor="ctr">
                    <a:lnL>
                      <a:noFill/>
                    </a:lnL>
                    <a:lnR>
                      <a:noFill/>
                    </a:lnR>
                    <a:lnT>
                      <a:noFill/>
                    </a:lnT>
                    <a:lnB>
                      <a:noFill/>
                    </a:lnB>
                  </a:tcPr>
                </a:tc>
                <a:extLst>
                  <a:ext uri="{0D108BD9-81ED-4DB2-BD59-A6C34878D82A}">
                    <a16:rowId xmlns:a16="http://schemas.microsoft.com/office/drawing/2014/main" val="2101771957"/>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タイアップ広告に関する注意事項</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P.26</a:t>
                      </a:r>
                    </a:p>
                  </a:txBody>
                  <a:tcPr marL="9525" marR="9525" marT="9525" marB="0" anchor="ctr">
                    <a:lnL>
                      <a:noFill/>
                    </a:lnL>
                    <a:lnR>
                      <a:noFill/>
                    </a:lnR>
                    <a:lnT>
                      <a:noFill/>
                    </a:lnT>
                    <a:lnB>
                      <a:noFill/>
                    </a:lnB>
                  </a:tcPr>
                </a:tc>
                <a:extLst>
                  <a:ext uri="{0D108BD9-81ED-4DB2-BD59-A6C34878D82A}">
                    <a16:rowId xmlns:a16="http://schemas.microsoft.com/office/drawing/2014/main" val="1565514295"/>
                  </a:ext>
                </a:extLst>
              </a:tr>
              <a:tr h="64770">
                <a:tc>
                  <a:txBody>
                    <a:bodyPr/>
                    <a:lstStyle/>
                    <a:p>
                      <a:pPr algn="l"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ctr"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981243783"/>
                  </a:ext>
                </a:extLst>
              </a:tr>
              <a:tr h="217170">
                <a:tc>
                  <a:txBody>
                    <a:bodyPr/>
                    <a:lstStyle/>
                    <a:p>
                      <a:pPr algn="l" rtl="0" fontAlgn="ctr"/>
                      <a:r>
                        <a:rPr lang="ja-JP" altLang="en-US" sz="800" b="1" i="0" u="none" strike="noStrike">
                          <a:solidFill>
                            <a:srgbClr val="404040"/>
                          </a:solidFill>
                          <a:effectLst/>
                          <a:latin typeface="游ゴシック" panose="020B0400000000000000" pitchFamily="50" charset="-128"/>
                          <a:ea typeface="游ゴシック" panose="020B0400000000000000" pitchFamily="50" charset="-128"/>
                        </a:rPr>
                        <a:t>　オーディエンスターゲティング広告</a:t>
                      </a:r>
                    </a:p>
                  </a:txBody>
                  <a:tcPr marL="9525" marR="9525" marT="9525" marB="0" anchor="ctr">
                    <a:lnL>
                      <a:noFill/>
                    </a:lnL>
                    <a:lnR>
                      <a:noFill/>
                    </a:lnR>
                    <a:lnT>
                      <a:noFill/>
                    </a:lnT>
                    <a:lnB>
                      <a:noFill/>
                    </a:lnB>
                  </a:tcPr>
                </a:tc>
                <a:tc>
                  <a:txBody>
                    <a:bodyPr/>
                    <a:lstStyle/>
                    <a:p>
                      <a:pPr algn="ctr"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574174814"/>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オーディエンスターゲティング広告について</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P.28</a:t>
                      </a:r>
                    </a:p>
                  </a:txBody>
                  <a:tcPr marL="9525" marR="9525" marT="9525" marB="0" anchor="ctr">
                    <a:lnL>
                      <a:noFill/>
                    </a:lnL>
                    <a:lnR>
                      <a:noFill/>
                    </a:lnR>
                    <a:lnT>
                      <a:noFill/>
                    </a:lnT>
                    <a:lnB>
                      <a:noFill/>
                    </a:lnB>
                  </a:tcPr>
                </a:tc>
                <a:extLst>
                  <a:ext uri="{0D108BD9-81ED-4DB2-BD59-A6C34878D82A}">
                    <a16:rowId xmlns:a16="http://schemas.microsoft.com/office/drawing/2014/main" val="3204938272"/>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セグメント概要</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P.29</a:t>
                      </a:r>
                    </a:p>
                  </a:txBody>
                  <a:tcPr marL="9525" marR="9525" marT="9525" marB="0" anchor="ctr">
                    <a:lnL>
                      <a:noFill/>
                    </a:lnL>
                    <a:lnR>
                      <a:noFill/>
                    </a:lnR>
                    <a:lnT>
                      <a:noFill/>
                    </a:lnT>
                    <a:lnB>
                      <a:noFill/>
                    </a:lnB>
                  </a:tcPr>
                </a:tc>
                <a:extLst>
                  <a:ext uri="{0D108BD9-81ED-4DB2-BD59-A6C34878D82A}">
                    <a16:rowId xmlns:a16="http://schemas.microsoft.com/office/drawing/2014/main" val="84571383"/>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利用可能セグメント一覧</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P.30</a:t>
                      </a:r>
                    </a:p>
                  </a:txBody>
                  <a:tcPr marL="9525" marR="9525" marT="9525" marB="0" anchor="ctr">
                    <a:lnL>
                      <a:noFill/>
                    </a:lnL>
                    <a:lnR>
                      <a:noFill/>
                    </a:lnR>
                    <a:lnT>
                      <a:noFill/>
                    </a:lnT>
                    <a:lnB>
                      <a:noFill/>
                    </a:lnB>
                  </a:tcPr>
                </a:tc>
                <a:extLst>
                  <a:ext uri="{0D108BD9-81ED-4DB2-BD59-A6C34878D82A}">
                    <a16:rowId xmlns:a16="http://schemas.microsoft.com/office/drawing/2014/main" val="982189048"/>
                  </a:ext>
                </a:extLst>
              </a:tr>
              <a:tr h="2552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セグメント例</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P.32</a:t>
                      </a:r>
                    </a:p>
                  </a:txBody>
                  <a:tcPr marL="9525" marR="9525" marT="9525" marB="0" anchor="ctr">
                    <a:lnL>
                      <a:noFill/>
                    </a:lnL>
                    <a:lnR>
                      <a:noFill/>
                    </a:lnR>
                    <a:lnT>
                      <a:noFill/>
                    </a:lnT>
                    <a:lnB>
                      <a:noFill/>
                    </a:lnB>
                  </a:tcPr>
                </a:tc>
                <a:extLst>
                  <a:ext uri="{0D108BD9-81ED-4DB2-BD59-A6C34878D82A}">
                    <a16:rowId xmlns:a16="http://schemas.microsoft.com/office/drawing/2014/main" val="1478145973"/>
                  </a:ext>
                </a:extLst>
              </a:tr>
              <a:tr h="2552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配信先</a:t>
                      </a:r>
                    </a:p>
                  </a:txBody>
                  <a:tcPr marL="9525" marR="9525" marT="9525" marB="0" anchor="ctr">
                    <a:lnL>
                      <a:noFill/>
                    </a:lnL>
                    <a:lnR>
                      <a:noFill/>
                    </a:lnR>
                    <a:lnT>
                      <a:noFill/>
                    </a:lnT>
                    <a:lnB>
                      <a:noFill/>
                    </a:lnB>
                  </a:tcPr>
                </a:tc>
                <a:tc>
                  <a:txBody>
                    <a:bodyPr/>
                    <a:lstStyle/>
                    <a:p>
                      <a:pPr algn="ctr" rtl="0" fontAlgn="ctr"/>
                      <a:r>
                        <a:rPr lang="en-US" sz="800" b="0" i="0" u="none" strike="noStrike" dirty="0">
                          <a:solidFill>
                            <a:srgbClr val="404040"/>
                          </a:solidFill>
                          <a:effectLst/>
                          <a:latin typeface="游ゴシック" panose="020B0400000000000000" pitchFamily="50" charset="-128"/>
                          <a:ea typeface="游ゴシック" panose="020B0400000000000000" pitchFamily="50" charset="-128"/>
                        </a:rPr>
                        <a:t>P.33</a:t>
                      </a:r>
                    </a:p>
                  </a:txBody>
                  <a:tcPr marL="9525" marR="9525" marT="9525" marB="0" anchor="ctr">
                    <a:lnL>
                      <a:noFill/>
                    </a:lnL>
                    <a:lnR>
                      <a:noFill/>
                    </a:lnR>
                    <a:lnT>
                      <a:noFill/>
                    </a:lnT>
                    <a:lnB>
                      <a:noFill/>
                    </a:lnB>
                  </a:tcPr>
                </a:tc>
                <a:extLst>
                  <a:ext uri="{0D108BD9-81ED-4DB2-BD59-A6C34878D82A}">
                    <a16:rowId xmlns:a16="http://schemas.microsoft.com/office/drawing/2014/main" val="2695891748"/>
                  </a:ext>
                </a:extLst>
              </a:tr>
            </a:tbl>
          </a:graphicData>
        </a:graphic>
      </p:graphicFrame>
      <p:graphicFrame>
        <p:nvGraphicFramePr>
          <p:cNvPr id="13" name="表 12">
            <a:extLst>
              <a:ext uri="{FF2B5EF4-FFF2-40B4-BE49-F238E27FC236}">
                <a16:creationId xmlns:a16="http://schemas.microsoft.com/office/drawing/2014/main" id="{0F5B665A-2192-8C35-9E08-2B620DA2A936}"/>
              </a:ext>
            </a:extLst>
          </p:cNvPr>
          <p:cNvGraphicFramePr>
            <a:graphicFrameLocks noGrp="1"/>
          </p:cNvGraphicFramePr>
          <p:nvPr>
            <p:extLst>
              <p:ext uri="{D42A27DB-BD31-4B8C-83A1-F6EECF244321}">
                <p14:modId xmlns:p14="http://schemas.microsoft.com/office/powerpoint/2010/main" val="1641610683"/>
              </p:ext>
            </p:extLst>
          </p:nvPr>
        </p:nvGraphicFramePr>
        <p:xfrm>
          <a:off x="3005568" y="1055060"/>
          <a:ext cx="3175799" cy="5463225"/>
        </p:xfrm>
        <a:graphic>
          <a:graphicData uri="http://schemas.openxmlformats.org/drawingml/2006/table">
            <a:tbl>
              <a:tblPr/>
              <a:tblGrid>
                <a:gridCol w="2569609">
                  <a:extLst>
                    <a:ext uri="{9D8B030D-6E8A-4147-A177-3AD203B41FA5}">
                      <a16:colId xmlns:a16="http://schemas.microsoft.com/office/drawing/2014/main" val="2213104557"/>
                    </a:ext>
                  </a:extLst>
                </a:gridCol>
                <a:gridCol w="606190">
                  <a:extLst>
                    <a:ext uri="{9D8B030D-6E8A-4147-A177-3AD203B41FA5}">
                      <a16:colId xmlns:a16="http://schemas.microsoft.com/office/drawing/2014/main" val="1652532519"/>
                    </a:ext>
                  </a:extLst>
                </a:gridCol>
              </a:tblGrid>
              <a:tr h="201774">
                <a:tc>
                  <a:txBody>
                    <a:bodyPr/>
                    <a:lstStyle/>
                    <a:p>
                      <a:pPr algn="l" rtl="0" fontAlgn="ctr"/>
                      <a:r>
                        <a:rPr lang="ja-JP" altLang="en-US" sz="800" b="1" i="0" u="none" strike="noStrike" dirty="0">
                          <a:solidFill>
                            <a:srgbClr val="404040"/>
                          </a:solidFill>
                          <a:effectLst/>
                          <a:latin typeface="游ゴシック" panose="020B0400000000000000" pitchFamily="50" charset="-128"/>
                          <a:ea typeface="游ゴシック" panose="020B0400000000000000" pitchFamily="50" charset="-128"/>
                        </a:rPr>
                        <a:t>　</a:t>
                      </a:r>
                      <a:r>
                        <a:rPr lang="en-US" altLang="ja-JP" sz="800" b="1" i="0" u="none" strike="noStrike" dirty="0">
                          <a:solidFill>
                            <a:srgbClr val="404040"/>
                          </a:solidFill>
                          <a:effectLst/>
                          <a:latin typeface="游ゴシック" panose="020B0400000000000000" pitchFamily="50" charset="-128"/>
                          <a:ea typeface="游ゴシック" panose="020B0400000000000000" pitchFamily="50" charset="-128"/>
                        </a:rPr>
                        <a:t>PC</a:t>
                      </a:r>
                      <a:r>
                        <a:rPr lang="ja-JP" altLang="en-US" sz="800" b="1" i="0" u="none" strike="noStrike" dirty="0">
                          <a:solidFill>
                            <a:srgbClr val="404040"/>
                          </a:solidFill>
                          <a:effectLst/>
                          <a:latin typeface="游ゴシック" panose="020B0400000000000000" pitchFamily="50" charset="-128"/>
                          <a:ea typeface="游ゴシック" panose="020B0400000000000000" pitchFamily="50" charset="-128"/>
                        </a:rPr>
                        <a:t>バナー広告</a:t>
                      </a:r>
                    </a:p>
                  </a:txBody>
                  <a:tcPr marL="8463" marR="8463" marT="8463" marB="0" anchor="ctr">
                    <a:lnL>
                      <a:noFill/>
                    </a:lnL>
                    <a:lnR>
                      <a:noFill/>
                    </a:lnR>
                    <a:lnT>
                      <a:noFill/>
                    </a:lnT>
                    <a:lnB>
                      <a:noFill/>
                    </a:lnB>
                  </a:tcPr>
                </a:tc>
                <a:tc>
                  <a:txBody>
                    <a:bodyPr/>
                    <a:lstStyle/>
                    <a:p>
                      <a:pPr algn="ctr"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8463" marR="8463" marT="8463" marB="0" anchor="ctr">
                    <a:lnL>
                      <a:noFill/>
                    </a:lnL>
                    <a:lnR>
                      <a:noFill/>
                    </a:lnR>
                    <a:lnT>
                      <a:noFill/>
                    </a:lnT>
                    <a:lnB>
                      <a:noFill/>
                    </a:lnB>
                  </a:tcPr>
                </a:tc>
                <a:extLst>
                  <a:ext uri="{0D108BD9-81ED-4DB2-BD59-A6C34878D82A}">
                    <a16:rowId xmlns:a16="http://schemas.microsoft.com/office/drawing/2014/main" val="293819248"/>
                  </a:ext>
                </a:extLst>
              </a:tr>
              <a:tr h="201774">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プレミアムレクタングル</a:t>
                      </a:r>
                      <a:r>
                        <a:rPr lang="en-US" altLang="ja-JP" sz="800" b="0" i="0" u="none" strike="noStrike">
                          <a:solidFill>
                            <a:srgbClr val="40404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海外</a:t>
                      </a:r>
                    </a:p>
                  </a:txBody>
                  <a:tcPr marL="8463" marR="8463" marT="8463"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P.35</a:t>
                      </a:r>
                    </a:p>
                  </a:txBody>
                  <a:tcPr marL="8463" marR="8463" marT="8463" marB="0" anchor="ctr">
                    <a:lnL>
                      <a:noFill/>
                    </a:lnL>
                    <a:lnR>
                      <a:noFill/>
                    </a:lnR>
                    <a:lnT>
                      <a:noFill/>
                    </a:lnT>
                    <a:lnB>
                      <a:noFill/>
                    </a:lnB>
                  </a:tcPr>
                </a:tc>
                <a:extLst>
                  <a:ext uri="{0D108BD9-81ED-4DB2-BD59-A6C34878D82A}">
                    <a16:rowId xmlns:a16="http://schemas.microsoft.com/office/drawing/2014/main" val="296689701"/>
                  </a:ext>
                </a:extLst>
              </a:tr>
              <a:tr h="201774">
                <a:tc>
                  <a:txBody>
                    <a:bodyPr/>
                    <a:lstStyle/>
                    <a:p>
                      <a:pPr algn="l" rtl="0" fontAlgn="ctr"/>
                      <a:r>
                        <a:rPr lang="ja-JP" altLang="en-US" sz="800" b="0" i="0" u="none" strike="noStrike" dirty="0">
                          <a:solidFill>
                            <a:srgbClr val="404040"/>
                          </a:solidFill>
                          <a:effectLst/>
                          <a:latin typeface="游ゴシック" panose="020B0400000000000000" pitchFamily="50" charset="-128"/>
                          <a:ea typeface="游ゴシック" panose="020B0400000000000000" pitchFamily="50" charset="-128"/>
                        </a:rPr>
                        <a:t>　　プレミアムレクタングル</a:t>
                      </a:r>
                      <a:r>
                        <a:rPr lang="en-US" altLang="ja-JP" sz="800" b="0" i="0" u="none" strike="noStrike" dirty="0">
                          <a:solidFill>
                            <a:srgbClr val="40404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404040"/>
                          </a:solidFill>
                          <a:effectLst/>
                          <a:latin typeface="游ゴシック" panose="020B0400000000000000" pitchFamily="50" charset="-128"/>
                          <a:ea typeface="游ゴシック" panose="020B0400000000000000" pitchFamily="50" charset="-128"/>
                        </a:rPr>
                        <a:t>国内</a:t>
                      </a:r>
                    </a:p>
                  </a:txBody>
                  <a:tcPr marL="8463" marR="8463" marT="8463"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P.36</a:t>
                      </a:r>
                    </a:p>
                  </a:txBody>
                  <a:tcPr marL="8463" marR="8463" marT="8463" marB="0" anchor="ctr">
                    <a:lnL>
                      <a:noFill/>
                    </a:lnL>
                    <a:lnR>
                      <a:noFill/>
                    </a:lnR>
                    <a:lnT>
                      <a:noFill/>
                    </a:lnT>
                    <a:lnB>
                      <a:noFill/>
                    </a:lnB>
                  </a:tcPr>
                </a:tc>
                <a:extLst>
                  <a:ext uri="{0D108BD9-81ED-4DB2-BD59-A6C34878D82A}">
                    <a16:rowId xmlns:a16="http://schemas.microsoft.com/office/drawing/2014/main" val="3517652666"/>
                  </a:ext>
                </a:extLst>
              </a:tr>
              <a:tr h="201774">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フローティングレクタングル</a:t>
                      </a:r>
                      <a:r>
                        <a:rPr lang="en-US" altLang="ja-JP" sz="800" b="0" i="0" u="none" strike="noStrike">
                          <a:solidFill>
                            <a:srgbClr val="40404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海外</a:t>
                      </a:r>
                    </a:p>
                  </a:txBody>
                  <a:tcPr marL="8463" marR="8463" marT="8463"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P.37</a:t>
                      </a:r>
                    </a:p>
                  </a:txBody>
                  <a:tcPr marL="8463" marR="8463" marT="8463" marB="0" anchor="ctr">
                    <a:lnL>
                      <a:noFill/>
                    </a:lnL>
                    <a:lnR>
                      <a:noFill/>
                    </a:lnR>
                    <a:lnT>
                      <a:noFill/>
                    </a:lnT>
                    <a:lnB>
                      <a:noFill/>
                    </a:lnB>
                  </a:tcPr>
                </a:tc>
                <a:extLst>
                  <a:ext uri="{0D108BD9-81ED-4DB2-BD59-A6C34878D82A}">
                    <a16:rowId xmlns:a16="http://schemas.microsoft.com/office/drawing/2014/main" val="2846226743"/>
                  </a:ext>
                </a:extLst>
              </a:tr>
              <a:tr h="201774">
                <a:tc>
                  <a:txBody>
                    <a:bodyPr/>
                    <a:lstStyle/>
                    <a:p>
                      <a:pPr algn="l" rtl="0" fontAlgn="ctr"/>
                      <a:r>
                        <a:rPr lang="ja-JP" altLang="en-US" sz="800" b="0" i="0" u="none" strike="noStrike" dirty="0">
                          <a:solidFill>
                            <a:srgbClr val="404040"/>
                          </a:solidFill>
                          <a:effectLst/>
                          <a:latin typeface="游ゴシック" panose="020B0400000000000000" pitchFamily="50" charset="-128"/>
                          <a:ea typeface="游ゴシック" panose="020B0400000000000000" pitchFamily="50" charset="-128"/>
                        </a:rPr>
                        <a:t>　　フローティングレクタングル</a:t>
                      </a:r>
                      <a:r>
                        <a:rPr lang="en-US" altLang="ja-JP" sz="800" b="0" i="0" u="none" strike="noStrike" dirty="0">
                          <a:solidFill>
                            <a:srgbClr val="40404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404040"/>
                          </a:solidFill>
                          <a:effectLst/>
                          <a:latin typeface="游ゴシック" panose="020B0400000000000000" pitchFamily="50" charset="-128"/>
                          <a:ea typeface="游ゴシック" panose="020B0400000000000000" pitchFamily="50" charset="-128"/>
                        </a:rPr>
                        <a:t>国内</a:t>
                      </a:r>
                    </a:p>
                  </a:txBody>
                  <a:tcPr marL="8463" marR="8463" marT="8463"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P.38</a:t>
                      </a:r>
                    </a:p>
                  </a:txBody>
                  <a:tcPr marL="8463" marR="8463" marT="8463" marB="0" anchor="ctr">
                    <a:lnL>
                      <a:noFill/>
                    </a:lnL>
                    <a:lnR>
                      <a:noFill/>
                    </a:lnR>
                    <a:lnT>
                      <a:noFill/>
                    </a:lnT>
                    <a:lnB>
                      <a:noFill/>
                    </a:lnB>
                  </a:tcPr>
                </a:tc>
                <a:extLst>
                  <a:ext uri="{0D108BD9-81ED-4DB2-BD59-A6C34878D82A}">
                    <a16:rowId xmlns:a16="http://schemas.microsoft.com/office/drawing/2014/main" val="2773084151"/>
                  </a:ext>
                </a:extLst>
              </a:tr>
              <a:tr h="201774">
                <a:tc>
                  <a:txBody>
                    <a:bodyPr/>
                    <a:lstStyle/>
                    <a:p>
                      <a:pPr algn="l" rtl="0" fontAlgn="ctr"/>
                      <a:r>
                        <a:rPr lang="ja-JP" altLang="en-US" sz="800" b="0" i="0" u="none" strike="noStrike" dirty="0">
                          <a:solidFill>
                            <a:srgbClr val="404040"/>
                          </a:solidFill>
                          <a:effectLst/>
                          <a:latin typeface="游ゴシック" panose="020B0400000000000000" pitchFamily="50" charset="-128"/>
                          <a:ea typeface="游ゴシック" panose="020B0400000000000000" pitchFamily="50" charset="-128"/>
                        </a:rPr>
                        <a:t>　　ビルボード</a:t>
                      </a:r>
                    </a:p>
                  </a:txBody>
                  <a:tcPr marL="8463" marR="8463" marT="8463"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P.39</a:t>
                      </a:r>
                    </a:p>
                  </a:txBody>
                  <a:tcPr marL="8463" marR="8463" marT="8463" marB="0" anchor="ctr">
                    <a:lnL>
                      <a:noFill/>
                    </a:lnL>
                    <a:lnR>
                      <a:noFill/>
                    </a:lnR>
                    <a:lnT>
                      <a:noFill/>
                    </a:lnT>
                    <a:lnB>
                      <a:noFill/>
                    </a:lnB>
                  </a:tcPr>
                </a:tc>
                <a:extLst>
                  <a:ext uri="{0D108BD9-81ED-4DB2-BD59-A6C34878D82A}">
                    <a16:rowId xmlns:a16="http://schemas.microsoft.com/office/drawing/2014/main" val="3432872808"/>
                  </a:ext>
                </a:extLst>
              </a:tr>
              <a:tr h="201774">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フォートラベルトップ</a:t>
                      </a:r>
                      <a:r>
                        <a:rPr lang="en-US" altLang="ja-JP" sz="800" b="0" i="0" u="none" strike="noStrike">
                          <a:solidFill>
                            <a:srgbClr val="40404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インパクト広告</a:t>
                      </a:r>
                    </a:p>
                  </a:txBody>
                  <a:tcPr marL="8463" marR="8463" marT="8463"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P.40</a:t>
                      </a:r>
                    </a:p>
                  </a:txBody>
                  <a:tcPr marL="8463" marR="8463" marT="8463" marB="0" anchor="ctr">
                    <a:lnL>
                      <a:noFill/>
                    </a:lnL>
                    <a:lnR>
                      <a:noFill/>
                    </a:lnR>
                    <a:lnT>
                      <a:noFill/>
                    </a:lnT>
                    <a:lnB>
                      <a:noFill/>
                    </a:lnB>
                  </a:tcPr>
                </a:tc>
                <a:extLst>
                  <a:ext uri="{0D108BD9-81ED-4DB2-BD59-A6C34878D82A}">
                    <a16:rowId xmlns:a16="http://schemas.microsoft.com/office/drawing/2014/main" val="1120664543"/>
                  </a:ext>
                </a:extLst>
              </a:tr>
              <a:tr h="201774">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フォートラベルトップ</a:t>
                      </a:r>
                      <a:r>
                        <a:rPr lang="en-US" altLang="ja-JP" sz="800" b="0" i="0" u="none" strike="noStrike">
                          <a:solidFill>
                            <a:srgbClr val="40404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プレミアムレクタングル</a:t>
                      </a:r>
                    </a:p>
                  </a:txBody>
                  <a:tcPr marL="8463" marR="8463" marT="8463"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P.41</a:t>
                      </a:r>
                    </a:p>
                  </a:txBody>
                  <a:tcPr marL="8463" marR="8463" marT="8463" marB="0" anchor="ctr">
                    <a:lnL>
                      <a:noFill/>
                    </a:lnL>
                    <a:lnR>
                      <a:noFill/>
                    </a:lnR>
                    <a:lnT>
                      <a:noFill/>
                    </a:lnT>
                    <a:lnB>
                      <a:noFill/>
                    </a:lnB>
                  </a:tcPr>
                </a:tc>
                <a:extLst>
                  <a:ext uri="{0D108BD9-81ED-4DB2-BD59-A6C34878D82A}">
                    <a16:rowId xmlns:a16="http://schemas.microsoft.com/office/drawing/2014/main" val="3931253406"/>
                  </a:ext>
                </a:extLst>
              </a:tr>
              <a:tr h="122126">
                <a:tc>
                  <a:txBody>
                    <a:bodyPr/>
                    <a:lstStyle/>
                    <a:p>
                      <a:pPr algn="l"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8463" marR="8463" marT="8463" marB="0" anchor="ctr">
                    <a:lnL>
                      <a:noFill/>
                    </a:lnL>
                    <a:lnR>
                      <a:noFill/>
                    </a:lnR>
                    <a:lnT>
                      <a:noFill/>
                    </a:lnT>
                    <a:lnB>
                      <a:noFill/>
                    </a:lnB>
                  </a:tcPr>
                </a:tc>
                <a:tc>
                  <a:txBody>
                    <a:bodyPr/>
                    <a:lstStyle/>
                    <a:p>
                      <a:pPr algn="ctr"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8463" marR="8463" marT="8463" marB="0" anchor="ctr">
                    <a:lnL>
                      <a:noFill/>
                    </a:lnL>
                    <a:lnR>
                      <a:noFill/>
                    </a:lnR>
                    <a:lnT>
                      <a:noFill/>
                    </a:lnT>
                    <a:lnB>
                      <a:noFill/>
                    </a:lnB>
                  </a:tcPr>
                </a:tc>
                <a:extLst>
                  <a:ext uri="{0D108BD9-81ED-4DB2-BD59-A6C34878D82A}">
                    <a16:rowId xmlns:a16="http://schemas.microsoft.com/office/drawing/2014/main" val="2844908474"/>
                  </a:ext>
                </a:extLst>
              </a:tr>
              <a:tr h="201774">
                <a:tc>
                  <a:txBody>
                    <a:bodyPr/>
                    <a:lstStyle/>
                    <a:p>
                      <a:pPr algn="l" rtl="0" fontAlgn="ctr"/>
                      <a:r>
                        <a:rPr lang="ja-JP" altLang="en-US" sz="800" b="1" i="0" u="none" strike="noStrike">
                          <a:solidFill>
                            <a:srgbClr val="404040"/>
                          </a:solidFill>
                          <a:effectLst/>
                          <a:latin typeface="游ゴシック" panose="020B0400000000000000" pitchFamily="50" charset="-128"/>
                          <a:ea typeface="游ゴシック" panose="020B0400000000000000" pitchFamily="50" charset="-128"/>
                        </a:rPr>
                        <a:t>　</a:t>
                      </a:r>
                      <a:r>
                        <a:rPr lang="en-US" altLang="ja-JP" sz="800" b="1" i="0" u="none" strike="noStrike">
                          <a:solidFill>
                            <a:srgbClr val="404040"/>
                          </a:solidFill>
                          <a:effectLst/>
                          <a:latin typeface="游ゴシック" panose="020B0400000000000000" pitchFamily="50" charset="-128"/>
                          <a:ea typeface="游ゴシック" panose="020B0400000000000000" pitchFamily="50" charset="-128"/>
                        </a:rPr>
                        <a:t>SP</a:t>
                      </a:r>
                      <a:r>
                        <a:rPr lang="ja-JP" altLang="en-US" sz="800" b="1" i="0" u="none" strike="noStrike">
                          <a:solidFill>
                            <a:srgbClr val="404040"/>
                          </a:solidFill>
                          <a:effectLst/>
                          <a:latin typeface="游ゴシック" panose="020B0400000000000000" pitchFamily="50" charset="-128"/>
                          <a:ea typeface="游ゴシック" panose="020B0400000000000000" pitchFamily="50" charset="-128"/>
                        </a:rPr>
                        <a:t>バナー広告</a:t>
                      </a:r>
                    </a:p>
                  </a:txBody>
                  <a:tcPr marL="8463" marR="8463" marT="8463" marB="0" anchor="ctr">
                    <a:lnL>
                      <a:noFill/>
                    </a:lnL>
                    <a:lnR>
                      <a:noFill/>
                    </a:lnR>
                    <a:lnT>
                      <a:noFill/>
                    </a:lnT>
                    <a:lnB>
                      <a:noFill/>
                    </a:lnB>
                  </a:tcPr>
                </a:tc>
                <a:tc>
                  <a:txBody>
                    <a:bodyPr/>
                    <a:lstStyle/>
                    <a:p>
                      <a:pPr algn="ctr"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8463" marR="8463" marT="8463" marB="0" anchor="ctr">
                    <a:lnL>
                      <a:noFill/>
                    </a:lnL>
                    <a:lnR>
                      <a:noFill/>
                    </a:lnR>
                    <a:lnT>
                      <a:noFill/>
                    </a:lnT>
                    <a:lnB>
                      <a:noFill/>
                    </a:lnB>
                  </a:tcPr>
                </a:tc>
                <a:extLst>
                  <a:ext uri="{0D108BD9-81ED-4DB2-BD59-A6C34878D82A}">
                    <a16:rowId xmlns:a16="http://schemas.microsoft.com/office/drawing/2014/main" val="2673303707"/>
                  </a:ext>
                </a:extLst>
              </a:tr>
              <a:tr h="201774">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スマートビルボード スティッキー</a:t>
                      </a:r>
                      <a:r>
                        <a:rPr lang="en-US" altLang="ja-JP" sz="800" b="0" i="0" u="none" strike="noStrike">
                          <a:solidFill>
                            <a:srgbClr val="40404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海外</a:t>
                      </a:r>
                    </a:p>
                  </a:txBody>
                  <a:tcPr marL="8463" marR="8463" marT="8463"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P.43</a:t>
                      </a:r>
                    </a:p>
                  </a:txBody>
                  <a:tcPr marL="8463" marR="8463" marT="8463" marB="0" anchor="ctr">
                    <a:lnL>
                      <a:noFill/>
                    </a:lnL>
                    <a:lnR>
                      <a:noFill/>
                    </a:lnR>
                    <a:lnT>
                      <a:noFill/>
                    </a:lnT>
                    <a:lnB>
                      <a:noFill/>
                    </a:lnB>
                  </a:tcPr>
                </a:tc>
                <a:extLst>
                  <a:ext uri="{0D108BD9-81ED-4DB2-BD59-A6C34878D82A}">
                    <a16:rowId xmlns:a16="http://schemas.microsoft.com/office/drawing/2014/main" val="2884865712"/>
                  </a:ext>
                </a:extLst>
              </a:tr>
              <a:tr h="201774">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スマートビルボード スティッキー</a:t>
                      </a:r>
                      <a:r>
                        <a:rPr lang="en-US" altLang="ja-JP" sz="800" b="0" i="0" u="none" strike="noStrike">
                          <a:solidFill>
                            <a:srgbClr val="40404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国内</a:t>
                      </a:r>
                    </a:p>
                  </a:txBody>
                  <a:tcPr marL="8463" marR="8463" marT="8463"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P.44</a:t>
                      </a:r>
                    </a:p>
                  </a:txBody>
                  <a:tcPr marL="8463" marR="8463" marT="8463" marB="0" anchor="ctr">
                    <a:lnL>
                      <a:noFill/>
                    </a:lnL>
                    <a:lnR>
                      <a:noFill/>
                    </a:lnR>
                    <a:lnT>
                      <a:noFill/>
                    </a:lnT>
                    <a:lnB>
                      <a:noFill/>
                    </a:lnB>
                  </a:tcPr>
                </a:tc>
                <a:extLst>
                  <a:ext uri="{0D108BD9-81ED-4DB2-BD59-A6C34878D82A}">
                    <a16:rowId xmlns:a16="http://schemas.microsoft.com/office/drawing/2014/main" val="1395777450"/>
                  </a:ext>
                </a:extLst>
              </a:tr>
              <a:tr h="201774">
                <a:tc>
                  <a:txBody>
                    <a:bodyPr/>
                    <a:lstStyle/>
                    <a:p>
                      <a:pPr algn="l" rtl="0" fontAlgn="ctr"/>
                      <a:r>
                        <a:rPr lang="ja-JP" altLang="en-US" sz="800" b="0" i="0" u="none" strike="noStrike" dirty="0">
                          <a:solidFill>
                            <a:srgbClr val="404040"/>
                          </a:solidFill>
                          <a:effectLst/>
                          <a:latin typeface="游ゴシック" panose="020B0400000000000000" pitchFamily="50" charset="-128"/>
                          <a:ea typeface="游ゴシック" panose="020B0400000000000000" pitchFamily="50" charset="-128"/>
                        </a:rPr>
                        <a:t>　　スマートレクタングル</a:t>
                      </a:r>
                      <a:r>
                        <a:rPr lang="en-US" altLang="ja-JP" sz="800" b="0" i="0" u="none" strike="noStrike" dirty="0">
                          <a:solidFill>
                            <a:srgbClr val="40404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404040"/>
                          </a:solidFill>
                          <a:effectLst/>
                          <a:latin typeface="游ゴシック" panose="020B0400000000000000" pitchFamily="50" charset="-128"/>
                          <a:ea typeface="游ゴシック" panose="020B0400000000000000" pitchFamily="50" charset="-128"/>
                        </a:rPr>
                        <a:t>海外</a:t>
                      </a:r>
                    </a:p>
                  </a:txBody>
                  <a:tcPr marL="8463" marR="8463" marT="8463"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P.45</a:t>
                      </a:r>
                    </a:p>
                  </a:txBody>
                  <a:tcPr marL="8463" marR="8463" marT="8463" marB="0" anchor="ctr">
                    <a:lnL>
                      <a:noFill/>
                    </a:lnL>
                    <a:lnR>
                      <a:noFill/>
                    </a:lnR>
                    <a:lnT>
                      <a:noFill/>
                    </a:lnT>
                    <a:lnB>
                      <a:noFill/>
                    </a:lnB>
                  </a:tcPr>
                </a:tc>
                <a:extLst>
                  <a:ext uri="{0D108BD9-81ED-4DB2-BD59-A6C34878D82A}">
                    <a16:rowId xmlns:a16="http://schemas.microsoft.com/office/drawing/2014/main" val="4183207345"/>
                  </a:ext>
                </a:extLst>
              </a:tr>
              <a:tr h="201774">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スマートレクタングル</a:t>
                      </a:r>
                      <a:r>
                        <a:rPr lang="en-US" altLang="ja-JP" sz="800" b="0" i="0" u="none" strike="noStrike">
                          <a:solidFill>
                            <a:srgbClr val="40404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国内</a:t>
                      </a:r>
                    </a:p>
                  </a:txBody>
                  <a:tcPr marL="8463" marR="8463" marT="8463"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P.46</a:t>
                      </a:r>
                    </a:p>
                  </a:txBody>
                  <a:tcPr marL="8463" marR="8463" marT="8463" marB="0" anchor="ctr">
                    <a:lnL>
                      <a:noFill/>
                    </a:lnL>
                    <a:lnR>
                      <a:noFill/>
                    </a:lnR>
                    <a:lnT>
                      <a:noFill/>
                    </a:lnT>
                    <a:lnB>
                      <a:noFill/>
                    </a:lnB>
                  </a:tcPr>
                </a:tc>
                <a:extLst>
                  <a:ext uri="{0D108BD9-81ED-4DB2-BD59-A6C34878D82A}">
                    <a16:rowId xmlns:a16="http://schemas.microsoft.com/office/drawing/2014/main" val="2747603853"/>
                  </a:ext>
                </a:extLst>
              </a:tr>
              <a:tr h="201774">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スマートフォントップ</a:t>
                      </a:r>
                      <a:r>
                        <a:rPr lang="en-US" altLang="ja-JP" sz="800" b="0" i="0" u="none" strike="noStrike">
                          <a:solidFill>
                            <a:srgbClr val="40404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スマートレクタングル</a:t>
                      </a:r>
                    </a:p>
                  </a:txBody>
                  <a:tcPr marL="8463" marR="8463" marT="8463"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P.47</a:t>
                      </a:r>
                    </a:p>
                  </a:txBody>
                  <a:tcPr marL="8463" marR="8463" marT="8463" marB="0" anchor="ctr">
                    <a:lnL>
                      <a:noFill/>
                    </a:lnL>
                    <a:lnR>
                      <a:noFill/>
                    </a:lnR>
                    <a:lnT>
                      <a:noFill/>
                    </a:lnT>
                    <a:lnB>
                      <a:noFill/>
                    </a:lnB>
                  </a:tcPr>
                </a:tc>
                <a:extLst>
                  <a:ext uri="{0D108BD9-81ED-4DB2-BD59-A6C34878D82A}">
                    <a16:rowId xmlns:a16="http://schemas.microsoft.com/office/drawing/2014/main" val="2644434854"/>
                  </a:ext>
                </a:extLst>
              </a:tr>
              <a:tr h="122126">
                <a:tc>
                  <a:txBody>
                    <a:bodyPr/>
                    <a:lstStyle/>
                    <a:p>
                      <a:pPr algn="l"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8463" marR="8463" marT="8463" marB="0" anchor="ctr">
                    <a:lnL>
                      <a:noFill/>
                    </a:lnL>
                    <a:lnR>
                      <a:noFill/>
                    </a:lnR>
                    <a:lnT>
                      <a:noFill/>
                    </a:lnT>
                    <a:lnB>
                      <a:noFill/>
                    </a:lnB>
                  </a:tcPr>
                </a:tc>
                <a:tc>
                  <a:txBody>
                    <a:bodyPr/>
                    <a:lstStyle/>
                    <a:p>
                      <a:pPr algn="ctr"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8463" marR="8463" marT="8463" marB="0" anchor="ctr">
                    <a:lnL>
                      <a:noFill/>
                    </a:lnL>
                    <a:lnR>
                      <a:noFill/>
                    </a:lnR>
                    <a:lnT>
                      <a:noFill/>
                    </a:lnT>
                    <a:lnB>
                      <a:noFill/>
                    </a:lnB>
                  </a:tcPr>
                </a:tc>
                <a:extLst>
                  <a:ext uri="{0D108BD9-81ED-4DB2-BD59-A6C34878D82A}">
                    <a16:rowId xmlns:a16="http://schemas.microsoft.com/office/drawing/2014/main" val="713287600"/>
                  </a:ext>
                </a:extLst>
              </a:tr>
              <a:tr h="300891">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a:t>
                      </a:r>
                      <a:r>
                        <a:rPr lang="en-US" altLang="ja-JP" sz="800" b="0" i="0" u="none" strike="noStrike">
                          <a:solidFill>
                            <a:srgbClr val="404040"/>
                          </a:solidFill>
                          <a:effectLst/>
                          <a:latin typeface="游ゴシック" panose="020B0400000000000000" pitchFamily="50" charset="-128"/>
                          <a:ea typeface="游ゴシック" panose="020B0400000000000000" pitchFamily="50" charset="-128"/>
                        </a:rPr>
                        <a:t>Run of kakakucom</a:t>
                      </a:r>
                      <a:br>
                        <a:rPr lang="en-US" altLang="ja-JP" sz="800" b="0" i="0" u="none" strike="noStrike">
                          <a:solidFill>
                            <a:srgbClr val="404040"/>
                          </a:solidFill>
                          <a:effectLst/>
                          <a:latin typeface="游ゴシック" panose="020B0400000000000000" pitchFamily="50" charset="-128"/>
                          <a:ea typeface="游ゴシック" panose="020B0400000000000000" pitchFamily="50" charset="-128"/>
                        </a:rPr>
                      </a:br>
                      <a:r>
                        <a:rPr lang="en-US" altLang="ja-JP" sz="800" b="0" i="0" u="none" strike="noStrike">
                          <a:solidFill>
                            <a:srgbClr val="404040"/>
                          </a:solidFill>
                          <a:effectLst/>
                          <a:latin typeface="游ゴシック" panose="020B0400000000000000" pitchFamily="50" charset="-128"/>
                          <a:ea typeface="游ゴシック" panose="020B0400000000000000" pitchFamily="50" charset="-128"/>
                        </a:rPr>
                        <a:t>      </a:t>
                      </a: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（カカクコムグループサイト横断配信）</a:t>
                      </a:r>
                    </a:p>
                  </a:txBody>
                  <a:tcPr marL="8463" marR="8463" marT="8463"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P.48</a:t>
                      </a:r>
                    </a:p>
                  </a:txBody>
                  <a:tcPr marL="8463" marR="8463" marT="8463" marB="0" anchor="ctr">
                    <a:lnL>
                      <a:noFill/>
                    </a:lnL>
                    <a:lnR>
                      <a:noFill/>
                    </a:lnR>
                    <a:lnT>
                      <a:noFill/>
                    </a:lnT>
                    <a:lnB>
                      <a:noFill/>
                    </a:lnB>
                  </a:tcPr>
                </a:tc>
                <a:extLst>
                  <a:ext uri="{0D108BD9-81ED-4DB2-BD59-A6C34878D82A}">
                    <a16:rowId xmlns:a16="http://schemas.microsoft.com/office/drawing/2014/main" val="4148210225"/>
                  </a:ext>
                </a:extLst>
              </a:tr>
              <a:tr h="122126">
                <a:tc>
                  <a:txBody>
                    <a:bodyPr/>
                    <a:lstStyle/>
                    <a:p>
                      <a:pPr algn="l" rtl="0" fontAlgn="ctr"/>
                      <a:endParaRPr lang="ja-JP" altLang="en-US" sz="800" b="0" i="0" u="none" strike="noStrike" dirty="0">
                        <a:solidFill>
                          <a:srgbClr val="404040"/>
                        </a:solidFill>
                        <a:effectLst/>
                        <a:latin typeface="游ゴシック" panose="020B0400000000000000" pitchFamily="50" charset="-128"/>
                        <a:ea typeface="游ゴシック" panose="020B0400000000000000" pitchFamily="50" charset="-128"/>
                      </a:endParaRPr>
                    </a:p>
                  </a:txBody>
                  <a:tcPr marL="8463" marR="8463" marT="8463" marB="0" anchor="ctr">
                    <a:lnL>
                      <a:noFill/>
                    </a:lnL>
                    <a:lnR>
                      <a:noFill/>
                    </a:lnR>
                    <a:lnT>
                      <a:noFill/>
                    </a:lnT>
                    <a:lnB>
                      <a:noFill/>
                    </a:lnB>
                  </a:tcPr>
                </a:tc>
                <a:tc>
                  <a:txBody>
                    <a:bodyPr/>
                    <a:lstStyle/>
                    <a:p>
                      <a:pPr algn="ctr"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8463" marR="8463" marT="8463" marB="0" anchor="ctr">
                    <a:lnL>
                      <a:noFill/>
                    </a:lnL>
                    <a:lnR>
                      <a:noFill/>
                    </a:lnR>
                    <a:lnT>
                      <a:noFill/>
                    </a:lnT>
                    <a:lnB>
                      <a:noFill/>
                    </a:lnB>
                  </a:tcPr>
                </a:tc>
                <a:extLst>
                  <a:ext uri="{0D108BD9-81ED-4DB2-BD59-A6C34878D82A}">
                    <a16:rowId xmlns:a16="http://schemas.microsoft.com/office/drawing/2014/main" val="3051081453"/>
                  </a:ext>
                </a:extLst>
              </a:tr>
              <a:tr h="201774">
                <a:tc>
                  <a:txBody>
                    <a:bodyPr/>
                    <a:lstStyle/>
                    <a:p>
                      <a:pPr algn="l" rtl="0" fontAlgn="ctr"/>
                      <a:r>
                        <a:rPr lang="ja-JP" altLang="en-US" sz="800" b="1" i="0" u="none" strike="noStrike">
                          <a:solidFill>
                            <a:srgbClr val="404040"/>
                          </a:solidFill>
                          <a:effectLst/>
                          <a:latin typeface="游ゴシック" panose="020B0400000000000000" pitchFamily="50" charset="-128"/>
                          <a:ea typeface="游ゴシック" panose="020B0400000000000000" pitchFamily="50" charset="-128"/>
                        </a:rPr>
                        <a:t>　動画広告</a:t>
                      </a:r>
                    </a:p>
                  </a:txBody>
                  <a:tcPr marL="8463" marR="8463" marT="8463" marB="0" anchor="ctr">
                    <a:lnL>
                      <a:noFill/>
                    </a:lnL>
                    <a:lnR>
                      <a:noFill/>
                    </a:lnR>
                    <a:lnT>
                      <a:noFill/>
                    </a:lnT>
                    <a:lnB>
                      <a:noFill/>
                    </a:lnB>
                  </a:tcPr>
                </a:tc>
                <a:tc>
                  <a:txBody>
                    <a:bodyPr/>
                    <a:lstStyle/>
                    <a:p>
                      <a:pPr algn="ctr"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8463" marR="8463" marT="8463" marB="0" anchor="ctr">
                    <a:lnL>
                      <a:noFill/>
                    </a:lnL>
                    <a:lnR>
                      <a:noFill/>
                    </a:lnR>
                    <a:lnT>
                      <a:noFill/>
                    </a:lnT>
                    <a:lnB>
                      <a:noFill/>
                    </a:lnB>
                  </a:tcPr>
                </a:tc>
                <a:extLst>
                  <a:ext uri="{0D108BD9-81ED-4DB2-BD59-A6C34878D82A}">
                    <a16:rowId xmlns:a16="http://schemas.microsoft.com/office/drawing/2014/main" val="2570013023"/>
                  </a:ext>
                </a:extLst>
              </a:tr>
              <a:tr h="201774">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a:t>
                      </a:r>
                      <a:r>
                        <a:rPr lang="en-US" altLang="ja-JP" sz="800" b="0" i="0" u="none" strike="noStrike">
                          <a:solidFill>
                            <a:srgbClr val="404040"/>
                          </a:solidFill>
                          <a:effectLst/>
                          <a:latin typeface="游ゴシック" panose="020B0400000000000000" pitchFamily="50" charset="-128"/>
                          <a:ea typeface="游ゴシック" panose="020B0400000000000000" pitchFamily="50" charset="-128"/>
                        </a:rPr>
                        <a:t>【PC】</a:t>
                      </a: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フローティング動画</a:t>
                      </a:r>
                      <a:r>
                        <a:rPr lang="en-US" altLang="ja-JP" sz="800" b="0" i="0" u="none" strike="noStrike">
                          <a:solidFill>
                            <a:srgbClr val="40404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海外</a:t>
                      </a:r>
                    </a:p>
                  </a:txBody>
                  <a:tcPr marL="8463" marR="8463" marT="8463"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P.50</a:t>
                      </a:r>
                    </a:p>
                  </a:txBody>
                  <a:tcPr marL="8463" marR="8463" marT="8463" marB="0" anchor="ctr">
                    <a:lnL>
                      <a:noFill/>
                    </a:lnL>
                    <a:lnR>
                      <a:noFill/>
                    </a:lnR>
                    <a:lnT>
                      <a:noFill/>
                    </a:lnT>
                    <a:lnB>
                      <a:noFill/>
                    </a:lnB>
                  </a:tcPr>
                </a:tc>
                <a:extLst>
                  <a:ext uri="{0D108BD9-81ED-4DB2-BD59-A6C34878D82A}">
                    <a16:rowId xmlns:a16="http://schemas.microsoft.com/office/drawing/2014/main" val="3276573847"/>
                  </a:ext>
                </a:extLst>
              </a:tr>
              <a:tr h="201774">
                <a:tc>
                  <a:txBody>
                    <a:bodyPr/>
                    <a:lstStyle/>
                    <a:p>
                      <a:pPr algn="l" rtl="0" fontAlgn="ctr"/>
                      <a:r>
                        <a:rPr lang="ja-JP" altLang="en-US" sz="800" b="0" i="0" u="none" strike="noStrike" dirty="0">
                          <a:solidFill>
                            <a:srgbClr val="404040"/>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rgbClr val="404040"/>
                          </a:solidFill>
                          <a:effectLst/>
                          <a:latin typeface="游ゴシック" panose="020B0400000000000000" pitchFamily="50" charset="-128"/>
                          <a:ea typeface="游ゴシック" panose="020B0400000000000000" pitchFamily="50" charset="-128"/>
                        </a:rPr>
                        <a:t>【PC】</a:t>
                      </a:r>
                      <a:r>
                        <a:rPr lang="ja-JP" altLang="en-US" sz="800" b="0" i="0" u="none" strike="noStrike" dirty="0">
                          <a:solidFill>
                            <a:srgbClr val="404040"/>
                          </a:solidFill>
                          <a:effectLst/>
                          <a:latin typeface="游ゴシック" panose="020B0400000000000000" pitchFamily="50" charset="-128"/>
                          <a:ea typeface="游ゴシック" panose="020B0400000000000000" pitchFamily="50" charset="-128"/>
                        </a:rPr>
                        <a:t>フローティング動画</a:t>
                      </a:r>
                      <a:r>
                        <a:rPr lang="en-US" altLang="ja-JP" sz="800" b="0" i="0" u="none" strike="noStrike" dirty="0">
                          <a:solidFill>
                            <a:srgbClr val="40404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404040"/>
                          </a:solidFill>
                          <a:effectLst/>
                          <a:latin typeface="游ゴシック" panose="020B0400000000000000" pitchFamily="50" charset="-128"/>
                          <a:ea typeface="游ゴシック" panose="020B0400000000000000" pitchFamily="50" charset="-128"/>
                        </a:rPr>
                        <a:t>国内 </a:t>
                      </a:r>
                    </a:p>
                  </a:txBody>
                  <a:tcPr marL="8463" marR="8463" marT="8463"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P.51</a:t>
                      </a:r>
                    </a:p>
                  </a:txBody>
                  <a:tcPr marL="8463" marR="8463" marT="8463" marB="0" anchor="ctr">
                    <a:lnL>
                      <a:noFill/>
                    </a:lnL>
                    <a:lnR>
                      <a:noFill/>
                    </a:lnR>
                    <a:lnT>
                      <a:noFill/>
                    </a:lnT>
                    <a:lnB>
                      <a:noFill/>
                    </a:lnB>
                  </a:tcPr>
                </a:tc>
                <a:extLst>
                  <a:ext uri="{0D108BD9-81ED-4DB2-BD59-A6C34878D82A}">
                    <a16:rowId xmlns:a16="http://schemas.microsoft.com/office/drawing/2014/main" val="1611404946"/>
                  </a:ext>
                </a:extLst>
              </a:tr>
              <a:tr h="201774">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a:t>
                      </a:r>
                      <a:r>
                        <a:rPr lang="en-US" altLang="ja-JP" sz="800" b="0" i="0" u="none" strike="noStrike">
                          <a:solidFill>
                            <a:srgbClr val="404040"/>
                          </a:solidFill>
                          <a:effectLst/>
                          <a:latin typeface="游ゴシック" panose="020B0400000000000000" pitchFamily="50" charset="-128"/>
                          <a:ea typeface="游ゴシック" panose="020B0400000000000000" pitchFamily="50" charset="-128"/>
                        </a:rPr>
                        <a:t>【SP】</a:t>
                      </a: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スマートビルボードスティッキー動画</a:t>
                      </a:r>
                      <a:r>
                        <a:rPr lang="en-US" altLang="ja-JP" sz="800" b="0" i="0" u="none" strike="noStrike">
                          <a:solidFill>
                            <a:srgbClr val="40404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海外</a:t>
                      </a:r>
                    </a:p>
                  </a:txBody>
                  <a:tcPr marL="8463" marR="8463" marT="8463"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P.52</a:t>
                      </a:r>
                    </a:p>
                  </a:txBody>
                  <a:tcPr marL="8463" marR="8463" marT="8463" marB="0" anchor="ctr">
                    <a:lnL>
                      <a:noFill/>
                    </a:lnL>
                    <a:lnR>
                      <a:noFill/>
                    </a:lnR>
                    <a:lnT>
                      <a:noFill/>
                    </a:lnT>
                    <a:lnB>
                      <a:noFill/>
                    </a:lnB>
                  </a:tcPr>
                </a:tc>
                <a:extLst>
                  <a:ext uri="{0D108BD9-81ED-4DB2-BD59-A6C34878D82A}">
                    <a16:rowId xmlns:a16="http://schemas.microsoft.com/office/drawing/2014/main" val="2847012875"/>
                  </a:ext>
                </a:extLst>
              </a:tr>
              <a:tr h="201774">
                <a:tc>
                  <a:txBody>
                    <a:bodyPr/>
                    <a:lstStyle/>
                    <a:p>
                      <a:pPr algn="l" rtl="0" fontAlgn="ctr"/>
                      <a:r>
                        <a:rPr lang="ja-JP" altLang="en-US" sz="800" b="0" i="0" u="none" strike="noStrike" dirty="0">
                          <a:solidFill>
                            <a:srgbClr val="404040"/>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rgbClr val="404040"/>
                          </a:solidFill>
                          <a:effectLst/>
                          <a:latin typeface="游ゴシック" panose="020B0400000000000000" pitchFamily="50" charset="-128"/>
                          <a:ea typeface="游ゴシック" panose="020B0400000000000000" pitchFamily="50" charset="-128"/>
                        </a:rPr>
                        <a:t>【SP】</a:t>
                      </a:r>
                      <a:r>
                        <a:rPr lang="ja-JP" altLang="en-US" sz="800" b="0" i="0" u="none" strike="noStrike" dirty="0">
                          <a:solidFill>
                            <a:srgbClr val="404040"/>
                          </a:solidFill>
                          <a:effectLst/>
                          <a:latin typeface="游ゴシック" panose="020B0400000000000000" pitchFamily="50" charset="-128"/>
                          <a:ea typeface="游ゴシック" panose="020B0400000000000000" pitchFamily="50" charset="-128"/>
                        </a:rPr>
                        <a:t>スマートビルボードスティッキー動画</a:t>
                      </a:r>
                      <a:r>
                        <a:rPr lang="en-US" altLang="ja-JP" sz="800" b="0" i="0" u="none" strike="noStrike" dirty="0">
                          <a:solidFill>
                            <a:srgbClr val="40404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404040"/>
                          </a:solidFill>
                          <a:effectLst/>
                          <a:latin typeface="游ゴシック" panose="020B0400000000000000" pitchFamily="50" charset="-128"/>
                          <a:ea typeface="游ゴシック" panose="020B0400000000000000" pitchFamily="50" charset="-128"/>
                        </a:rPr>
                        <a:t>国内</a:t>
                      </a:r>
                    </a:p>
                  </a:txBody>
                  <a:tcPr marL="8463" marR="8463" marT="8463"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P.53</a:t>
                      </a:r>
                    </a:p>
                  </a:txBody>
                  <a:tcPr marL="8463" marR="8463" marT="8463" marB="0" anchor="ctr">
                    <a:lnL>
                      <a:noFill/>
                    </a:lnL>
                    <a:lnR>
                      <a:noFill/>
                    </a:lnR>
                    <a:lnT>
                      <a:noFill/>
                    </a:lnT>
                    <a:lnB>
                      <a:noFill/>
                    </a:lnB>
                  </a:tcPr>
                </a:tc>
                <a:extLst>
                  <a:ext uri="{0D108BD9-81ED-4DB2-BD59-A6C34878D82A}">
                    <a16:rowId xmlns:a16="http://schemas.microsoft.com/office/drawing/2014/main" val="3432267092"/>
                  </a:ext>
                </a:extLst>
              </a:tr>
              <a:tr h="201774">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a:t>
                      </a:r>
                      <a:r>
                        <a:rPr lang="en-US" altLang="ja-JP" sz="800" b="0" i="0" u="none" strike="noStrike">
                          <a:solidFill>
                            <a:srgbClr val="404040"/>
                          </a:solidFill>
                          <a:effectLst/>
                          <a:latin typeface="游ゴシック" panose="020B0400000000000000" pitchFamily="50" charset="-128"/>
                          <a:ea typeface="游ゴシック" panose="020B0400000000000000" pitchFamily="50" charset="-128"/>
                        </a:rPr>
                        <a:t>【SP】</a:t>
                      </a: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スマートフォン </a:t>
                      </a:r>
                    </a:p>
                  </a:txBody>
                  <a:tcPr marL="8463" marR="8463" marT="8463" marB="0" anchor="ctr">
                    <a:lnL>
                      <a:noFill/>
                    </a:lnL>
                    <a:lnR>
                      <a:noFill/>
                    </a:lnR>
                    <a:lnT>
                      <a:noFill/>
                    </a:lnT>
                    <a:lnB>
                      <a:noFill/>
                    </a:lnB>
                  </a:tcPr>
                </a:tc>
                <a:tc>
                  <a:txBody>
                    <a:bodyPr/>
                    <a:lstStyle/>
                    <a:p>
                      <a:pPr algn="ctr"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8463" marR="8463" marT="8463" marB="0" anchor="ctr">
                    <a:lnL>
                      <a:noFill/>
                    </a:lnL>
                    <a:lnR>
                      <a:noFill/>
                    </a:lnR>
                    <a:lnT>
                      <a:noFill/>
                    </a:lnT>
                    <a:lnB>
                      <a:noFill/>
                    </a:lnB>
                  </a:tcPr>
                </a:tc>
                <a:extLst>
                  <a:ext uri="{0D108BD9-81ED-4DB2-BD59-A6C34878D82A}">
                    <a16:rowId xmlns:a16="http://schemas.microsoft.com/office/drawing/2014/main" val="655599503"/>
                  </a:ext>
                </a:extLst>
              </a:tr>
              <a:tr h="201774">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旅行記インフィードモア</a:t>
                      </a:r>
                      <a:r>
                        <a:rPr lang="en-US" altLang="ja-JP" sz="800" b="0" i="0" u="none" strike="noStrike">
                          <a:solidFill>
                            <a:srgbClr val="40404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海外・国内</a:t>
                      </a:r>
                    </a:p>
                  </a:txBody>
                  <a:tcPr marL="8463" marR="8463" marT="8463" marB="0" anchor="ctr">
                    <a:lnL>
                      <a:noFill/>
                    </a:lnL>
                    <a:lnR>
                      <a:noFill/>
                    </a:lnR>
                    <a:lnT>
                      <a:noFill/>
                    </a:lnT>
                    <a:lnB>
                      <a:noFill/>
                    </a:lnB>
                  </a:tcPr>
                </a:tc>
                <a:tc>
                  <a:txBody>
                    <a:bodyPr/>
                    <a:lstStyle/>
                    <a:p>
                      <a:pPr algn="ctr" rtl="0" fontAlgn="ctr"/>
                      <a:r>
                        <a:rPr lang="en-US" sz="800" b="0" i="0" u="none" strike="noStrike" dirty="0">
                          <a:solidFill>
                            <a:srgbClr val="404040"/>
                          </a:solidFill>
                          <a:effectLst/>
                          <a:latin typeface="游ゴシック" panose="020B0400000000000000" pitchFamily="50" charset="-128"/>
                          <a:ea typeface="游ゴシック" panose="020B0400000000000000" pitchFamily="50" charset="-128"/>
                        </a:rPr>
                        <a:t>P.54</a:t>
                      </a:r>
                    </a:p>
                  </a:txBody>
                  <a:tcPr marL="8463" marR="8463" marT="8463" marB="0" anchor="ctr">
                    <a:lnL>
                      <a:noFill/>
                    </a:lnL>
                    <a:lnR>
                      <a:noFill/>
                    </a:lnR>
                    <a:lnT>
                      <a:noFill/>
                    </a:lnT>
                    <a:lnB>
                      <a:noFill/>
                    </a:lnB>
                  </a:tcPr>
                </a:tc>
                <a:extLst>
                  <a:ext uri="{0D108BD9-81ED-4DB2-BD59-A6C34878D82A}">
                    <a16:rowId xmlns:a16="http://schemas.microsoft.com/office/drawing/2014/main" val="4077105910"/>
                  </a:ext>
                </a:extLst>
              </a:tr>
              <a:tr h="122126">
                <a:tc>
                  <a:txBody>
                    <a:bodyPr/>
                    <a:lstStyle/>
                    <a:p>
                      <a:pPr algn="l"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8463" marR="8463" marT="8463" marB="0" anchor="ctr">
                    <a:lnL>
                      <a:noFill/>
                    </a:lnL>
                    <a:lnR>
                      <a:noFill/>
                    </a:lnR>
                    <a:lnT>
                      <a:noFill/>
                    </a:lnT>
                    <a:lnB>
                      <a:noFill/>
                    </a:lnB>
                  </a:tcPr>
                </a:tc>
                <a:tc>
                  <a:txBody>
                    <a:bodyPr/>
                    <a:lstStyle/>
                    <a:p>
                      <a:pPr algn="ctr"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8463" marR="8463" marT="8463" marB="0" anchor="ctr">
                    <a:lnL>
                      <a:noFill/>
                    </a:lnL>
                    <a:lnR>
                      <a:noFill/>
                    </a:lnR>
                    <a:lnT>
                      <a:noFill/>
                    </a:lnT>
                    <a:lnB>
                      <a:noFill/>
                    </a:lnB>
                  </a:tcPr>
                </a:tc>
                <a:extLst>
                  <a:ext uri="{0D108BD9-81ED-4DB2-BD59-A6C34878D82A}">
                    <a16:rowId xmlns:a16="http://schemas.microsoft.com/office/drawing/2014/main" val="4278948482"/>
                  </a:ext>
                </a:extLst>
              </a:tr>
              <a:tr h="201774">
                <a:tc>
                  <a:txBody>
                    <a:bodyPr/>
                    <a:lstStyle/>
                    <a:p>
                      <a:pPr algn="l" rtl="0" fontAlgn="ctr"/>
                      <a:r>
                        <a:rPr lang="ja-JP" altLang="en-US" sz="800" b="1" i="0" u="none" strike="noStrike">
                          <a:solidFill>
                            <a:srgbClr val="404040"/>
                          </a:solidFill>
                          <a:effectLst/>
                          <a:latin typeface="游ゴシック" panose="020B0400000000000000" pitchFamily="50" charset="-128"/>
                          <a:ea typeface="游ゴシック" panose="020B0400000000000000" pitchFamily="50" charset="-128"/>
                        </a:rPr>
                        <a:t>　メールマガジン</a:t>
                      </a:r>
                    </a:p>
                  </a:txBody>
                  <a:tcPr marL="8463" marR="8463" marT="8463" marB="0" anchor="ctr">
                    <a:lnL>
                      <a:noFill/>
                    </a:lnL>
                    <a:lnR>
                      <a:noFill/>
                    </a:lnR>
                    <a:lnT>
                      <a:noFill/>
                    </a:lnT>
                    <a:lnB>
                      <a:noFill/>
                    </a:lnB>
                  </a:tcPr>
                </a:tc>
                <a:tc>
                  <a:txBody>
                    <a:bodyPr/>
                    <a:lstStyle/>
                    <a:p>
                      <a:pPr algn="ctr" rtl="0" fontAlgn="ctr"/>
                      <a:endParaRPr lang="ja-JP" altLang="en-US" sz="800" b="0" i="0" u="none" strike="noStrike" dirty="0">
                        <a:solidFill>
                          <a:srgbClr val="404040"/>
                        </a:solidFill>
                        <a:effectLst/>
                        <a:latin typeface="游ゴシック" panose="020B0400000000000000" pitchFamily="50" charset="-128"/>
                        <a:ea typeface="游ゴシック" panose="020B0400000000000000" pitchFamily="50" charset="-128"/>
                      </a:endParaRPr>
                    </a:p>
                  </a:txBody>
                  <a:tcPr marL="8463" marR="8463" marT="8463" marB="0" anchor="ctr">
                    <a:lnL>
                      <a:noFill/>
                    </a:lnL>
                    <a:lnR>
                      <a:noFill/>
                    </a:lnR>
                    <a:lnT>
                      <a:noFill/>
                    </a:lnT>
                    <a:lnB>
                      <a:noFill/>
                    </a:lnB>
                  </a:tcPr>
                </a:tc>
                <a:extLst>
                  <a:ext uri="{0D108BD9-81ED-4DB2-BD59-A6C34878D82A}">
                    <a16:rowId xmlns:a16="http://schemas.microsoft.com/office/drawing/2014/main" val="276721951"/>
                  </a:ext>
                </a:extLst>
              </a:tr>
              <a:tr h="201774">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お得旅行情報メール</a:t>
                      </a:r>
                    </a:p>
                  </a:txBody>
                  <a:tcPr marL="8463" marR="8463" marT="8463" marB="0" anchor="ctr">
                    <a:lnL>
                      <a:noFill/>
                    </a:lnL>
                    <a:lnR>
                      <a:noFill/>
                    </a:lnR>
                    <a:lnT>
                      <a:noFill/>
                    </a:lnT>
                    <a:lnB>
                      <a:noFill/>
                    </a:lnB>
                  </a:tcPr>
                </a:tc>
                <a:tc>
                  <a:txBody>
                    <a:bodyPr/>
                    <a:lstStyle/>
                    <a:p>
                      <a:pPr algn="ctr" rtl="0" fontAlgn="ctr"/>
                      <a:r>
                        <a:rPr lang="en-US" sz="800" b="0" i="0" u="none" strike="noStrike" dirty="0">
                          <a:solidFill>
                            <a:srgbClr val="404040"/>
                          </a:solidFill>
                          <a:effectLst/>
                          <a:latin typeface="游ゴシック" panose="020B0400000000000000" pitchFamily="50" charset="-128"/>
                          <a:ea typeface="游ゴシック" panose="020B0400000000000000" pitchFamily="50" charset="-128"/>
                        </a:rPr>
                        <a:t>P.56</a:t>
                      </a:r>
                    </a:p>
                  </a:txBody>
                  <a:tcPr marL="8463" marR="8463" marT="8463" marB="0" anchor="ctr">
                    <a:lnL>
                      <a:noFill/>
                    </a:lnL>
                    <a:lnR>
                      <a:noFill/>
                    </a:lnR>
                    <a:lnT>
                      <a:noFill/>
                    </a:lnT>
                    <a:lnB>
                      <a:noFill/>
                    </a:lnB>
                  </a:tcPr>
                </a:tc>
                <a:extLst>
                  <a:ext uri="{0D108BD9-81ED-4DB2-BD59-A6C34878D82A}">
                    <a16:rowId xmlns:a16="http://schemas.microsoft.com/office/drawing/2014/main" val="1075528484"/>
                  </a:ext>
                </a:extLst>
              </a:tr>
            </a:tbl>
          </a:graphicData>
        </a:graphic>
      </p:graphicFrame>
      <p:graphicFrame>
        <p:nvGraphicFramePr>
          <p:cNvPr id="14" name="表 13">
            <a:extLst>
              <a:ext uri="{FF2B5EF4-FFF2-40B4-BE49-F238E27FC236}">
                <a16:creationId xmlns:a16="http://schemas.microsoft.com/office/drawing/2014/main" id="{3FF14B2A-62F6-857C-A04E-07ABFDC29AF1}"/>
              </a:ext>
            </a:extLst>
          </p:cNvPr>
          <p:cNvGraphicFramePr>
            <a:graphicFrameLocks noGrp="1"/>
          </p:cNvGraphicFramePr>
          <p:nvPr>
            <p:extLst>
              <p:ext uri="{D42A27DB-BD31-4B8C-83A1-F6EECF244321}">
                <p14:modId xmlns:p14="http://schemas.microsoft.com/office/powerpoint/2010/main" val="1823801713"/>
              </p:ext>
            </p:extLst>
          </p:nvPr>
        </p:nvGraphicFramePr>
        <p:xfrm>
          <a:off x="6067708" y="1045966"/>
          <a:ext cx="3022935" cy="2712720"/>
        </p:xfrm>
        <a:graphic>
          <a:graphicData uri="http://schemas.openxmlformats.org/drawingml/2006/table">
            <a:tbl>
              <a:tblPr/>
              <a:tblGrid>
                <a:gridCol w="2348323">
                  <a:extLst>
                    <a:ext uri="{9D8B030D-6E8A-4147-A177-3AD203B41FA5}">
                      <a16:colId xmlns:a16="http://schemas.microsoft.com/office/drawing/2014/main" val="1691957486"/>
                    </a:ext>
                  </a:extLst>
                </a:gridCol>
                <a:gridCol w="674612">
                  <a:extLst>
                    <a:ext uri="{9D8B030D-6E8A-4147-A177-3AD203B41FA5}">
                      <a16:colId xmlns:a16="http://schemas.microsoft.com/office/drawing/2014/main" val="3633872804"/>
                    </a:ext>
                  </a:extLst>
                </a:gridCol>
              </a:tblGrid>
              <a:tr h="217170">
                <a:tc>
                  <a:txBody>
                    <a:bodyPr/>
                    <a:lstStyle/>
                    <a:p>
                      <a:pPr algn="l" rtl="0" fontAlgn="ctr"/>
                      <a:r>
                        <a:rPr lang="ja-JP" altLang="en-US" sz="800" b="1" i="0" u="none" strike="noStrike">
                          <a:solidFill>
                            <a:srgbClr val="404040"/>
                          </a:solidFill>
                          <a:effectLst/>
                          <a:latin typeface="游ゴシック" panose="020B0400000000000000" pitchFamily="50" charset="-128"/>
                          <a:ea typeface="游ゴシック" panose="020B0400000000000000" pitchFamily="50" charset="-128"/>
                        </a:rPr>
                        <a:t>■原稿規定・広告掲載基準</a:t>
                      </a:r>
                    </a:p>
                  </a:txBody>
                  <a:tcPr marL="9525" marR="9525" marT="9525" marB="0" anchor="ctr">
                    <a:lnL>
                      <a:noFill/>
                    </a:lnL>
                    <a:lnR>
                      <a:noFill/>
                    </a:lnR>
                    <a:lnT>
                      <a:noFill/>
                    </a:lnT>
                    <a:lnB>
                      <a:noFill/>
                    </a:lnB>
                  </a:tcPr>
                </a:tc>
                <a:tc>
                  <a:txBody>
                    <a:bodyPr/>
                    <a:lstStyle/>
                    <a:p>
                      <a:pPr algn="ctr"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347948404"/>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原稿規定</a:t>
                      </a:r>
                      <a:r>
                        <a:rPr lang="en-US" altLang="ja-JP" sz="800" b="0" i="0" u="none" strike="noStrike">
                          <a:solidFill>
                            <a:srgbClr val="40404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全メニュー共通</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P.58</a:t>
                      </a:r>
                    </a:p>
                  </a:txBody>
                  <a:tcPr marL="9525" marR="9525" marT="9525" marB="0" anchor="ctr">
                    <a:lnL>
                      <a:noFill/>
                    </a:lnL>
                    <a:lnR>
                      <a:noFill/>
                    </a:lnR>
                    <a:lnT>
                      <a:noFill/>
                    </a:lnT>
                    <a:lnB>
                      <a:noFill/>
                    </a:lnB>
                  </a:tcPr>
                </a:tc>
                <a:extLst>
                  <a:ext uri="{0D108BD9-81ED-4DB2-BD59-A6C34878D82A}">
                    <a16:rowId xmlns:a16="http://schemas.microsoft.com/office/drawing/2014/main" val="628868901"/>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入稿時の注意点</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P.59</a:t>
                      </a:r>
                    </a:p>
                  </a:txBody>
                  <a:tcPr marL="9525" marR="9525" marT="9525" marB="0" anchor="ctr">
                    <a:lnL>
                      <a:noFill/>
                    </a:lnL>
                    <a:lnR>
                      <a:noFill/>
                    </a:lnR>
                    <a:lnT>
                      <a:noFill/>
                    </a:lnT>
                    <a:lnB>
                      <a:noFill/>
                    </a:lnB>
                  </a:tcPr>
                </a:tc>
                <a:extLst>
                  <a:ext uri="{0D108BD9-81ED-4DB2-BD59-A6C34878D82A}">
                    <a16:rowId xmlns:a16="http://schemas.microsoft.com/office/drawing/2014/main" val="805999288"/>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ディスプレイ</a:t>
                      </a:r>
                      <a:r>
                        <a:rPr lang="en-US" altLang="ja-JP" sz="800" b="0" i="0" u="none" strike="noStrike">
                          <a:solidFill>
                            <a:srgbClr val="40404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バナー広告に関する注意事項</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P.60</a:t>
                      </a:r>
                    </a:p>
                  </a:txBody>
                  <a:tcPr marL="9525" marR="9525" marT="9525" marB="0" anchor="ctr">
                    <a:lnL>
                      <a:noFill/>
                    </a:lnL>
                    <a:lnR>
                      <a:noFill/>
                    </a:lnR>
                    <a:lnT>
                      <a:noFill/>
                    </a:lnT>
                    <a:lnB>
                      <a:noFill/>
                    </a:lnB>
                  </a:tcPr>
                </a:tc>
                <a:extLst>
                  <a:ext uri="{0D108BD9-81ED-4DB2-BD59-A6C34878D82A}">
                    <a16:rowId xmlns:a16="http://schemas.microsoft.com/office/drawing/2014/main" val="3295657443"/>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原稿規定　バナー広告（静止画）</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P.61</a:t>
                      </a:r>
                    </a:p>
                  </a:txBody>
                  <a:tcPr marL="9525" marR="9525" marT="9525" marB="0" anchor="ctr">
                    <a:lnL>
                      <a:noFill/>
                    </a:lnL>
                    <a:lnR>
                      <a:noFill/>
                    </a:lnR>
                    <a:lnT>
                      <a:noFill/>
                    </a:lnT>
                    <a:lnB>
                      <a:noFill/>
                    </a:lnB>
                  </a:tcPr>
                </a:tc>
                <a:extLst>
                  <a:ext uri="{0D108BD9-81ED-4DB2-BD59-A6C34878D82A}">
                    <a16:rowId xmlns:a16="http://schemas.microsoft.com/office/drawing/2014/main" val="3019789152"/>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原稿規定　バナー広告（動画）</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P.62</a:t>
                      </a:r>
                    </a:p>
                  </a:txBody>
                  <a:tcPr marL="9525" marR="9525" marT="9525" marB="0" anchor="ctr">
                    <a:lnL>
                      <a:noFill/>
                    </a:lnL>
                    <a:lnR>
                      <a:noFill/>
                    </a:lnR>
                    <a:lnT>
                      <a:noFill/>
                    </a:lnT>
                    <a:lnB>
                      <a:noFill/>
                    </a:lnB>
                  </a:tcPr>
                </a:tc>
                <a:extLst>
                  <a:ext uri="{0D108BD9-81ED-4DB2-BD59-A6C34878D82A}">
                    <a16:rowId xmlns:a16="http://schemas.microsoft.com/office/drawing/2014/main" val="2089696662"/>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原稿規定 オーディエンスターゲティング広告</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P.63</a:t>
                      </a:r>
                    </a:p>
                  </a:txBody>
                  <a:tcPr marL="9525" marR="9525" marT="9525" marB="0" anchor="ctr">
                    <a:lnL>
                      <a:noFill/>
                    </a:lnL>
                    <a:lnR>
                      <a:noFill/>
                    </a:lnR>
                    <a:lnT>
                      <a:noFill/>
                    </a:lnT>
                    <a:lnB>
                      <a:noFill/>
                    </a:lnB>
                  </a:tcPr>
                </a:tc>
                <a:extLst>
                  <a:ext uri="{0D108BD9-81ED-4DB2-BD59-A6C34878D82A}">
                    <a16:rowId xmlns:a16="http://schemas.microsoft.com/office/drawing/2014/main" val="3768138475"/>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音声を使用する広告について</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P.64</a:t>
                      </a:r>
                    </a:p>
                  </a:txBody>
                  <a:tcPr marL="9525" marR="9525" marT="9525" marB="0" anchor="ctr">
                    <a:lnL>
                      <a:noFill/>
                    </a:lnL>
                    <a:lnR>
                      <a:noFill/>
                    </a:lnR>
                    <a:lnT>
                      <a:noFill/>
                    </a:lnT>
                    <a:lnB>
                      <a:noFill/>
                    </a:lnB>
                  </a:tcPr>
                </a:tc>
                <a:extLst>
                  <a:ext uri="{0D108BD9-81ED-4DB2-BD59-A6C34878D82A}">
                    <a16:rowId xmlns:a16="http://schemas.microsoft.com/office/drawing/2014/main" val="372803731"/>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ガイドラインと広告の取り組みについて</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P.65</a:t>
                      </a:r>
                    </a:p>
                  </a:txBody>
                  <a:tcPr marL="9525" marR="9525" marT="9525" marB="0" anchor="ctr">
                    <a:lnL>
                      <a:noFill/>
                    </a:lnL>
                    <a:lnR>
                      <a:noFill/>
                    </a:lnR>
                    <a:lnT>
                      <a:noFill/>
                    </a:lnT>
                    <a:lnB>
                      <a:noFill/>
                    </a:lnB>
                  </a:tcPr>
                </a:tc>
                <a:extLst>
                  <a:ext uri="{0D108BD9-81ED-4DB2-BD59-A6C34878D82A}">
                    <a16:rowId xmlns:a16="http://schemas.microsoft.com/office/drawing/2014/main" val="3945006082"/>
                  </a:ext>
                </a:extLst>
              </a:tr>
              <a:tr h="161925">
                <a:tc>
                  <a:txBody>
                    <a:bodyPr/>
                    <a:lstStyle/>
                    <a:p>
                      <a:pPr algn="l"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ctr"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2381843866"/>
                  </a:ext>
                </a:extLst>
              </a:tr>
              <a:tr h="217170">
                <a:tc>
                  <a:txBody>
                    <a:bodyPr/>
                    <a:lstStyle/>
                    <a:p>
                      <a:pPr algn="l" rtl="0" fontAlgn="ctr"/>
                      <a:r>
                        <a:rPr lang="ja-JP" altLang="en-US" sz="800" b="1" i="0" u="none" strike="noStrike">
                          <a:solidFill>
                            <a:srgbClr val="404040"/>
                          </a:solidFill>
                          <a:effectLst/>
                          <a:latin typeface="游ゴシック" panose="020B0400000000000000" pitchFamily="50" charset="-128"/>
                          <a:ea typeface="游ゴシック" panose="020B0400000000000000" pitchFamily="50" charset="-128"/>
                        </a:rPr>
                        <a:t>■サイト横断プロモーション</a:t>
                      </a:r>
                    </a:p>
                  </a:txBody>
                  <a:tcPr marL="9525" marR="9525" marT="9525" marB="0" anchor="ctr">
                    <a:lnL>
                      <a:noFill/>
                    </a:lnL>
                    <a:lnR>
                      <a:noFill/>
                    </a:lnR>
                    <a:lnT>
                      <a:noFill/>
                    </a:lnT>
                    <a:lnB>
                      <a:noFill/>
                    </a:lnB>
                  </a:tcPr>
                </a:tc>
                <a:tc>
                  <a:txBody>
                    <a:bodyPr/>
                    <a:lstStyle/>
                    <a:p>
                      <a:pPr algn="ctr" rtl="0" fontAlgn="ctr"/>
                      <a:endParaRPr lang="ja-JP" altLang="en-US" sz="800" b="0" i="0" u="none" strike="noStrike">
                        <a:solidFill>
                          <a:srgbClr val="40404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2618175631"/>
                  </a:ext>
                </a:extLst>
              </a:tr>
              <a:tr h="217170">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カカクコム運営媒体概要</a:t>
                      </a:r>
                    </a:p>
                  </a:txBody>
                  <a:tcPr marL="9525" marR="9525" marT="9525" marB="0" anchor="ctr">
                    <a:lnL>
                      <a:noFill/>
                    </a:lnL>
                    <a:lnR>
                      <a:noFill/>
                    </a:lnR>
                    <a:lnT>
                      <a:noFill/>
                    </a:lnT>
                    <a:lnB>
                      <a:noFill/>
                    </a:lnB>
                  </a:tcPr>
                </a:tc>
                <a:tc>
                  <a:txBody>
                    <a:bodyPr/>
                    <a:lstStyle/>
                    <a:p>
                      <a:pPr algn="ctr" rtl="0" fontAlgn="ctr"/>
                      <a:r>
                        <a:rPr lang="en-US" sz="800" b="0" i="0" u="none" strike="noStrike">
                          <a:solidFill>
                            <a:srgbClr val="404040"/>
                          </a:solidFill>
                          <a:effectLst/>
                          <a:latin typeface="游ゴシック" panose="020B0400000000000000" pitchFamily="50" charset="-128"/>
                          <a:ea typeface="游ゴシック" panose="020B0400000000000000" pitchFamily="50" charset="-128"/>
                        </a:rPr>
                        <a:t>P.67</a:t>
                      </a:r>
                    </a:p>
                  </a:txBody>
                  <a:tcPr marL="9525" marR="9525" marT="9525" marB="0" anchor="ctr">
                    <a:lnL>
                      <a:noFill/>
                    </a:lnL>
                    <a:lnR>
                      <a:noFill/>
                    </a:lnR>
                    <a:lnT>
                      <a:noFill/>
                    </a:lnT>
                    <a:lnB>
                      <a:noFill/>
                    </a:lnB>
                  </a:tcPr>
                </a:tc>
                <a:extLst>
                  <a:ext uri="{0D108BD9-81ED-4DB2-BD59-A6C34878D82A}">
                    <a16:rowId xmlns:a16="http://schemas.microsoft.com/office/drawing/2014/main" val="1962946277"/>
                  </a:ext>
                </a:extLst>
              </a:tr>
              <a:tr h="161925">
                <a:tc>
                  <a:txBody>
                    <a:bodyPr/>
                    <a:lstStyle/>
                    <a:p>
                      <a:pPr algn="l" rtl="0" fontAlgn="ctr"/>
                      <a:r>
                        <a:rPr lang="ja-JP" altLang="en-US" sz="800" b="0" i="0" u="none" strike="noStrike">
                          <a:solidFill>
                            <a:srgbClr val="404040"/>
                          </a:solidFill>
                          <a:effectLst/>
                          <a:latin typeface="游ゴシック" panose="020B0400000000000000" pitchFamily="50" charset="-128"/>
                          <a:ea typeface="游ゴシック" panose="020B0400000000000000" pitchFamily="50" charset="-128"/>
                        </a:rPr>
                        <a:t>　　サイト横断プロモーション事例</a:t>
                      </a:r>
                    </a:p>
                  </a:txBody>
                  <a:tcPr marL="9525" marR="9525" marT="9525" marB="0" anchor="ctr">
                    <a:lnL>
                      <a:noFill/>
                    </a:lnL>
                    <a:lnR>
                      <a:noFill/>
                    </a:lnR>
                    <a:lnT>
                      <a:noFill/>
                    </a:lnT>
                    <a:lnB>
                      <a:noFill/>
                    </a:lnB>
                  </a:tcPr>
                </a:tc>
                <a:tc>
                  <a:txBody>
                    <a:bodyPr/>
                    <a:lstStyle/>
                    <a:p>
                      <a:pPr algn="ctr" rtl="0" fontAlgn="ctr"/>
                      <a:r>
                        <a:rPr lang="en-US" sz="800" b="0" i="0" u="none" strike="noStrike" dirty="0">
                          <a:solidFill>
                            <a:srgbClr val="404040"/>
                          </a:solidFill>
                          <a:effectLst/>
                          <a:latin typeface="游ゴシック" panose="020B0400000000000000" pitchFamily="50" charset="-128"/>
                          <a:ea typeface="游ゴシック" panose="020B0400000000000000" pitchFamily="50" charset="-128"/>
                        </a:rPr>
                        <a:t>P.68</a:t>
                      </a:r>
                    </a:p>
                  </a:txBody>
                  <a:tcPr marL="9525" marR="9525" marT="9525" marB="0" anchor="ctr">
                    <a:lnL>
                      <a:noFill/>
                    </a:lnL>
                    <a:lnR>
                      <a:noFill/>
                    </a:lnR>
                    <a:lnT>
                      <a:noFill/>
                    </a:lnT>
                    <a:lnB>
                      <a:noFill/>
                    </a:lnB>
                  </a:tcPr>
                </a:tc>
                <a:extLst>
                  <a:ext uri="{0D108BD9-81ED-4DB2-BD59-A6C34878D82A}">
                    <a16:rowId xmlns:a16="http://schemas.microsoft.com/office/drawing/2014/main" val="64025533"/>
                  </a:ext>
                </a:extLst>
              </a:tr>
            </a:tbl>
          </a:graphicData>
        </a:graphic>
      </p:graphicFrame>
    </p:spTree>
    <p:extLst>
      <p:ext uri="{BB962C8B-B14F-4D97-AF65-F5344CB8AC3E}">
        <p14:creationId xmlns:p14="http://schemas.microsoft.com/office/powerpoint/2010/main" val="1353265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smtClean="0"/>
              <a:t>20</a:t>
            </a:fld>
            <a:endParaRPr kumimoji="1" lang="ja-JP" altLang="en-US"/>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dirty="0"/>
              <a:t>Copyright © Kakaku.com, Inc. All Rights Reserved.</a:t>
            </a:r>
          </a:p>
        </p:txBody>
      </p:sp>
      <p:sp>
        <p:nvSpPr>
          <p:cNvPr id="38" name="テキスト プレースホルダー 8">
            <a:extLst>
              <a:ext uri="{FF2B5EF4-FFF2-40B4-BE49-F238E27FC236}">
                <a16:creationId xmlns:a16="http://schemas.microsoft.com/office/drawing/2014/main" id="{F8C23008-F044-B802-C756-972A5ACCC077}"/>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タイアップ広告　</a:t>
            </a:r>
          </a:p>
        </p:txBody>
      </p:sp>
      <p:sp>
        <p:nvSpPr>
          <p:cNvPr id="11" name="コンテンツ プレースホルダー 6">
            <a:extLst>
              <a:ext uri="{FF2B5EF4-FFF2-40B4-BE49-F238E27FC236}">
                <a16:creationId xmlns:a16="http://schemas.microsoft.com/office/drawing/2014/main" id="{7CB5227D-C117-8B6F-125B-649678D47E1A}"/>
              </a:ext>
            </a:extLst>
          </p:cNvPr>
          <p:cNvSpPr>
            <a:spLocks noGrp="1"/>
          </p:cNvSpPr>
          <p:nvPr>
            <p:ph idx="1"/>
          </p:nvPr>
        </p:nvSpPr>
        <p:spPr>
          <a:xfrm>
            <a:off x="242572" y="1564933"/>
            <a:ext cx="6634478" cy="4789449"/>
          </a:xfrm>
          <a:solidFill>
            <a:schemeClr val="accent3">
              <a:lumMod val="20000"/>
              <a:lumOff val="80000"/>
            </a:schemeClr>
          </a:solidFill>
        </p:spPr>
        <p:txBody>
          <a:bodyPr tIns="108000" bIns="108000">
            <a:normAutofit/>
          </a:bodyPr>
          <a:lstStyle/>
          <a:p>
            <a:pPr marL="0" indent="0">
              <a:buNone/>
            </a:pPr>
            <a:r>
              <a:rPr lang="ja-JP" altLang="en-US" sz="1200" b="1">
                <a:solidFill>
                  <a:schemeClr val="accent1"/>
                </a:solidFill>
              </a:rPr>
              <a:t>誘導枠</a:t>
            </a:r>
            <a:endParaRPr lang="ja-JP" altLang="en-US" sz="1100"/>
          </a:p>
        </p:txBody>
      </p:sp>
      <p:sp>
        <p:nvSpPr>
          <p:cNvPr id="12" name="タイトル 1">
            <a:extLst>
              <a:ext uri="{FF2B5EF4-FFF2-40B4-BE49-F238E27FC236}">
                <a16:creationId xmlns:a16="http://schemas.microsoft.com/office/drawing/2014/main" id="{5313BD6F-3D46-8B75-B079-B7ECE1809A6B}"/>
              </a:ext>
            </a:extLst>
          </p:cNvPr>
          <p:cNvSpPr>
            <a:spLocks noGrp="1"/>
          </p:cNvSpPr>
          <p:nvPr>
            <p:ph type="title"/>
          </p:nvPr>
        </p:nvSpPr>
        <p:spPr>
          <a:xfrm>
            <a:off x="172641" y="453292"/>
            <a:ext cx="8761809" cy="647700"/>
          </a:xfrm>
        </p:spPr>
        <p:txBody>
          <a:bodyPr/>
          <a:lstStyle/>
          <a:p>
            <a:r>
              <a:rPr lang="ja-JP" altLang="en-US"/>
              <a:t>誘導枠</a:t>
            </a:r>
            <a:endParaRPr kumimoji="1" lang="ja-JP" altLang="en-US"/>
          </a:p>
        </p:txBody>
      </p:sp>
      <p:sp>
        <p:nvSpPr>
          <p:cNvPr id="13" name="テキスト ボックス 12">
            <a:extLst>
              <a:ext uri="{FF2B5EF4-FFF2-40B4-BE49-F238E27FC236}">
                <a16:creationId xmlns:a16="http://schemas.microsoft.com/office/drawing/2014/main" id="{70880B1E-A1B6-2736-1DB3-84B171346E4F}"/>
              </a:ext>
            </a:extLst>
          </p:cNvPr>
          <p:cNvSpPr txBox="1"/>
          <p:nvPr/>
        </p:nvSpPr>
        <p:spPr>
          <a:xfrm>
            <a:off x="158062" y="1036409"/>
            <a:ext cx="6853158" cy="400110"/>
          </a:xfrm>
          <a:prstGeom prst="rect">
            <a:avLst/>
          </a:prstGeom>
          <a:noFill/>
        </p:spPr>
        <p:txBody>
          <a:bodyPr wrap="none" rtlCol="0">
            <a:spAutoFit/>
          </a:bodyPr>
          <a:lstStyle/>
          <a:p>
            <a:r>
              <a:rPr kumimoji="1" lang="ja-JP" altLang="en-US" sz="2000" b="1"/>
              <a:t>海外・国内別に様々なコンテンツページへ露出されます。</a:t>
            </a:r>
          </a:p>
        </p:txBody>
      </p:sp>
      <p:sp>
        <p:nvSpPr>
          <p:cNvPr id="14" name="Text Box 6">
            <a:extLst>
              <a:ext uri="{FF2B5EF4-FFF2-40B4-BE49-F238E27FC236}">
                <a16:creationId xmlns:a16="http://schemas.microsoft.com/office/drawing/2014/main" id="{70F4533D-F2B5-C50C-5CB1-87C1FE9B886F}"/>
              </a:ext>
            </a:extLst>
          </p:cNvPr>
          <p:cNvSpPr txBox="1">
            <a:spLocks noChangeArrowheads="1"/>
          </p:cNvSpPr>
          <p:nvPr/>
        </p:nvSpPr>
        <p:spPr bwMode="auto">
          <a:xfrm>
            <a:off x="360763" y="5894665"/>
            <a:ext cx="43497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b="0">
                <a:latin typeface="+mn-ea"/>
                <a:cs typeface="メイリオ" panose="020B0604030504040204" pitchFamily="50" charset="-128"/>
              </a:rPr>
              <a:t>※</a:t>
            </a:r>
            <a:r>
              <a:rPr lang="ja-JP" altLang="en-US" sz="800" b="0">
                <a:latin typeface="+mn-ea"/>
                <a:cs typeface="メイリオ" panose="020B0604030504040204" pitchFamily="50" charset="-128"/>
              </a:rPr>
              <a:t>誘導枠は、ローテーション表示となります。</a:t>
            </a:r>
            <a:endParaRPr lang="en-US" altLang="ja-JP" sz="800" b="0">
              <a:latin typeface="+mn-ea"/>
              <a:cs typeface="メイリオ" panose="020B0604030504040204" pitchFamily="50" charset="-128"/>
            </a:endParaRPr>
          </a:p>
          <a:p>
            <a:r>
              <a:rPr lang="en-US" altLang="ja-JP" sz="800" b="0">
                <a:latin typeface="+mn-ea"/>
                <a:cs typeface="メイリオ" panose="020B0604030504040204" pitchFamily="50" charset="-128"/>
              </a:rPr>
              <a:t>※</a:t>
            </a:r>
            <a:r>
              <a:rPr lang="ja-JP" altLang="en-US" sz="800" b="0">
                <a:latin typeface="+mn-ea"/>
                <a:cs typeface="メイリオ" panose="020B0604030504040204" pitchFamily="50" charset="-128"/>
              </a:rPr>
              <a:t>自社コンテンツ及び、デザイン変更の可能性がございます。予めご了承願います。</a:t>
            </a:r>
          </a:p>
        </p:txBody>
      </p:sp>
      <p:sp>
        <p:nvSpPr>
          <p:cNvPr id="15" name="正方形/長方形 14">
            <a:extLst>
              <a:ext uri="{FF2B5EF4-FFF2-40B4-BE49-F238E27FC236}">
                <a16:creationId xmlns:a16="http://schemas.microsoft.com/office/drawing/2014/main" id="{3FD60963-BF9C-7B9F-75C5-4E777049AD13}"/>
              </a:ext>
            </a:extLst>
          </p:cNvPr>
          <p:cNvSpPr/>
          <p:nvPr/>
        </p:nvSpPr>
        <p:spPr>
          <a:xfrm>
            <a:off x="4689571" y="4493348"/>
            <a:ext cx="481941" cy="556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16" name="図 15">
            <a:extLst>
              <a:ext uri="{FF2B5EF4-FFF2-40B4-BE49-F238E27FC236}">
                <a16:creationId xmlns:a16="http://schemas.microsoft.com/office/drawing/2014/main" id="{455BCCB2-D504-2573-021E-7E9C6EFAF4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4158" y="2147080"/>
            <a:ext cx="1412124" cy="2588259"/>
          </a:xfrm>
          <a:prstGeom prst="rect">
            <a:avLst/>
          </a:prstGeom>
          <a:ln>
            <a:noFill/>
          </a:ln>
        </p:spPr>
      </p:pic>
      <p:sp>
        <p:nvSpPr>
          <p:cNvPr id="17" name="正方形/長方形 16">
            <a:extLst>
              <a:ext uri="{FF2B5EF4-FFF2-40B4-BE49-F238E27FC236}">
                <a16:creationId xmlns:a16="http://schemas.microsoft.com/office/drawing/2014/main" id="{45B26452-CF94-E741-B1CF-1BC5C4205AA6}"/>
              </a:ext>
            </a:extLst>
          </p:cNvPr>
          <p:cNvSpPr/>
          <p:nvPr/>
        </p:nvSpPr>
        <p:spPr bwMode="auto">
          <a:xfrm>
            <a:off x="654748" y="2619639"/>
            <a:ext cx="666200" cy="626979"/>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mn-ea"/>
                <a:cs typeface="メイリオ" panose="020B0604030504040204" pitchFamily="50" charset="-128"/>
              </a:rPr>
              <a:t>誘導枠</a:t>
            </a:r>
          </a:p>
        </p:txBody>
      </p:sp>
      <p:pic>
        <p:nvPicPr>
          <p:cNvPr id="18" name="図 17">
            <a:extLst>
              <a:ext uri="{FF2B5EF4-FFF2-40B4-BE49-F238E27FC236}">
                <a16:creationId xmlns:a16="http://schemas.microsoft.com/office/drawing/2014/main" id="{0390A53C-00A4-8877-498A-3C1013C40D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33380" y="2156705"/>
            <a:ext cx="1546914" cy="3441761"/>
          </a:xfrm>
          <a:prstGeom prst="rect">
            <a:avLst/>
          </a:prstGeom>
          <a:ln>
            <a:noFill/>
          </a:ln>
        </p:spPr>
      </p:pic>
      <p:sp>
        <p:nvSpPr>
          <p:cNvPr id="19" name="Rectangle 55">
            <a:extLst>
              <a:ext uri="{FF2B5EF4-FFF2-40B4-BE49-F238E27FC236}">
                <a16:creationId xmlns:a16="http://schemas.microsoft.com/office/drawing/2014/main" id="{D445FC33-B3D3-0E95-342F-DEA901B19B58}"/>
              </a:ext>
            </a:extLst>
          </p:cNvPr>
          <p:cNvSpPr>
            <a:spLocks noChangeArrowheads="1"/>
          </p:cNvSpPr>
          <p:nvPr/>
        </p:nvSpPr>
        <p:spPr bwMode="auto">
          <a:xfrm>
            <a:off x="1319977" y="2275471"/>
            <a:ext cx="448899" cy="355644"/>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Rectangle 55">
            <a:extLst>
              <a:ext uri="{FF2B5EF4-FFF2-40B4-BE49-F238E27FC236}">
                <a16:creationId xmlns:a16="http://schemas.microsoft.com/office/drawing/2014/main" id="{E515A9F2-8E8B-5050-699D-65D89CAF47A8}"/>
              </a:ext>
            </a:extLst>
          </p:cNvPr>
          <p:cNvSpPr>
            <a:spLocks noChangeArrowheads="1"/>
          </p:cNvSpPr>
          <p:nvPr/>
        </p:nvSpPr>
        <p:spPr bwMode="auto">
          <a:xfrm>
            <a:off x="2971056" y="2501051"/>
            <a:ext cx="469739" cy="372155"/>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a:extLst>
              <a:ext uri="{FF2B5EF4-FFF2-40B4-BE49-F238E27FC236}">
                <a16:creationId xmlns:a16="http://schemas.microsoft.com/office/drawing/2014/main" id="{2CC19400-C800-6F74-3559-D8F414BAD6B5}"/>
              </a:ext>
            </a:extLst>
          </p:cNvPr>
          <p:cNvSpPr/>
          <p:nvPr/>
        </p:nvSpPr>
        <p:spPr bwMode="auto">
          <a:xfrm>
            <a:off x="3629598" y="2136413"/>
            <a:ext cx="1610116" cy="3453213"/>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endParaRPr>
          </a:p>
        </p:txBody>
      </p:sp>
      <p:pic>
        <p:nvPicPr>
          <p:cNvPr id="22" name="図 21">
            <a:extLst>
              <a:ext uri="{FF2B5EF4-FFF2-40B4-BE49-F238E27FC236}">
                <a16:creationId xmlns:a16="http://schemas.microsoft.com/office/drawing/2014/main" id="{EE49E3F7-AD37-8F75-CC16-930DA9CB8A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07858" y="2147080"/>
            <a:ext cx="1071379" cy="3864545"/>
          </a:xfrm>
          <a:prstGeom prst="rect">
            <a:avLst/>
          </a:prstGeom>
          <a:ln>
            <a:noFill/>
          </a:ln>
        </p:spPr>
      </p:pic>
      <p:pic>
        <p:nvPicPr>
          <p:cNvPr id="23" name="図 22">
            <a:extLst>
              <a:ext uri="{FF2B5EF4-FFF2-40B4-BE49-F238E27FC236}">
                <a16:creationId xmlns:a16="http://schemas.microsoft.com/office/drawing/2014/main" id="{87377177-8CB7-FBB7-FCD8-0E1655DBA9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36835" y="2166409"/>
            <a:ext cx="1593988" cy="1627224"/>
          </a:xfrm>
          <a:prstGeom prst="rect">
            <a:avLst/>
          </a:prstGeom>
        </p:spPr>
      </p:pic>
      <p:sp>
        <p:nvSpPr>
          <p:cNvPr id="24" name="Rectangle 55">
            <a:extLst>
              <a:ext uri="{FF2B5EF4-FFF2-40B4-BE49-F238E27FC236}">
                <a16:creationId xmlns:a16="http://schemas.microsoft.com/office/drawing/2014/main" id="{60D92378-B832-76B0-EF19-2B52424CEE9B}"/>
              </a:ext>
            </a:extLst>
          </p:cNvPr>
          <p:cNvSpPr>
            <a:spLocks noChangeArrowheads="1"/>
          </p:cNvSpPr>
          <p:nvPr/>
        </p:nvSpPr>
        <p:spPr bwMode="auto">
          <a:xfrm>
            <a:off x="4699718" y="2409616"/>
            <a:ext cx="424810" cy="373557"/>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5" name="図 24">
            <a:extLst>
              <a:ext uri="{FF2B5EF4-FFF2-40B4-BE49-F238E27FC236}">
                <a16:creationId xmlns:a16="http://schemas.microsoft.com/office/drawing/2014/main" id="{660D6D85-9A3E-4AE8-531A-BA574877D94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23620" y="3631432"/>
            <a:ext cx="1583291" cy="1733063"/>
          </a:xfrm>
          <a:prstGeom prst="rect">
            <a:avLst/>
          </a:prstGeom>
        </p:spPr>
      </p:pic>
      <p:pic>
        <p:nvPicPr>
          <p:cNvPr id="26" name="図 25">
            <a:extLst>
              <a:ext uri="{FF2B5EF4-FFF2-40B4-BE49-F238E27FC236}">
                <a16:creationId xmlns:a16="http://schemas.microsoft.com/office/drawing/2014/main" id="{0FBCD270-F4C8-086F-5EB9-178D6D091C8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05034" y="3845384"/>
            <a:ext cx="545595" cy="920020"/>
          </a:xfrm>
          <a:prstGeom prst="rect">
            <a:avLst/>
          </a:prstGeom>
        </p:spPr>
      </p:pic>
      <p:sp>
        <p:nvSpPr>
          <p:cNvPr id="27" name="Rectangle 55">
            <a:extLst>
              <a:ext uri="{FF2B5EF4-FFF2-40B4-BE49-F238E27FC236}">
                <a16:creationId xmlns:a16="http://schemas.microsoft.com/office/drawing/2014/main" id="{45EB2235-35C6-13E1-8654-EFA3B9DD12D3}"/>
              </a:ext>
            </a:extLst>
          </p:cNvPr>
          <p:cNvSpPr>
            <a:spLocks noChangeArrowheads="1"/>
          </p:cNvSpPr>
          <p:nvPr/>
        </p:nvSpPr>
        <p:spPr bwMode="auto">
          <a:xfrm>
            <a:off x="4732167" y="4320717"/>
            <a:ext cx="424810" cy="373557"/>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11">
            <a:extLst>
              <a:ext uri="{FF2B5EF4-FFF2-40B4-BE49-F238E27FC236}">
                <a16:creationId xmlns:a16="http://schemas.microsoft.com/office/drawing/2014/main" id="{FDFA1A5C-12E7-87F2-8AA6-02D02B1602C7}"/>
              </a:ext>
            </a:extLst>
          </p:cNvPr>
          <p:cNvSpPr txBox="1">
            <a:spLocks noChangeArrowheads="1"/>
          </p:cNvSpPr>
          <p:nvPr/>
        </p:nvSpPr>
        <p:spPr bwMode="auto">
          <a:xfrm>
            <a:off x="5247236" y="3875404"/>
            <a:ext cx="276999"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600">
                <a:solidFill>
                  <a:schemeClr val="accent2"/>
                </a:solidFill>
                <a:latin typeface="+mn-ea"/>
                <a:cs typeface="メイリオ" panose="020B0604030504040204" pitchFamily="50" charset="-128"/>
              </a:rPr>
              <a:t>フローティング</a:t>
            </a:r>
          </a:p>
        </p:txBody>
      </p:sp>
      <p:cxnSp>
        <p:nvCxnSpPr>
          <p:cNvPr id="29" name="直線矢印コネクタ 28">
            <a:extLst>
              <a:ext uri="{FF2B5EF4-FFF2-40B4-BE49-F238E27FC236}">
                <a16:creationId xmlns:a16="http://schemas.microsoft.com/office/drawing/2014/main" id="{B8686E30-DF6D-7773-992B-34AE647A7444}"/>
              </a:ext>
            </a:extLst>
          </p:cNvPr>
          <p:cNvCxnSpPr>
            <a:cxnSpLocks/>
          </p:cNvCxnSpPr>
          <p:nvPr/>
        </p:nvCxnSpPr>
        <p:spPr>
          <a:xfrm>
            <a:off x="5285425" y="3839640"/>
            <a:ext cx="0" cy="1449551"/>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 Box 4">
            <a:extLst>
              <a:ext uri="{FF2B5EF4-FFF2-40B4-BE49-F238E27FC236}">
                <a16:creationId xmlns:a16="http://schemas.microsoft.com/office/drawing/2014/main" id="{6A8E2F5C-CA47-1B83-8DBA-C36196160A1A}"/>
              </a:ext>
            </a:extLst>
          </p:cNvPr>
          <p:cNvSpPr txBox="1">
            <a:spLocks noChangeArrowheads="1"/>
          </p:cNvSpPr>
          <p:nvPr/>
        </p:nvSpPr>
        <p:spPr bwMode="auto">
          <a:xfrm>
            <a:off x="1945588" y="1839118"/>
            <a:ext cx="15490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mn-ea"/>
                <a:ea typeface="+mn-ea"/>
                <a:cs typeface="メイリオ" panose="020B0604030504040204" pitchFamily="50" charset="-128"/>
              </a:rPr>
              <a:t>海外・国内 </a:t>
            </a:r>
            <a:endParaRPr lang="en-US" altLang="ja-JP" sz="800" b="0" dirty="0">
              <a:solidFill>
                <a:schemeClr val="tx1"/>
              </a:solidFill>
              <a:latin typeface="+mn-ea"/>
              <a:ea typeface="+mn-ea"/>
              <a:cs typeface="メイリオ" panose="020B0604030504040204" pitchFamily="50" charset="-128"/>
            </a:endParaRPr>
          </a:p>
          <a:p>
            <a:pPr algn="ctr"/>
            <a:r>
              <a:rPr lang="ja-JP" altLang="en-US" sz="800" b="0" dirty="0">
                <a:solidFill>
                  <a:schemeClr val="tx1"/>
                </a:solidFill>
                <a:latin typeface="+mn-ea"/>
                <a:ea typeface="+mn-ea"/>
                <a:cs typeface="メイリオ" panose="020B0604030504040204" pitchFamily="50" charset="-128"/>
              </a:rPr>
              <a:t>各全エリアトップページ</a:t>
            </a:r>
          </a:p>
        </p:txBody>
      </p:sp>
      <p:sp>
        <p:nvSpPr>
          <p:cNvPr id="31" name="Text Box 5">
            <a:extLst>
              <a:ext uri="{FF2B5EF4-FFF2-40B4-BE49-F238E27FC236}">
                <a16:creationId xmlns:a16="http://schemas.microsoft.com/office/drawing/2014/main" id="{8DE45C86-D091-280F-3645-F4811F6B376C}"/>
              </a:ext>
            </a:extLst>
          </p:cNvPr>
          <p:cNvSpPr txBox="1">
            <a:spLocks noChangeArrowheads="1"/>
          </p:cNvSpPr>
          <p:nvPr/>
        </p:nvSpPr>
        <p:spPr bwMode="auto">
          <a:xfrm>
            <a:off x="3621575" y="1830173"/>
            <a:ext cx="16092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mn-ea"/>
                <a:ea typeface="+mn-ea"/>
                <a:cs typeface="メイリオ" panose="020B0604030504040204" pitchFamily="50" charset="-128"/>
              </a:rPr>
              <a:t>海外・国内</a:t>
            </a:r>
            <a:endParaRPr lang="en-US" altLang="ja-JP" sz="800" b="0" dirty="0">
              <a:solidFill>
                <a:schemeClr val="tx1"/>
              </a:solidFill>
              <a:latin typeface="+mn-ea"/>
              <a:ea typeface="+mn-ea"/>
              <a:cs typeface="メイリオ" panose="020B0604030504040204" pitchFamily="50" charset="-128"/>
            </a:endParaRPr>
          </a:p>
          <a:p>
            <a:pPr algn="ctr"/>
            <a:r>
              <a:rPr lang="ja-JP" altLang="en-US" sz="800" b="0" dirty="0">
                <a:solidFill>
                  <a:schemeClr val="tx1"/>
                </a:solidFill>
                <a:latin typeface="+mn-ea"/>
                <a:ea typeface="+mn-ea"/>
                <a:cs typeface="メイリオ" panose="020B0604030504040204" pitchFamily="50" charset="-128"/>
              </a:rPr>
              <a:t>各全エリア旅行記、施設ページ</a:t>
            </a:r>
          </a:p>
        </p:txBody>
      </p:sp>
      <p:sp>
        <p:nvSpPr>
          <p:cNvPr id="32" name="Text Box 5">
            <a:extLst>
              <a:ext uri="{FF2B5EF4-FFF2-40B4-BE49-F238E27FC236}">
                <a16:creationId xmlns:a16="http://schemas.microsoft.com/office/drawing/2014/main" id="{269C6B02-7BF9-8252-1BA3-BF9FF1DCEE99}"/>
              </a:ext>
            </a:extLst>
          </p:cNvPr>
          <p:cNvSpPr txBox="1">
            <a:spLocks noChangeArrowheads="1"/>
          </p:cNvSpPr>
          <p:nvPr/>
        </p:nvSpPr>
        <p:spPr bwMode="auto">
          <a:xfrm>
            <a:off x="5369845" y="1816645"/>
            <a:ext cx="1497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a:solidFill>
                  <a:schemeClr val="tx1"/>
                </a:solidFill>
                <a:latin typeface="+mn-ea"/>
                <a:ea typeface="+mn-ea"/>
                <a:cs typeface="メイリオ" panose="020B0604030504040204" pitchFamily="50" charset="-128"/>
              </a:rPr>
              <a:t>スマートフォン</a:t>
            </a:r>
            <a:br>
              <a:rPr lang="en-US" altLang="ja-JP" sz="800" b="0">
                <a:solidFill>
                  <a:schemeClr val="tx1"/>
                </a:solidFill>
                <a:latin typeface="+mn-ea"/>
                <a:ea typeface="+mn-ea"/>
                <a:cs typeface="メイリオ" panose="020B0604030504040204" pitchFamily="50" charset="-128"/>
              </a:rPr>
            </a:br>
            <a:r>
              <a:rPr lang="ja-JP" altLang="en-US" sz="800" b="0">
                <a:solidFill>
                  <a:schemeClr val="tx1"/>
                </a:solidFill>
                <a:latin typeface="+mn-ea"/>
                <a:ea typeface="+mn-ea"/>
                <a:cs typeface="メイリオ" panose="020B0604030504040204" pitchFamily="50" charset="-128"/>
              </a:rPr>
              <a:t>海外・国内</a:t>
            </a:r>
            <a:r>
              <a:rPr lang="en-US" altLang="ja-JP" sz="800" b="0">
                <a:solidFill>
                  <a:schemeClr val="tx1"/>
                </a:solidFill>
                <a:latin typeface="+mn-ea"/>
                <a:ea typeface="+mn-ea"/>
                <a:cs typeface="メイリオ" panose="020B0604030504040204" pitchFamily="50" charset="-128"/>
              </a:rPr>
              <a:t>/</a:t>
            </a:r>
            <a:r>
              <a:rPr lang="ja-JP" altLang="en-US" sz="800" b="0">
                <a:solidFill>
                  <a:schemeClr val="tx1"/>
                </a:solidFill>
                <a:latin typeface="+mn-ea"/>
                <a:ea typeface="+mn-ea"/>
                <a:cs typeface="メイリオ" panose="020B0604030504040204" pitchFamily="50" charset="-128"/>
              </a:rPr>
              <a:t> 全エリアページ</a:t>
            </a:r>
          </a:p>
        </p:txBody>
      </p:sp>
      <p:sp>
        <p:nvSpPr>
          <p:cNvPr id="33" name="Text Box 3">
            <a:extLst>
              <a:ext uri="{FF2B5EF4-FFF2-40B4-BE49-F238E27FC236}">
                <a16:creationId xmlns:a16="http://schemas.microsoft.com/office/drawing/2014/main" id="{3EDBB5FE-B0D6-D954-D539-AFEF90CA05D9}"/>
              </a:ext>
            </a:extLst>
          </p:cNvPr>
          <p:cNvSpPr txBox="1">
            <a:spLocks noChangeArrowheads="1"/>
          </p:cNvSpPr>
          <p:nvPr/>
        </p:nvSpPr>
        <p:spPr bwMode="auto">
          <a:xfrm>
            <a:off x="620853" y="1902098"/>
            <a:ext cx="8415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0">
                <a:latin typeface="+mn-ea"/>
                <a:cs typeface="メイリオ" panose="020B0604030504040204" pitchFamily="50" charset="-128"/>
              </a:rPr>
              <a:t>トップページ</a:t>
            </a:r>
          </a:p>
        </p:txBody>
      </p:sp>
      <p:sp>
        <p:nvSpPr>
          <p:cNvPr id="34" name="フリーフォーム: 図形 33">
            <a:extLst>
              <a:ext uri="{FF2B5EF4-FFF2-40B4-BE49-F238E27FC236}">
                <a16:creationId xmlns:a16="http://schemas.microsoft.com/office/drawing/2014/main" id="{9E71A680-B258-DEA9-F6F9-773973615003}"/>
              </a:ext>
            </a:extLst>
          </p:cNvPr>
          <p:cNvSpPr/>
          <p:nvPr/>
        </p:nvSpPr>
        <p:spPr>
          <a:xfrm>
            <a:off x="262786" y="4700995"/>
            <a:ext cx="1619850" cy="10767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BDDBBFAA-8AC6-F0BA-65FA-569BA5765FD3}"/>
              </a:ext>
            </a:extLst>
          </p:cNvPr>
          <p:cNvSpPr/>
          <p:nvPr/>
        </p:nvSpPr>
        <p:spPr bwMode="auto">
          <a:xfrm>
            <a:off x="402404" y="4164805"/>
            <a:ext cx="1333523" cy="328543"/>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mn-ea"/>
                <a:cs typeface="メイリオ" panose="020B0604030504040204" pitchFamily="50" charset="-128"/>
              </a:rPr>
              <a:t>誘導枠</a:t>
            </a:r>
          </a:p>
        </p:txBody>
      </p:sp>
      <p:sp>
        <p:nvSpPr>
          <p:cNvPr id="36" name="正方形/長方形 35">
            <a:extLst>
              <a:ext uri="{FF2B5EF4-FFF2-40B4-BE49-F238E27FC236}">
                <a16:creationId xmlns:a16="http://schemas.microsoft.com/office/drawing/2014/main" id="{03706C18-5F01-D426-5074-1A74B596913B}"/>
              </a:ext>
            </a:extLst>
          </p:cNvPr>
          <p:cNvSpPr/>
          <p:nvPr/>
        </p:nvSpPr>
        <p:spPr bwMode="auto">
          <a:xfrm>
            <a:off x="1962917" y="2962776"/>
            <a:ext cx="1005405" cy="328543"/>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mn-ea"/>
                <a:cs typeface="メイリオ" panose="020B0604030504040204" pitchFamily="50" charset="-128"/>
              </a:rPr>
              <a:t>誘導枠</a:t>
            </a:r>
          </a:p>
        </p:txBody>
      </p:sp>
      <p:sp>
        <p:nvSpPr>
          <p:cNvPr id="37" name="フリーフォーム: 図形 36">
            <a:extLst>
              <a:ext uri="{FF2B5EF4-FFF2-40B4-BE49-F238E27FC236}">
                <a16:creationId xmlns:a16="http://schemas.microsoft.com/office/drawing/2014/main" id="{ED43C225-A199-8D92-E610-D466111650F1}"/>
              </a:ext>
            </a:extLst>
          </p:cNvPr>
          <p:cNvSpPr/>
          <p:nvPr/>
        </p:nvSpPr>
        <p:spPr>
          <a:xfrm>
            <a:off x="1874832" y="5523308"/>
            <a:ext cx="1619850" cy="10767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9FC4EAF1-1A64-4E92-0CDD-562051B72B26}"/>
              </a:ext>
            </a:extLst>
          </p:cNvPr>
          <p:cNvSpPr/>
          <p:nvPr/>
        </p:nvSpPr>
        <p:spPr bwMode="auto">
          <a:xfrm>
            <a:off x="4684903" y="3859495"/>
            <a:ext cx="515229" cy="427862"/>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800" b="1" i="0" u="none" strike="noStrike" cap="none" normalizeH="0" baseline="0">
                <a:ln>
                  <a:noFill/>
                </a:ln>
                <a:solidFill>
                  <a:schemeClr val="bg1"/>
                </a:solidFill>
                <a:effectLst>
                  <a:outerShdw blurRad="38100" dist="38100" dir="2700000" algn="tl">
                    <a:srgbClr val="000000">
                      <a:alpha val="43137"/>
                    </a:srgbClr>
                  </a:outerShdw>
                </a:effectLst>
                <a:latin typeface="+mn-ea"/>
                <a:cs typeface="メイリオ" panose="020B0604030504040204" pitchFamily="50" charset="-128"/>
              </a:rPr>
              <a:t>誘導枠</a:t>
            </a:r>
          </a:p>
        </p:txBody>
      </p:sp>
      <p:sp>
        <p:nvSpPr>
          <p:cNvPr id="52" name="正方形/長方形 51">
            <a:extLst>
              <a:ext uri="{FF2B5EF4-FFF2-40B4-BE49-F238E27FC236}">
                <a16:creationId xmlns:a16="http://schemas.microsoft.com/office/drawing/2014/main" id="{34B7B3EF-CE4E-323E-5557-D9964D435394}"/>
              </a:ext>
            </a:extLst>
          </p:cNvPr>
          <p:cNvSpPr/>
          <p:nvPr/>
        </p:nvSpPr>
        <p:spPr bwMode="auto">
          <a:xfrm>
            <a:off x="3659934" y="5368486"/>
            <a:ext cx="1638632" cy="244350"/>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700" b="1" i="0" u="none" strike="noStrike" cap="none" normalizeH="0" baseline="0" dirty="0">
                <a:ln>
                  <a:noFill/>
                </a:ln>
                <a:solidFill>
                  <a:schemeClr val="bg1"/>
                </a:solidFill>
                <a:effectLst>
                  <a:outerShdw blurRad="50800" dist="38100" algn="l" rotWithShape="0">
                    <a:prstClr val="black">
                      <a:alpha val="40000"/>
                    </a:prstClr>
                  </a:outerShdw>
                </a:effectLst>
                <a:latin typeface="+mn-ea"/>
                <a:cs typeface="メイリオ" panose="020B0604030504040204" pitchFamily="50" charset="-128"/>
              </a:rPr>
              <a:t>誘導枠（バナー・フッター固定）</a:t>
            </a:r>
          </a:p>
        </p:txBody>
      </p:sp>
      <p:sp>
        <p:nvSpPr>
          <p:cNvPr id="53" name="フリーフォーム: 図形 52">
            <a:extLst>
              <a:ext uri="{FF2B5EF4-FFF2-40B4-BE49-F238E27FC236}">
                <a16:creationId xmlns:a16="http://schemas.microsoft.com/office/drawing/2014/main" id="{3AD299F6-A4B9-81C5-1273-145FCDE3B376}"/>
              </a:ext>
            </a:extLst>
          </p:cNvPr>
          <p:cNvSpPr/>
          <p:nvPr/>
        </p:nvSpPr>
        <p:spPr>
          <a:xfrm>
            <a:off x="3546850" y="3683562"/>
            <a:ext cx="1713614" cy="8420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49730DC6-5A9F-4D7A-79EA-CD5C0C0A0130}"/>
              </a:ext>
            </a:extLst>
          </p:cNvPr>
          <p:cNvSpPr/>
          <p:nvPr/>
        </p:nvSpPr>
        <p:spPr bwMode="auto">
          <a:xfrm>
            <a:off x="5607858" y="4571067"/>
            <a:ext cx="1080207" cy="611310"/>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mn-ea"/>
                <a:cs typeface="メイリオ" panose="020B0604030504040204" pitchFamily="50" charset="-128"/>
              </a:rPr>
              <a:t>誘導枠</a:t>
            </a:r>
          </a:p>
        </p:txBody>
      </p:sp>
      <p:sp>
        <p:nvSpPr>
          <p:cNvPr id="55" name="フリーフォーム: 図形 54">
            <a:extLst>
              <a:ext uri="{FF2B5EF4-FFF2-40B4-BE49-F238E27FC236}">
                <a16:creationId xmlns:a16="http://schemas.microsoft.com/office/drawing/2014/main" id="{C45E8AC3-8103-1BDB-0EEC-0B421287B128}"/>
              </a:ext>
            </a:extLst>
          </p:cNvPr>
          <p:cNvSpPr/>
          <p:nvPr/>
        </p:nvSpPr>
        <p:spPr>
          <a:xfrm>
            <a:off x="5438552" y="5978266"/>
            <a:ext cx="1352809" cy="81335"/>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コンテンツ プレースホルダー 6">
            <a:extLst>
              <a:ext uri="{FF2B5EF4-FFF2-40B4-BE49-F238E27FC236}">
                <a16:creationId xmlns:a16="http://schemas.microsoft.com/office/drawing/2014/main" id="{BA229ABA-C855-5D82-F50D-17B6E5E2C546}"/>
              </a:ext>
            </a:extLst>
          </p:cNvPr>
          <p:cNvSpPr txBox="1">
            <a:spLocks/>
          </p:cNvSpPr>
          <p:nvPr/>
        </p:nvSpPr>
        <p:spPr>
          <a:xfrm>
            <a:off x="6960667" y="1562880"/>
            <a:ext cx="1888728" cy="4789449"/>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a:solidFill>
                  <a:schemeClr val="accent1"/>
                </a:solidFill>
              </a:rPr>
              <a:t>特集記事</a:t>
            </a:r>
            <a:endParaRPr lang="ja-JP" altLang="en-US" sz="1100"/>
          </a:p>
        </p:txBody>
      </p:sp>
      <p:grpSp>
        <p:nvGrpSpPr>
          <p:cNvPr id="57" name="グループ化 56">
            <a:extLst>
              <a:ext uri="{FF2B5EF4-FFF2-40B4-BE49-F238E27FC236}">
                <a16:creationId xmlns:a16="http://schemas.microsoft.com/office/drawing/2014/main" id="{56C22C5F-F198-E311-F006-9646550D7953}"/>
              </a:ext>
            </a:extLst>
          </p:cNvPr>
          <p:cNvGrpSpPr/>
          <p:nvPr/>
        </p:nvGrpSpPr>
        <p:grpSpPr>
          <a:xfrm>
            <a:off x="7078849" y="1959962"/>
            <a:ext cx="1641707" cy="4280765"/>
            <a:chOff x="7027636" y="1710147"/>
            <a:chExt cx="1784585" cy="4653320"/>
          </a:xfrm>
        </p:grpSpPr>
        <p:pic>
          <p:nvPicPr>
            <p:cNvPr id="58" name="図 57">
              <a:extLst>
                <a:ext uri="{FF2B5EF4-FFF2-40B4-BE49-F238E27FC236}">
                  <a16:creationId xmlns:a16="http://schemas.microsoft.com/office/drawing/2014/main" id="{F1070298-5B2B-FAFF-F273-999BF69C015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27636" y="1710147"/>
              <a:ext cx="1784585" cy="4653320"/>
            </a:xfrm>
            <a:prstGeom prst="rect">
              <a:avLst/>
            </a:prstGeom>
            <a:ln>
              <a:noFill/>
            </a:ln>
          </p:spPr>
        </p:pic>
        <p:sp>
          <p:nvSpPr>
            <p:cNvPr id="59" name="Rectangle 55">
              <a:extLst>
                <a:ext uri="{FF2B5EF4-FFF2-40B4-BE49-F238E27FC236}">
                  <a16:creationId xmlns:a16="http://schemas.microsoft.com/office/drawing/2014/main" id="{88B1BC0B-55CD-1B8E-D6A3-7D4613D2EE0E}"/>
                </a:ext>
              </a:extLst>
            </p:cNvPr>
            <p:cNvSpPr>
              <a:spLocks noChangeArrowheads="1"/>
            </p:cNvSpPr>
            <p:nvPr/>
          </p:nvSpPr>
          <p:spPr bwMode="auto">
            <a:xfrm>
              <a:off x="7028553" y="1815866"/>
              <a:ext cx="1783666" cy="4539439"/>
            </a:xfrm>
            <a:prstGeom prst="rect">
              <a:avLst/>
            </a:prstGeom>
            <a:solidFill>
              <a:srgbClr val="A3C2E0">
                <a:alpha val="80000"/>
              </a:srgb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0" name="矢印: ストライプ 59">
            <a:extLst>
              <a:ext uri="{FF2B5EF4-FFF2-40B4-BE49-F238E27FC236}">
                <a16:creationId xmlns:a16="http://schemas.microsoft.com/office/drawing/2014/main" id="{827D5F32-5AF4-953A-6541-BA54AF0B4D4E}"/>
              </a:ext>
            </a:extLst>
          </p:cNvPr>
          <p:cNvSpPr/>
          <p:nvPr/>
        </p:nvSpPr>
        <p:spPr>
          <a:xfrm>
            <a:off x="6779491" y="3839641"/>
            <a:ext cx="247638" cy="349224"/>
          </a:xfrm>
          <a:prstGeom prst="striped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1" name="グループ化 60">
            <a:extLst>
              <a:ext uri="{FF2B5EF4-FFF2-40B4-BE49-F238E27FC236}">
                <a16:creationId xmlns:a16="http://schemas.microsoft.com/office/drawing/2014/main" id="{ED4B08D4-70F7-9E3B-570A-E34CB1B5F085}"/>
              </a:ext>
            </a:extLst>
          </p:cNvPr>
          <p:cNvGrpSpPr/>
          <p:nvPr/>
        </p:nvGrpSpPr>
        <p:grpSpPr>
          <a:xfrm>
            <a:off x="577613" y="4938153"/>
            <a:ext cx="914400" cy="914400"/>
            <a:chOff x="582931" y="5060893"/>
            <a:chExt cx="914400" cy="914400"/>
          </a:xfrm>
        </p:grpSpPr>
        <p:sp>
          <p:nvSpPr>
            <p:cNvPr id="62" name="正方形/長方形 61">
              <a:extLst>
                <a:ext uri="{FF2B5EF4-FFF2-40B4-BE49-F238E27FC236}">
                  <a16:creationId xmlns:a16="http://schemas.microsoft.com/office/drawing/2014/main" id="{7C071FD1-A41F-2FB3-2A3A-66B3CAC9AABA}"/>
                </a:ext>
              </a:extLst>
            </p:cNvPr>
            <p:cNvSpPr/>
            <p:nvPr/>
          </p:nvSpPr>
          <p:spPr>
            <a:xfrm>
              <a:off x="676012" y="5305117"/>
              <a:ext cx="700904" cy="44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3" name="グラフィックス 62" descr="封筒 単色塗りつぶし">
              <a:extLst>
                <a:ext uri="{FF2B5EF4-FFF2-40B4-BE49-F238E27FC236}">
                  <a16:creationId xmlns:a16="http://schemas.microsoft.com/office/drawing/2014/main" id="{0E10A744-5665-6469-39E4-7882F1A08A62}"/>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2931" y="5060893"/>
              <a:ext cx="914400" cy="914400"/>
            </a:xfrm>
            <a:prstGeom prst="rect">
              <a:avLst/>
            </a:prstGeom>
          </p:spPr>
        </p:pic>
      </p:grpSp>
      <p:sp>
        <p:nvSpPr>
          <p:cNvPr id="64" name="Text Box 3">
            <a:extLst>
              <a:ext uri="{FF2B5EF4-FFF2-40B4-BE49-F238E27FC236}">
                <a16:creationId xmlns:a16="http://schemas.microsoft.com/office/drawing/2014/main" id="{D2E8451D-F766-D443-EE81-E3781D551322}"/>
              </a:ext>
            </a:extLst>
          </p:cNvPr>
          <p:cNvSpPr txBox="1">
            <a:spLocks noChangeArrowheads="1"/>
          </p:cNvSpPr>
          <p:nvPr/>
        </p:nvSpPr>
        <p:spPr bwMode="auto">
          <a:xfrm>
            <a:off x="479648" y="4890391"/>
            <a:ext cx="11209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0">
                <a:latin typeface="+mn-ea"/>
                <a:cs typeface="メイリオ" panose="020B0604030504040204" pitchFamily="50" charset="-128"/>
              </a:rPr>
              <a:t>メールマガジン</a:t>
            </a:r>
          </a:p>
        </p:txBody>
      </p:sp>
      <p:sp>
        <p:nvSpPr>
          <p:cNvPr id="65" name="Rectangle 55">
            <a:extLst>
              <a:ext uri="{FF2B5EF4-FFF2-40B4-BE49-F238E27FC236}">
                <a16:creationId xmlns:a16="http://schemas.microsoft.com/office/drawing/2014/main" id="{7612B7B2-E280-068E-C94F-6F6EBACABBEB}"/>
              </a:ext>
            </a:extLst>
          </p:cNvPr>
          <p:cNvSpPr>
            <a:spLocks noChangeArrowheads="1"/>
          </p:cNvSpPr>
          <p:nvPr/>
        </p:nvSpPr>
        <p:spPr bwMode="auto">
          <a:xfrm>
            <a:off x="5718736" y="2253933"/>
            <a:ext cx="841861" cy="152978"/>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302665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smtClean="0"/>
              <a:t>21</a:t>
            </a:fld>
            <a:endParaRPr kumimoji="1" lang="ja-JP" altLang="en-US"/>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dirty="0"/>
              <a:t>Copyright © Kakaku.com, Inc. All Rights Reserved.</a:t>
            </a:r>
          </a:p>
        </p:txBody>
      </p:sp>
      <p:sp>
        <p:nvSpPr>
          <p:cNvPr id="38" name="テキスト プレースホルダー 8">
            <a:extLst>
              <a:ext uri="{FF2B5EF4-FFF2-40B4-BE49-F238E27FC236}">
                <a16:creationId xmlns:a16="http://schemas.microsoft.com/office/drawing/2014/main" id="{F8C23008-F044-B802-C756-972A5ACCC077}"/>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タイアップ広告　</a:t>
            </a:r>
          </a:p>
        </p:txBody>
      </p:sp>
      <p:sp>
        <p:nvSpPr>
          <p:cNvPr id="7" name="タイトル 1">
            <a:extLst>
              <a:ext uri="{FF2B5EF4-FFF2-40B4-BE49-F238E27FC236}">
                <a16:creationId xmlns:a16="http://schemas.microsoft.com/office/drawing/2014/main" id="{1ACDF88F-8323-32B3-1614-86410B465760}"/>
              </a:ext>
            </a:extLst>
          </p:cNvPr>
          <p:cNvSpPr>
            <a:spLocks noGrp="1"/>
          </p:cNvSpPr>
          <p:nvPr>
            <p:ph type="title"/>
          </p:nvPr>
        </p:nvSpPr>
        <p:spPr>
          <a:xfrm>
            <a:off x="172641" y="436885"/>
            <a:ext cx="8761809" cy="647700"/>
          </a:xfrm>
        </p:spPr>
        <p:txBody>
          <a:bodyPr/>
          <a:lstStyle/>
          <a:p>
            <a:r>
              <a:rPr lang="ja-JP" altLang="en-US"/>
              <a:t>制作オプション</a:t>
            </a:r>
            <a:endParaRPr kumimoji="1" lang="ja-JP" altLang="en-US"/>
          </a:p>
        </p:txBody>
      </p:sp>
      <p:cxnSp>
        <p:nvCxnSpPr>
          <p:cNvPr id="8" name="直線コネクタ 7">
            <a:extLst>
              <a:ext uri="{FF2B5EF4-FFF2-40B4-BE49-F238E27FC236}">
                <a16:creationId xmlns:a16="http://schemas.microsoft.com/office/drawing/2014/main" id="{35F9CEEE-6152-2E04-196A-09016D94F3E0}"/>
              </a:ext>
            </a:extLst>
          </p:cNvPr>
          <p:cNvCxnSpPr>
            <a:cxnSpLocks/>
          </p:cNvCxnSpPr>
          <p:nvPr/>
        </p:nvCxnSpPr>
        <p:spPr>
          <a:xfrm>
            <a:off x="2725537" y="3998386"/>
            <a:ext cx="2638166" cy="0"/>
          </a:xfrm>
          <a:prstGeom prst="line">
            <a:avLst/>
          </a:prstGeom>
          <a:ln w="244475" cmpd="tri">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9" name="表 9">
            <a:extLst>
              <a:ext uri="{FF2B5EF4-FFF2-40B4-BE49-F238E27FC236}">
                <a16:creationId xmlns:a16="http://schemas.microsoft.com/office/drawing/2014/main" id="{0D2AB09B-FC3F-A390-3A50-A6ACD9DC358E}"/>
              </a:ext>
            </a:extLst>
          </p:cNvPr>
          <p:cNvGraphicFramePr>
            <a:graphicFrameLocks noGrp="1"/>
          </p:cNvGraphicFramePr>
          <p:nvPr>
            <p:ph idx="1"/>
            <p:extLst>
              <p:ext uri="{D42A27DB-BD31-4B8C-83A1-F6EECF244321}">
                <p14:modId xmlns:p14="http://schemas.microsoft.com/office/powerpoint/2010/main" val="17216761"/>
              </p:ext>
            </p:extLst>
          </p:nvPr>
        </p:nvGraphicFramePr>
        <p:xfrm>
          <a:off x="282298" y="1181526"/>
          <a:ext cx="8585541" cy="3621293"/>
        </p:xfrm>
        <a:graphic>
          <a:graphicData uri="http://schemas.openxmlformats.org/drawingml/2006/table">
            <a:tbl>
              <a:tblPr firstRow="1" bandRow="1">
                <a:tableStyleId>{0505E3EF-67EA-436B-97B2-0124C06EBD24}</a:tableStyleId>
              </a:tblPr>
              <a:tblGrid>
                <a:gridCol w="1356258">
                  <a:extLst>
                    <a:ext uri="{9D8B030D-6E8A-4147-A177-3AD203B41FA5}">
                      <a16:colId xmlns:a16="http://schemas.microsoft.com/office/drawing/2014/main" val="2963573067"/>
                    </a:ext>
                  </a:extLst>
                </a:gridCol>
                <a:gridCol w="2307479">
                  <a:extLst>
                    <a:ext uri="{9D8B030D-6E8A-4147-A177-3AD203B41FA5}">
                      <a16:colId xmlns:a16="http://schemas.microsoft.com/office/drawing/2014/main" val="2302983825"/>
                    </a:ext>
                  </a:extLst>
                </a:gridCol>
                <a:gridCol w="1611386">
                  <a:extLst>
                    <a:ext uri="{9D8B030D-6E8A-4147-A177-3AD203B41FA5}">
                      <a16:colId xmlns:a16="http://schemas.microsoft.com/office/drawing/2014/main" val="2596106010"/>
                    </a:ext>
                  </a:extLst>
                </a:gridCol>
                <a:gridCol w="3310418">
                  <a:extLst>
                    <a:ext uri="{9D8B030D-6E8A-4147-A177-3AD203B41FA5}">
                      <a16:colId xmlns:a16="http://schemas.microsoft.com/office/drawing/2014/main" val="2077756526"/>
                    </a:ext>
                  </a:extLst>
                </a:gridCol>
              </a:tblGrid>
              <a:tr h="323039">
                <a:tc>
                  <a:txBody>
                    <a:bodyPr/>
                    <a:lstStyle/>
                    <a:p>
                      <a:pPr algn="ctr"/>
                      <a:r>
                        <a:rPr kumimoji="1" lang="ja-JP" altLang="en-US" sz="1200">
                          <a:solidFill>
                            <a:schemeClr val="bg1"/>
                          </a:solidFill>
                        </a:rPr>
                        <a:t>メニュー</a:t>
                      </a:r>
                    </a:p>
                  </a:txBody>
                  <a:tcPr anchor="ctr">
                    <a:solidFill>
                      <a:schemeClr val="accent1"/>
                    </a:solidFill>
                  </a:tcPr>
                </a:tc>
                <a:tc>
                  <a:txBody>
                    <a:bodyPr/>
                    <a:lstStyle/>
                    <a:p>
                      <a:pPr algn="ctr"/>
                      <a:r>
                        <a:rPr kumimoji="1" lang="ja-JP" altLang="en-US" sz="1200">
                          <a:solidFill>
                            <a:schemeClr val="bg1"/>
                          </a:solidFill>
                        </a:rPr>
                        <a:t>概要</a:t>
                      </a:r>
                    </a:p>
                  </a:txBody>
                  <a:tcPr anchor="ctr">
                    <a:solidFill>
                      <a:schemeClr val="accent1"/>
                    </a:solidFill>
                  </a:tcPr>
                </a:tc>
                <a:tc>
                  <a:txBody>
                    <a:bodyPr/>
                    <a:lstStyle/>
                    <a:p>
                      <a:pPr algn="ctr"/>
                      <a:r>
                        <a:rPr kumimoji="1" lang="ja-JP" altLang="en-US" sz="1200" dirty="0">
                          <a:solidFill>
                            <a:schemeClr val="bg1"/>
                          </a:solidFill>
                        </a:rPr>
                        <a:t>料金</a:t>
                      </a:r>
                      <a:r>
                        <a:rPr kumimoji="1" lang="ja-JP" altLang="en-US" sz="1050" dirty="0">
                          <a:solidFill>
                            <a:schemeClr val="bg1"/>
                          </a:solidFill>
                        </a:rPr>
                        <a:t>（税別</a:t>
                      </a:r>
                      <a:r>
                        <a:rPr kumimoji="1" lang="en-US" altLang="ja-JP" sz="1050" dirty="0">
                          <a:solidFill>
                            <a:schemeClr val="bg1"/>
                          </a:solidFill>
                        </a:rPr>
                        <a:t>/</a:t>
                      </a:r>
                      <a:r>
                        <a:rPr kumimoji="1" lang="ja-JP" altLang="en-US" sz="1050" dirty="0">
                          <a:solidFill>
                            <a:schemeClr val="bg1"/>
                          </a:solidFill>
                        </a:rPr>
                        <a:t>ネット）</a:t>
                      </a:r>
                      <a:endParaRPr kumimoji="1" lang="ja-JP" altLang="en-US" sz="1200" dirty="0">
                        <a:solidFill>
                          <a:schemeClr val="bg1"/>
                        </a:solidFill>
                      </a:endParaRPr>
                    </a:p>
                  </a:txBody>
                  <a:tcPr anchor="ctr">
                    <a:solidFill>
                      <a:schemeClr val="accent1"/>
                    </a:solidFill>
                  </a:tcPr>
                </a:tc>
                <a:tc>
                  <a:txBody>
                    <a:bodyPr/>
                    <a:lstStyle/>
                    <a:p>
                      <a:pPr algn="ctr"/>
                      <a:r>
                        <a:rPr kumimoji="1" lang="ja-JP" altLang="en-US" sz="1200" dirty="0">
                          <a:solidFill>
                            <a:schemeClr val="bg1"/>
                          </a:solidFill>
                        </a:rPr>
                        <a:t>補足</a:t>
                      </a:r>
                    </a:p>
                  </a:txBody>
                  <a:tcPr anchor="ctr">
                    <a:solidFill>
                      <a:schemeClr val="accent1"/>
                    </a:solidFill>
                  </a:tcPr>
                </a:tc>
                <a:extLst>
                  <a:ext uri="{0D108BD9-81ED-4DB2-BD59-A6C34878D82A}">
                    <a16:rowId xmlns:a16="http://schemas.microsoft.com/office/drawing/2014/main" val="3591485281"/>
                  </a:ext>
                </a:extLst>
              </a:tr>
              <a:tr h="962452">
                <a:tc>
                  <a:txBody>
                    <a:bodyPr/>
                    <a:lstStyle/>
                    <a:p>
                      <a:r>
                        <a:rPr kumimoji="1" lang="ja-JP" altLang="en-US" sz="1200" dirty="0">
                          <a:latin typeface="+mn-lt"/>
                        </a:rPr>
                        <a:t>現地取材</a:t>
                      </a:r>
                      <a:endParaRPr kumimoji="1" lang="en-US" altLang="ja-JP" sz="1200" dirty="0">
                        <a:latin typeface="+mn-lt"/>
                      </a:endParaRPr>
                    </a:p>
                    <a:p>
                      <a:r>
                        <a:rPr kumimoji="1" lang="ja-JP" altLang="en-US" sz="1200" dirty="0">
                          <a:latin typeface="+mn-lt"/>
                        </a:rPr>
                        <a:t>（海外</a:t>
                      </a:r>
                      <a:r>
                        <a:rPr kumimoji="1" lang="en-US" altLang="ja-JP" sz="1200" dirty="0">
                          <a:latin typeface="+mn-lt"/>
                        </a:rPr>
                        <a:t>/</a:t>
                      </a:r>
                      <a:r>
                        <a:rPr kumimoji="1" lang="ja-JP" altLang="en-US" sz="1200" dirty="0">
                          <a:latin typeface="+mn-lt"/>
                        </a:rPr>
                        <a:t>国内）</a:t>
                      </a:r>
                    </a:p>
                  </a:txBody>
                  <a:tcPr anchor="ctr"/>
                </a:tc>
                <a:tc>
                  <a:txBody>
                    <a:bodyPr/>
                    <a:lstStyle/>
                    <a:p>
                      <a:r>
                        <a:rPr kumimoji="1" lang="ja-JP" altLang="en-US" sz="1050" dirty="0"/>
                        <a:t>フォートラベルの編集スタッフが直接現地に取材させて頂き、広告主とフォートラベルユーザーのニーズにマッチした質の高い記事を制作します。</a:t>
                      </a:r>
                    </a:p>
                  </a:txBody>
                  <a:tcPr anchor="ctr"/>
                </a:tc>
                <a:tc>
                  <a:txBody>
                    <a:bodyPr/>
                    <a:lstStyle/>
                    <a:p>
                      <a:r>
                        <a:rPr kumimoji="1" lang="ja-JP" altLang="en-US" sz="1100" dirty="0"/>
                        <a:t>海外：</a:t>
                      </a:r>
                      <a:r>
                        <a:rPr kumimoji="1" lang="en-US" altLang="zh-CN" sz="1100" dirty="0"/>
                        <a:t>\</a:t>
                      </a:r>
                      <a:r>
                        <a:rPr kumimoji="1" lang="en-US" altLang="ja-JP" sz="1100" dirty="0"/>
                        <a:t>300,000</a:t>
                      </a:r>
                      <a:r>
                        <a:rPr kumimoji="1" lang="ja-JP" altLang="en-US" sz="1100" dirty="0"/>
                        <a:t>～</a:t>
                      </a:r>
                      <a:r>
                        <a:rPr kumimoji="1" lang="en-US" altLang="ja-JP" sz="1100" dirty="0"/>
                        <a:t>/1</a:t>
                      </a:r>
                      <a:r>
                        <a:rPr kumimoji="1" lang="ja-JP" altLang="en-US" sz="1100" dirty="0"/>
                        <a:t>日</a:t>
                      </a:r>
                      <a:endParaRPr kumimoji="1" lang="zh-CN" altLang="en-US" sz="1100" dirty="0"/>
                    </a:p>
                    <a:p>
                      <a:r>
                        <a:rPr kumimoji="1" lang="ja-JP" altLang="en-US" sz="1100" dirty="0"/>
                        <a:t>国内：</a:t>
                      </a:r>
                      <a:r>
                        <a:rPr kumimoji="1" lang="en-US" altLang="zh-CN" sz="1100" dirty="0"/>
                        <a:t>\1</a:t>
                      </a:r>
                      <a:r>
                        <a:rPr kumimoji="1" lang="en-US" altLang="ja-JP" sz="1100" dirty="0"/>
                        <a:t>5</a:t>
                      </a:r>
                      <a:r>
                        <a:rPr kumimoji="1" lang="en-US" altLang="zh-CN" sz="1100" dirty="0"/>
                        <a:t>0,000</a:t>
                      </a:r>
                      <a:r>
                        <a:rPr kumimoji="1" lang="ja-JP" altLang="en-US" sz="1100" dirty="0"/>
                        <a:t>～</a:t>
                      </a:r>
                      <a:r>
                        <a:rPr kumimoji="1" lang="en-US" altLang="ja-JP" sz="1100" dirty="0"/>
                        <a:t>/1</a:t>
                      </a:r>
                      <a:r>
                        <a:rPr kumimoji="1" lang="ja-JP" altLang="en-US" sz="1100" dirty="0"/>
                        <a:t>日</a:t>
                      </a:r>
                      <a:endParaRPr kumimoji="1" lang="zh-CN" altLang="en-US" sz="1100" dirty="0"/>
                    </a:p>
                    <a:p>
                      <a:r>
                        <a:rPr kumimoji="1" lang="en-US" altLang="zh-CN" sz="1100" dirty="0"/>
                        <a:t>※</a:t>
                      </a:r>
                      <a:r>
                        <a:rPr kumimoji="1" lang="ja-JP" altLang="en-US" sz="1100" dirty="0"/>
                        <a:t>撮影</a:t>
                      </a:r>
                      <a:r>
                        <a:rPr kumimoji="1" lang="en-US" altLang="ja-JP" sz="1100" dirty="0"/>
                        <a:t>1</a:t>
                      </a:r>
                      <a:r>
                        <a:rPr kumimoji="1" lang="ja-JP" altLang="en-US" sz="1100" dirty="0"/>
                        <a:t>日想定</a:t>
                      </a:r>
                    </a:p>
                  </a:txBody>
                  <a:tcPr anchor="ctr"/>
                </a:tc>
                <a:tc>
                  <a:txBody>
                    <a:bodyPr/>
                    <a:lstStyle/>
                    <a:p>
                      <a:r>
                        <a:rPr kumimoji="1" lang="ja-JP" altLang="en-US" sz="1000" dirty="0"/>
                        <a:t>・交通費・宿泊費等、取材時に発生する費用は別途請求となります。 </a:t>
                      </a:r>
                    </a:p>
                    <a:p>
                      <a:r>
                        <a:rPr kumimoji="1" lang="ja-JP" altLang="en-US" sz="1000" dirty="0"/>
                        <a:t>・取材内容や日数によって金額が変動します。 </a:t>
                      </a:r>
                    </a:p>
                    <a:p>
                      <a:r>
                        <a:rPr kumimoji="1" lang="ja-JP" altLang="en-US" sz="1000" dirty="0"/>
                        <a:t>・プロのカメラマンを同行させることも可能です。</a:t>
                      </a:r>
                      <a:br>
                        <a:rPr kumimoji="1" lang="en-US" altLang="ja-JP" sz="1000" dirty="0"/>
                      </a:br>
                      <a:r>
                        <a:rPr kumimoji="1" lang="ja-JP" altLang="en-US" sz="1000" dirty="0"/>
                        <a:t>・撮影取り直しは不可となります。</a:t>
                      </a:r>
                    </a:p>
                  </a:txBody>
                  <a:tcPr anchor="ctr"/>
                </a:tc>
                <a:extLst>
                  <a:ext uri="{0D108BD9-81ED-4DB2-BD59-A6C34878D82A}">
                    <a16:rowId xmlns:a16="http://schemas.microsoft.com/office/drawing/2014/main" val="2739513794"/>
                  </a:ext>
                </a:extLst>
              </a:tr>
              <a:tr h="962452">
                <a:tc>
                  <a:txBody>
                    <a:bodyPr/>
                    <a:lstStyle/>
                    <a:p>
                      <a:r>
                        <a:rPr kumimoji="1" lang="ja-JP" altLang="en-US" sz="1200" dirty="0"/>
                        <a:t>インフルエンサー活用</a:t>
                      </a:r>
                    </a:p>
                  </a:txBody>
                  <a:tcPr anchor="ctr"/>
                </a:tc>
                <a:tc>
                  <a:txBody>
                    <a:bodyPr/>
                    <a:lstStyle/>
                    <a:p>
                      <a:r>
                        <a:rPr kumimoji="1" lang="ja-JP" altLang="en-US" sz="1050" dirty="0"/>
                        <a:t>インフルエンサーの拡散力を活用し、旅行先や商品の魅力を訴求します。</a:t>
                      </a:r>
                    </a:p>
                    <a:p>
                      <a:r>
                        <a:rPr kumimoji="1" lang="ja-JP" altLang="en-US" sz="1050" dirty="0"/>
                        <a:t>本人の</a:t>
                      </a:r>
                      <a:r>
                        <a:rPr kumimoji="1" lang="en-US" altLang="ja-JP" sz="1050" dirty="0"/>
                        <a:t>SNS</a:t>
                      </a:r>
                      <a:r>
                        <a:rPr kumimoji="1" lang="ja-JP" altLang="en-US" sz="1050" dirty="0"/>
                        <a:t>アカウントで特集ページを告知します。</a:t>
                      </a:r>
                    </a:p>
                  </a:txBody>
                  <a:tcPr anchor="ctr"/>
                </a:tc>
                <a:tc>
                  <a:txBody>
                    <a:bodyPr/>
                    <a:lstStyle/>
                    <a:p>
                      <a:r>
                        <a:rPr kumimoji="1" lang="en-US" altLang="ja-JP" sz="1050" dirty="0"/>
                        <a:t>※</a:t>
                      </a:r>
                      <a:r>
                        <a:rPr kumimoji="1" lang="ja-JP" altLang="en-US" sz="1050" dirty="0"/>
                        <a:t>フォロワー数に応じて変動します。</a:t>
                      </a:r>
                    </a:p>
                  </a:txBody>
                  <a:tcPr anchor="ctr"/>
                </a:tc>
                <a:tc>
                  <a:txBody>
                    <a:bodyPr/>
                    <a:lstStyle/>
                    <a:p>
                      <a:r>
                        <a:rPr kumimoji="1" lang="ja-JP" altLang="en-US" sz="1000" dirty="0"/>
                        <a:t>・インフルエンサーへの依頼内容は応相談となります。</a:t>
                      </a:r>
                      <a:br>
                        <a:rPr kumimoji="1" lang="en-US" altLang="ja-JP" sz="1000" dirty="0"/>
                      </a:br>
                      <a:r>
                        <a:rPr kumimoji="1" lang="ja-JP" altLang="en-US" sz="1000" dirty="0"/>
                        <a:t>・海外</a:t>
                      </a:r>
                      <a:r>
                        <a:rPr kumimoji="1" lang="en-US" altLang="ja-JP" sz="1000" dirty="0"/>
                        <a:t>/</a:t>
                      </a:r>
                      <a:r>
                        <a:rPr kumimoji="1" lang="ja-JP" altLang="en-US" sz="1000" dirty="0"/>
                        <a:t>国内どちらの案件も対応可能です。</a:t>
                      </a:r>
                      <a:br>
                        <a:rPr kumimoji="1" lang="en-US" altLang="ja-JP" sz="1000" dirty="0"/>
                      </a:br>
                      <a:r>
                        <a:rPr kumimoji="1" lang="ja-JP" altLang="en-US" sz="1000" dirty="0"/>
                        <a:t>・撮影取り直しは不可となります。</a:t>
                      </a:r>
                    </a:p>
                  </a:txBody>
                  <a:tcPr anchor="ctr"/>
                </a:tc>
                <a:extLst>
                  <a:ext uri="{0D108BD9-81ED-4DB2-BD59-A6C34878D82A}">
                    <a16:rowId xmlns:a16="http://schemas.microsoft.com/office/drawing/2014/main" val="169111538"/>
                  </a:ext>
                </a:extLst>
              </a:tr>
              <a:tr h="1373350">
                <a:tc>
                  <a:txBody>
                    <a:bodyPr/>
                    <a:lstStyle/>
                    <a:p>
                      <a:r>
                        <a:rPr kumimoji="1" lang="ja-JP" altLang="en-US" sz="1200"/>
                        <a:t>トラベラー施策</a:t>
                      </a:r>
                    </a:p>
                  </a:txBody>
                  <a:tcPr anchor="ctr"/>
                </a:tc>
                <a:tc>
                  <a:txBody>
                    <a:bodyPr/>
                    <a:lstStyle/>
                    <a:p>
                      <a:r>
                        <a:rPr kumimoji="1" lang="en-US" altLang="ja-JP" sz="1050" dirty="0"/>
                        <a:t>CGM</a:t>
                      </a:r>
                      <a:r>
                        <a:rPr kumimoji="1" lang="ja-JP" altLang="en-US" sz="1050" dirty="0"/>
                        <a:t>ならでは！フォートラベル会員をモニターとして旅行してもらったり商品を利用してもらい、その魅力を発信することで、消費者に刺さりやすい</a:t>
                      </a:r>
                      <a:r>
                        <a:rPr kumimoji="1" lang="en-US" altLang="ja-JP" sz="1050" dirty="0"/>
                        <a:t>PR</a:t>
                      </a:r>
                      <a:r>
                        <a:rPr kumimoji="1" lang="ja-JP" altLang="en-US" sz="1050" dirty="0"/>
                        <a:t>展開が可能です。</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海外：</a:t>
                      </a:r>
                      <a:r>
                        <a:rPr kumimoji="1" lang="en-US" altLang="ja-JP" sz="1100" dirty="0"/>
                        <a:t>\600,000</a:t>
                      </a:r>
                      <a:r>
                        <a:rPr kumimoji="1" lang="ja-JP" altLang="en-US" sz="1100" dirty="0"/>
                        <a:t>～</a:t>
                      </a:r>
                      <a:br>
                        <a:rPr kumimoji="1" lang="en-US" altLang="ja-JP" sz="1100" dirty="0"/>
                      </a:br>
                      <a:r>
                        <a:rPr kumimoji="1" lang="ja-JP" altLang="en-US" sz="1100" dirty="0"/>
                        <a:t>国内：</a:t>
                      </a:r>
                      <a:r>
                        <a:rPr kumimoji="1" lang="en-US" altLang="ja-JP" sz="1100" dirty="0"/>
                        <a:t>\400,000</a:t>
                      </a:r>
                      <a:r>
                        <a:rPr kumimoji="1" lang="ja-JP" altLang="en-US" sz="1100" dirty="0"/>
                        <a:t>～</a:t>
                      </a:r>
                    </a:p>
                    <a:p>
                      <a:endParaRPr kumimoji="1" lang="ja-JP" altLang="en-US" sz="1100" dirty="0"/>
                    </a:p>
                  </a:txBody>
                  <a:tcPr anchor="ctr"/>
                </a:tc>
                <a:tc>
                  <a:txBody>
                    <a:bodyPr/>
                    <a:lstStyle/>
                    <a:p>
                      <a:r>
                        <a:rPr kumimoji="1" lang="ja-JP" altLang="en-US" sz="1000" dirty="0"/>
                        <a:t>・モニター対象：トラベラー（会員） </a:t>
                      </a:r>
                    </a:p>
                    <a:p>
                      <a:r>
                        <a:rPr kumimoji="1" lang="ja-JP" altLang="en-US" sz="1000" dirty="0"/>
                        <a:t>・モニター数：</a:t>
                      </a:r>
                      <a:r>
                        <a:rPr kumimoji="1" lang="en-US" altLang="ja-JP" sz="1000" dirty="0"/>
                        <a:t>1</a:t>
                      </a:r>
                      <a:r>
                        <a:rPr kumimoji="1" lang="ja-JP" altLang="en-US" sz="1000" dirty="0"/>
                        <a:t>～</a:t>
                      </a:r>
                      <a:r>
                        <a:rPr kumimoji="1" lang="en-US" altLang="ja-JP" sz="1000" dirty="0"/>
                        <a:t>3</a:t>
                      </a:r>
                      <a:r>
                        <a:rPr kumimoji="1" lang="ja-JP" altLang="en-US" sz="1000" dirty="0"/>
                        <a:t>人 </a:t>
                      </a:r>
                    </a:p>
                    <a:p>
                      <a:r>
                        <a:rPr kumimoji="1" lang="ja-JP" altLang="en-US" sz="1000" dirty="0"/>
                        <a:t>・セグメント：可能（年齢、性別、居住エリア、過去の旅行） </a:t>
                      </a:r>
                    </a:p>
                    <a:p>
                      <a:r>
                        <a:rPr kumimoji="1" lang="ja-JP" altLang="en-US" sz="1000" dirty="0"/>
                        <a:t>・事前公募をすることで上記以外のセグメントも可能です。 </a:t>
                      </a:r>
                    </a:p>
                    <a:p>
                      <a:r>
                        <a:rPr kumimoji="1" lang="ja-JP" altLang="en-US" sz="1000" dirty="0"/>
                        <a:t>・ユーザーの旅行費用は別途必要となります。 </a:t>
                      </a:r>
                    </a:p>
                    <a:p>
                      <a:r>
                        <a:rPr kumimoji="1" lang="ja-JP" altLang="en-US" sz="1000" dirty="0"/>
                        <a:t>・撮影取り直しは不可となります。</a:t>
                      </a:r>
                    </a:p>
                  </a:txBody>
                  <a:tcPr anchor="ctr"/>
                </a:tc>
                <a:extLst>
                  <a:ext uri="{0D108BD9-81ED-4DB2-BD59-A6C34878D82A}">
                    <a16:rowId xmlns:a16="http://schemas.microsoft.com/office/drawing/2014/main" val="2468028456"/>
                  </a:ext>
                </a:extLst>
              </a:tr>
            </a:tbl>
          </a:graphicData>
        </a:graphic>
      </p:graphicFrame>
    </p:spTree>
    <p:extLst>
      <p:ext uri="{BB962C8B-B14F-4D97-AF65-F5344CB8AC3E}">
        <p14:creationId xmlns:p14="http://schemas.microsoft.com/office/powerpoint/2010/main" val="2623107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smtClean="0"/>
              <a:t>22</a:t>
            </a:fld>
            <a:endParaRPr kumimoji="1" lang="ja-JP" altLang="en-US"/>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dirty="0"/>
              <a:t>Copyright © Kakaku.com, Inc. All Rights Reserved.</a:t>
            </a:r>
          </a:p>
        </p:txBody>
      </p:sp>
      <p:sp>
        <p:nvSpPr>
          <p:cNvPr id="38" name="テキスト プレースホルダー 8">
            <a:extLst>
              <a:ext uri="{FF2B5EF4-FFF2-40B4-BE49-F238E27FC236}">
                <a16:creationId xmlns:a16="http://schemas.microsoft.com/office/drawing/2014/main" id="{F8C23008-F044-B802-C756-972A5ACCC077}"/>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タイアップ広告　</a:t>
            </a:r>
          </a:p>
        </p:txBody>
      </p:sp>
      <p:cxnSp>
        <p:nvCxnSpPr>
          <p:cNvPr id="8" name="直線コネクタ 7">
            <a:extLst>
              <a:ext uri="{FF2B5EF4-FFF2-40B4-BE49-F238E27FC236}">
                <a16:creationId xmlns:a16="http://schemas.microsoft.com/office/drawing/2014/main" id="{35F9CEEE-6152-2E04-196A-09016D94F3E0}"/>
              </a:ext>
            </a:extLst>
          </p:cNvPr>
          <p:cNvCxnSpPr>
            <a:cxnSpLocks/>
          </p:cNvCxnSpPr>
          <p:nvPr/>
        </p:nvCxnSpPr>
        <p:spPr>
          <a:xfrm>
            <a:off x="2725537" y="3998386"/>
            <a:ext cx="2638166" cy="0"/>
          </a:xfrm>
          <a:prstGeom prst="line">
            <a:avLst/>
          </a:prstGeom>
          <a:ln w="244475" cmpd="tri">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コンテンツ プレースホルダー 6">
            <a:extLst>
              <a:ext uri="{FF2B5EF4-FFF2-40B4-BE49-F238E27FC236}">
                <a16:creationId xmlns:a16="http://schemas.microsoft.com/office/drawing/2014/main" id="{F8B29C23-EA2D-EFE3-2355-C686188543D6}"/>
              </a:ext>
            </a:extLst>
          </p:cNvPr>
          <p:cNvSpPr>
            <a:spLocks noGrp="1"/>
          </p:cNvSpPr>
          <p:nvPr>
            <p:ph idx="1"/>
          </p:nvPr>
        </p:nvSpPr>
        <p:spPr>
          <a:xfrm>
            <a:off x="249024" y="1084585"/>
            <a:ext cx="4479715" cy="5467135"/>
          </a:xfrm>
          <a:solidFill>
            <a:schemeClr val="accent3">
              <a:lumMod val="20000"/>
              <a:lumOff val="80000"/>
            </a:schemeClr>
          </a:solidFill>
        </p:spPr>
        <p:txBody>
          <a:bodyPr tIns="108000" bIns="108000">
            <a:normAutofit lnSpcReduction="10000"/>
          </a:bodyPr>
          <a:lstStyle/>
          <a:p>
            <a:pPr marL="0" indent="0">
              <a:buNone/>
            </a:pPr>
            <a:r>
              <a:rPr lang="ja-JP" altLang="en-US" sz="1400" b="1" dirty="0">
                <a:solidFill>
                  <a:schemeClr val="accent1"/>
                </a:solidFill>
              </a:rPr>
              <a:t>概要</a:t>
            </a:r>
            <a:endParaRPr lang="en-US" altLang="ja-JP" sz="1400" b="1" dirty="0">
              <a:solidFill>
                <a:schemeClr val="accent1"/>
              </a:solidFill>
            </a:endParaRPr>
          </a:p>
          <a:p>
            <a:pPr marL="0" indent="0">
              <a:buNone/>
            </a:pPr>
            <a:r>
              <a:rPr lang="ja-JP" altLang="en-US" sz="1200" b="1" dirty="0"/>
              <a:t>専用のアンケートフォーム</a:t>
            </a:r>
            <a:r>
              <a:rPr lang="ja-JP" altLang="en-US" sz="1200" dirty="0"/>
              <a:t>を活用して手軽にキャンペーンが展開でき、マーケティング調査としても利用いただけます！</a:t>
            </a:r>
            <a:endParaRPr lang="en-US" altLang="ja-JP" sz="1200" dirty="0"/>
          </a:p>
          <a:p>
            <a:pPr marL="0" indent="0">
              <a:buNone/>
            </a:pPr>
            <a:r>
              <a:rPr lang="ja-JP" altLang="en-US" sz="1200" dirty="0"/>
              <a:t>キャンペーンをフックとして</a:t>
            </a:r>
            <a:r>
              <a:rPr lang="ja-JP" altLang="en-US" sz="1200" b="1" dirty="0"/>
              <a:t>話題性が喚起される</a:t>
            </a:r>
            <a:r>
              <a:rPr lang="ja-JP" altLang="en-US" sz="1200" dirty="0"/>
              <a:t>と共に、</a:t>
            </a:r>
            <a:r>
              <a:rPr lang="ja-JP" altLang="en-US" sz="1200" b="1" dirty="0"/>
              <a:t>フォートラベル会員層へのリーチも強化</a:t>
            </a:r>
            <a:r>
              <a:rPr lang="ja-JP" altLang="en-US" sz="1200" dirty="0"/>
              <a:t>されます。</a:t>
            </a:r>
            <a:endParaRPr lang="en-US" altLang="ja-JP" sz="1200" dirty="0"/>
          </a:p>
          <a:p>
            <a:pPr marL="0" indent="0">
              <a:buNone/>
            </a:pPr>
            <a:r>
              <a:rPr lang="ja-JP" altLang="en-US" sz="1200" dirty="0"/>
              <a:t>また、</a:t>
            </a:r>
            <a:r>
              <a:rPr lang="ja-JP" altLang="en-US" sz="1200" b="1" dirty="0"/>
              <a:t>収集したアンケートはレポートと一緒にフィードバック可能</a:t>
            </a:r>
            <a:r>
              <a:rPr lang="ja-JP" altLang="en-US" sz="1200" dirty="0"/>
              <a:t>です。</a:t>
            </a:r>
            <a:endParaRPr lang="en-US" altLang="ja-JP" sz="1200" dirty="0"/>
          </a:p>
          <a:p>
            <a:pPr marL="0" indent="0">
              <a:buNone/>
            </a:pPr>
            <a:endParaRPr lang="en-US" altLang="ja-JP" sz="1400" b="1" dirty="0">
              <a:solidFill>
                <a:schemeClr val="accent1"/>
              </a:solidFill>
            </a:endParaRPr>
          </a:p>
          <a:p>
            <a:pPr marL="0" indent="0">
              <a:buNone/>
            </a:pPr>
            <a:r>
              <a:rPr lang="ja-JP" altLang="en-US" sz="1400" b="1" dirty="0">
                <a:solidFill>
                  <a:schemeClr val="accent1"/>
                </a:solidFill>
              </a:rPr>
              <a:t>料金（税別</a:t>
            </a:r>
            <a:r>
              <a:rPr lang="en-US" altLang="ja-JP" sz="1400" b="1" dirty="0">
                <a:solidFill>
                  <a:schemeClr val="accent1"/>
                </a:solidFill>
              </a:rPr>
              <a:t>/</a:t>
            </a:r>
            <a:r>
              <a:rPr lang="ja-JP" altLang="en-US" sz="1400" b="1" dirty="0">
                <a:solidFill>
                  <a:schemeClr val="accent1"/>
                </a:solidFill>
              </a:rPr>
              <a:t>ネット）</a:t>
            </a:r>
            <a:endParaRPr lang="en-US" altLang="ja-JP" sz="1400" b="1" dirty="0">
              <a:solidFill>
                <a:schemeClr val="accent1"/>
              </a:solidFill>
            </a:endParaRPr>
          </a:p>
          <a:p>
            <a:pPr marL="0" indent="0">
              <a:buNone/>
            </a:pPr>
            <a:r>
              <a:rPr lang="en-US" altLang="ja-JP" sz="1400" dirty="0"/>
              <a:t>\240,000</a:t>
            </a:r>
            <a:r>
              <a:rPr lang="ja-JP" altLang="en-US" sz="1400" dirty="0"/>
              <a:t>～</a:t>
            </a:r>
            <a:endParaRPr lang="en-US" altLang="ja-JP" sz="1400" dirty="0"/>
          </a:p>
          <a:p>
            <a:pPr marL="0" indent="0">
              <a:buNone/>
            </a:pPr>
            <a:endParaRPr lang="en-US" altLang="ja-JP" sz="1400" dirty="0"/>
          </a:p>
          <a:p>
            <a:pPr marL="0" indent="0">
              <a:buNone/>
            </a:pPr>
            <a:r>
              <a:rPr lang="ja-JP" altLang="en-US" sz="1400" b="1" dirty="0">
                <a:solidFill>
                  <a:schemeClr val="accent1"/>
                </a:solidFill>
              </a:rPr>
              <a:t>キャンペーンの流れ</a:t>
            </a:r>
            <a:endParaRPr lang="en-US" altLang="ja-JP" sz="1400" b="1" dirty="0">
              <a:solidFill>
                <a:schemeClr val="accent1"/>
              </a:solidFill>
            </a:endParaRPr>
          </a:p>
          <a:p>
            <a:pPr marL="0" indent="0">
              <a:buNone/>
            </a:pPr>
            <a:r>
              <a:rPr lang="ja-JP" altLang="en-US" sz="1200" dirty="0"/>
              <a:t>タイアップ特集の実施期間と同日程にてアンケート募集を行います。終了後は、フォートラベルにて抽選やインセンティブ付与を行います。</a:t>
            </a:r>
          </a:p>
          <a:p>
            <a:pPr marL="0" indent="0">
              <a:buNone/>
            </a:pPr>
            <a:endParaRPr lang="en-US" altLang="ja-JP" sz="1400" dirty="0"/>
          </a:p>
          <a:p>
            <a:pPr marL="0" indent="0">
              <a:buNone/>
            </a:pPr>
            <a:r>
              <a:rPr lang="ja-JP" altLang="en-US" sz="1400" b="1" dirty="0">
                <a:solidFill>
                  <a:schemeClr val="accent1"/>
                </a:solidFill>
              </a:rPr>
              <a:t>補足</a:t>
            </a:r>
            <a:endParaRPr lang="en-US" altLang="ja-JP" sz="1400" b="1" dirty="0">
              <a:solidFill>
                <a:schemeClr val="accent1"/>
              </a:solidFill>
            </a:endParaRPr>
          </a:p>
          <a:p>
            <a:pPr marL="0" indent="0">
              <a:buNone/>
            </a:pPr>
            <a:r>
              <a:rPr lang="ja-JP" altLang="en-US" sz="1200" dirty="0"/>
              <a:t>・設問数：</a:t>
            </a:r>
            <a:r>
              <a:rPr lang="en-US" altLang="ja-JP" sz="1200" dirty="0"/>
              <a:t>10</a:t>
            </a:r>
            <a:r>
              <a:rPr lang="ja-JP" altLang="en-US" sz="1200" dirty="0"/>
              <a:t>～</a:t>
            </a:r>
            <a:r>
              <a:rPr lang="en-US" altLang="ja-JP" sz="1200" dirty="0"/>
              <a:t>20</a:t>
            </a:r>
            <a:r>
              <a:rPr lang="ja-JP" altLang="en-US" sz="1200" dirty="0"/>
              <a:t>問（選択回答：フリー回答 </a:t>
            </a:r>
            <a:r>
              <a:rPr lang="en-US" altLang="ja-JP" sz="1200" dirty="0"/>
              <a:t>/ 9</a:t>
            </a:r>
            <a:r>
              <a:rPr lang="ja-JP" altLang="en-US" sz="1200" dirty="0"/>
              <a:t>：</a:t>
            </a:r>
            <a:r>
              <a:rPr lang="en-US" altLang="ja-JP" sz="1200" dirty="0"/>
              <a:t>1</a:t>
            </a:r>
            <a:r>
              <a:rPr lang="ja-JP" altLang="en-US" sz="1200" dirty="0"/>
              <a:t>）</a:t>
            </a:r>
            <a:br>
              <a:rPr lang="en-US" altLang="ja-JP" sz="1200" dirty="0"/>
            </a:br>
            <a:r>
              <a:rPr lang="ja-JP" altLang="en-US" sz="1200" dirty="0"/>
              <a:t>・収集サンプル数：約</a:t>
            </a:r>
            <a:r>
              <a:rPr lang="en-US" altLang="ja-JP" sz="1200" dirty="0"/>
              <a:t>300</a:t>
            </a:r>
            <a:r>
              <a:rPr lang="ja-JP" altLang="en-US" sz="1200" dirty="0"/>
              <a:t>件 </a:t>
            </a:r>
            <a:br>
              <a:rPr lang="en-US" altLang="ja-JP" sz="1200" dirty="0"/>
            </a:br>
            <a:r>
              <a:rPr lang="ja-JP" altLang="en-US" sz="1200" dirty="0"/>
              <a:t>・インセンティブ：フォートラベルポイント（費用込み） </a:t>
            </a:r>
            <a:br>
              <a:rPr lang="en-US" altLang="ja-JP" sz="1200" dirty="0"/>
            </a:br>
            <a:r>
              <a:rPr lang="ja-JP" altLang="en-US" sz="1200" dirty="0"/>
              <a:t>・収集サンプル数は調整可能です。</a:t>
            </a:r>
            <a:br>
              <a:rPr lang="en-US" altLang="ja-JP" sz="1200" dirty="0"/>
            </a:br>
            <a:r>
              <a:rPr lang="ja-JP" altLang="en-US" sz="1200" dirty="0"/>
              <a:t>・事務局業務はフォートラベルが担います。</a:t>
            </a:r>
            <a:br>
              <a:rPr lang="en-US" altLang="ja-JP" sz="1200" dirty="0"/>
            </a:br>
            <a:r>
              <a:rPr lang="ja-JP" altLang="en-US" sz="1200" dirty="0"/>
              <a:t>・タイアップ特集ページとは別のアンケート専用ページが作成されます。</a:t>
            </a:r>
            <a:endParaRPr lang="en-US" altLang="ja-JP" sz="1100" dirty="0"/>
          </a:p>
        </p:txBody>
      </p:sp>
      <p:sp>
        <p:nvSpPr>
          <p:cNvPr id="12" name="タイトル 1">
            <a:extLst>
              <a:ext uri="{FF2B5EF4-FFF2-40B4-BE49-F238E27FC236}">
                <a16:creationId xmlns:a16="http://schemas.microsoft.com/office/drawing/2014/main" id="{BE3DC37C-D074-FCD1-7FFA-F4FF7992EAEA}"/>
              </a:ext>
            </a:extLst>
          </p:cNvPr>
          <p:cNvSpPr txBox="1">
            <a:spLocks/>
          </p:cNvSpPr>
          <p:nvPr/>
        </p:nvSpPr>
        <p:spPr>
          <a:xfrm>
            <a:off x="172641" y="436885"/>
            <a:ext cx="8761809" cy="6477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dirty="0"/>
              <a:t>アンケートキャンペーン</a:t>
            </a:r>
            <a:r>
              <a:rPr lang="ja-JP" altLang="en-US" sz="1800" dirty="0"/>
              <a:t>（オプション）</a:t>
            </a:r>
            <a:endParaRPr lang="ja-JP" altLang="en-US" dirty="0"/>
          </a:p>
        </p:txBody>
      </p:sp>
      <p:pic>
        <p:nvPicPr>
          <p:cNvPr id="13" name="図 12" descr="グラフィカル ユーザー インターフェイス, テキスト, アプリケーション, メール&#10;&#10;自動的に生成された説明">
            <a:extLst>
              <a:ext uri="{FF2B5EF4-FFF2-40B4-BE49-F238E27FC236}">
                <a16:creationId xmlns:a16="http://schemas.microsoft.com/office/drawing/2014/main" id="{42319C31-5C18-D74F-540C-229A2AC590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37178" y="1167203"/>
            <a:ext cx="3679744" cy="2882127"/>
          </a:xfrm>
          <a:prstGeom prst="rect">
            <a:avLst/>
          </a:prstGeom>
          <a:ln w="76200">
            <a:solidFill>
              <a:schemeClr val="accent3">
                <a:lumMod val="20000"/>
                <a:lumOff val="80000"/>
              </a:schemeClr>
            </a:solidFill>
          </a:ln>
        </p:spPr>
      </p:pic>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DBC936E0-7CB8-FFC4-BA56-224E440DAA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37178" y="4150700"/>
            <a:ext cx="3679200" cy="2166862"/>
          </a:xfrm>
          <a:prstGeom prst="rect">
            <a:avLst/>
          </a:prstGeom>
          <a:ln w="76200">
            <a:solidFill>
              <a:schemeClr val="accent3">
                <a:lumMod val="20000"/>
                <a:lumOff val="80000"/>
              </a:schemeClr>
            </a:solidFill>
          </a:ln>
        </p:spPr>
      </p:pic>
      <p:sp>
        <p:nvSpPr>
          <p:cNvPr id="15" name="フリーフォーム: 図形 14">
            <a:extLst>
              <a:ext uri="{FF2B5EF4-FFF2-40B4-BE49-F238E27FC236}">
                <a16:creationId xmlns:a16="http://schemas.microsoft.com/office/drawing/2014/main" id="{968FE4C1-1DCC-0062-394A-2CA171B5BE44}"/>
              </a:ext>
            </a:extLst>
          </p:cNvPr>
          <p:cNvSpPr/>
          <p:nvPr/>
        </p:nvSpPr>
        <p:spPr>
          <a:xfrm>
            <a:off x="4895178" y="6267603"/>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図形 15">
            <a:extLst>
              <a:ext uri="{FF2B5EF4-FFF2-40B4-BE49-F238E27FC236}">
                <a16:creationId xmlns:a16="http://schemas.microsoft.com/office/drawing/2014/main" id="{58BD3A4E-4954-3744-AB48-AB2A7A744AE2}"/>
              </a:ext>
            </a:extLst>
          </p:cNvPr>
          <p:cNvSpPr/>
          <p:nvPr/>
        </p:nvSpPr>
        <p:spPr>
          <a:xfrm>
            <a:off x="4870796" y="4020479"/>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32667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smtClean="0"/>
              <a:t>23</a:t>
            </a:fld>
            <a:endParaRPr kumimoji="1" lang="ja-JP" altLang="en-US" dirty="0"/>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dirty="0"/>
              <a:t>Copyright © Kakaku.com, Inc. All Rights Reserved.</a:t>
            </a:r>
          </a:p>
        </p:txBody>
      </p:sp>
      <p:sp>
        <p:nvSpPr>
          <p:cNvPr id="38" name="テキスト プレースホルダー 8">
            <a:extLst>
              <a:ext uri="{FF2B5EF4-FFF2-40B4-BE49-F238E27FC236}">
                <a16:creationId xmlns:a16="http://schemas.microsoft.com/office/drawing/2014/main" id="{F8C23008-F044-B802-C756-972A5ACCC077}"/>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タイアップ広告　</a:t>
            </a:r>
          </a:p>
        </p:txBody>
      </p:sp>
      <p:cxnSp>
        <p:nvCxnSpPr>
          <p:cNvPr id="8" name="直線コネクタ 7">
            <a:extLst>
              <a:ext uri="{FF2B5EF4-FFF2-40B4-BE49-F238E27FC236}">
                <a16:creationId xmlns:a16="http://schemas.microsoft.com/office/drawing/2014/main" id="{35F9CEEE-6152-2E04-196A-09016D94F3E0}"/>
              </a:ext>
            </a:extLst>
          </p:cNvPr>
          <p:cNvCxnSpPr>
            <a:cxnSpLocks/>
          </p:cNvCxnSpPr>
          <p:nvPr/>
        </p:nvCxnSpPr>
        <p:spPr>
          <a:xfrm>
            <a:off x="2725537" y="3914496"/>
            <a:ext cx="2638166" cy="0"/>
          </a:xfrm>
          <a:prstGeom prst="line">
            <a:avLst/>
          </a:prstGeom>
          <a:ln w="244475" cmpd="tri">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フリーフォーム: 図形 14">
            <a:extLst>
              <a:ext uri="{FF2B5EF4-FFF2-40B4-BE49-F238E27FC236}">
                <a16:creationId xmlns:a16="http://schemas.microsoft.com/office/drawing/2014/main" id="{968FE4C1-1DCC-0062-394A-2CA171B5BE44}"/>
              </a:ext>
            </a:extLst>
          </p:cNvPr>
          <p:cNvSpPr/>
          <p:nvPr/>
        </p:nvSpPr>
        <p:spPr>
          <a:xfrm>
            <a:off x="4895178" y="6183713"/>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図形 15">
            <a:extLst>
              <a:ext uri="{FF2B5EF4-FFF2-40B4-BE49-F238E27FC236}">
                <a16:creationId xmlns:a16="http://schemas.microsoft.com/office/drawing/2014/main" id="{58BD3A4E-4954-3744-AB48-AB2A7A744AE2}"/>
              </a:ext>
            </a:extLst>
          </p:cNvPr>
          <p:cNvSpPr/>
          <p:nvPr/>
        </p:nvSpPr>
        <p:spPr>
          <a:xfrm>
            <a:off x="4870796" y="3936589"/>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a:extLst>
              <a:ext uri="{FF2B5EF4-FFF2-40B4-BE49-F238E27FC236}">
                <a16:creationId xmlns:a16="http://schemas.microsoft.com/office/drawing/2014/main" id="{E930419E-E45D-56F6-23D0-E19C54C2089B}"/>
              </a:ext>
            </a:extLst>
          </p:cNvPr>
          <p:cNvSpPr>
            <a:spLocks noGrp="1"/>
          </p:cNvSpPr>
          <p:nvPr>
            <p:ph type="title"/>
          </p:nvPr>
        </p:nvSpPr>
        <p:spPr>
          <a:xfrm>
            <a:off x="172641" y="436885"/>
            <a:ext cx="8761809" cy="647700"/>
          </a:xfrm>
        </p:spPr>
        <p:txBody>
          <a:bodyPr/>
          <a:lstStyle/>
          <a:p>
            <a:r>
              <a:rPr kumimoji="1" lang="ja-JP" altLang="en-US" sz="2400" b="1" dirty="0"/>
              <a:t>フォトコンテスト キャンペーン</a:t>
            </a:r>
            <a:r>
              <a:rPr kumimoji="1" lang="ja-JP" altLang="en-US" sz="1800" b="1" dirty="0"/>
              <a:t>（オプション）</a:t>
            </a:r>
            <a:endParaRPr kumimoji="1" lang="ja-JP" altLang="en-US" sz="2400" b="1" dirty="0"/>
          </a:p>
        </p:txBody>
      </p:sp>
      <p:pic>
        <p:nvPicPr>
          <p:cNvPr id="7" name="図 6" descr="グラフィカル ユーザー インターフェイス&#10;&#10;自動的に生成された説明">
            <a:extLst>
              <a:ext uri="{FF2B5EF4-FFF2-40B4-BE49-F238E27FC236}">
                <a16:creationId xmlns:a16="http://schemas.microsoft.com/office/drawing/2014/main" id="{11D04609-61C8-C702-AF85-BEA14A212F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
          <a:stretch/>
        </p:blipFill>
        <p:spPr>
          <a:xfrm>
            <a:off x="5119804" y="1080041"/>
            <a:ext cx="3371425" cy="5178179"/>
          </a:xfrm>
          <a:prstGeom prst="rect">
            <a:avLst/>
          </a:prstGeom>
          <a:ln w="76200">
            <a:solidFill>
              <a:schemeClr val="accent3">
                <a:lumMod val="20000"/>
                <a:lumOff val="80000"/>
              </a:schemeClr>
            </a:solidFill>
          </a:ln>
        </p:spPr>
      </p:pic>
      <p:sp>
        <p:nvSpPr>
          <p:cNvPr id="10" name="コンテンツ プレースホルダー 6">
            <a:extLst>
              <a:ext uri="{FF2B5EF4-FFF2-40B4-BE49-F238E27FC236}">
                <a16:creationId xmlns:a16="http://schemas.microsoft.com/office/drawing/2014/main" id="{94F92EB4-B4AE-2DEB-99E9-7566E6CF9076}"/>
              </a:ext>
            </a:extLst>
          </p:cNvPr>
          <p:cNvSpPr txBox="1">
            <a:spLocks/>
          </p:cNvSpPr>
          <p:nvPr/>
        </p:nvSpPr>
        <p:spPr>
          <a:xfrm>
            <a:off x="249024" y="1000695"/>
            <a:ext cx="4479715" cy="5257525"/>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dirty="0">
                <a:solidFill>
                  <a:schemeClr val="accent1"/>
                </a:solidFill>
              </a:rPr>
              <a:t>概要</a:t>
            </a:r>
            <a:endParaRPr lang="en-US" altLang="ja-JP" sz="1400" b="1" dirty="0">
              <a:solidFill>
                <a:schemeClr val="accent1"/>
              </a:solidFill>
            </a:endParaRPr>
          </a:p>
          <a:p>
            <a:pPr marL="0" indent="0">
              <a:buFont typeface="Arial" panose="020B0604020202020204" pitchFamily="34" charset="0"/>
              <a:buNone/>
            </a:pPr>
            <a:r>
              <a:rPr lang="ja-JP" altLang="en-US" sz="1200" b="1" dirty="0"/>
              <a:t>専用の投稿システム</a:t>
            </a:r>
            <a:r>
              <a:rPr lang="ja-JP" altLang="en-US" sz="1200" dirty="0"/>
              <a:t>をフォトコンテストキャンペーンが展開できます。全てのユーザーが自由に参加でき、応募された作品を企業</a:t>
            </a:r>
            <a:r>
              <a:rPr lang="en-US" altLang="ja-JP" sz="1200" dirty="0"/>
              <a:t>PR</a:t>
            </a:r>
            <a:r>
              <a:rPr lang="ja-JP" altLang="en-US" sz="1200" dirty="0"/>
              <a:t>へ活用することも可能です。</a:t>
            </a:r>
            <a:br>
              <a:rPr lang="en-US" altLang="ja-JP" sz="1200" dirty="0"/>
            </a:br>
            <a:endParaRPr lang="en-US" altLang="ja-JP" sz="1400" b="1" dirty="0">
              <a:solidFill>
                <a:schemeClr val="accent1"/>
              </a:solidFill>
            </a:endParaRPr>
          </a:p>
          <a:p>
            <a:pPr marL="0" indent="0">
              <a:buFont typeface="Arial" panose="020B0604020202020204" pitchFamily="34" charset="0"/>
              <a:buNone/>
            </a:pPr>
            <a:r>
              <a:rPr lang="ja-JP" altLang="en-US" sz="1400" b="1" dirty="0">
                <a:solidFill>
                  <a:schemeClr val="accent1"/>
                </a:solidFill>
              </a:rPr>
              <a:t>料金（税別</a:t>
            </a:r>
            <a:r>
              <a:rPr lang="en-US" altLang="ja-JP" sz="1400" b="1" dirty="0">
                <a:solidFill>
                  <a:schemeClr val="accent1"/>
                </a:solidFill>
              </a:rPr>
              <a:t>/</a:t>
            </a:r>
            <a:r>
              <a:rPr lang="ja-JP" altLang="en-US" sz="1400" b="1" dirty="0">
                <a:solidFill>
                  <a:schemeClr val="accent1"/>
                </a:solidFill>
              </a:rPr>
              <a:t>ネット）</a:t>
            </a:r>
            <a:endParaRPr lang="en-US" altLang="ja-JP" sz="1400" b="1" dirty="0">
              <a:solidFill>
                <a:schemeClr val="accent1"/>
              </a:solidFill>
            </a:endParaRPr>
          </a:p>
          <a:p>
            <a:pPr marL="0" indent="0">
              <a:buFont typeface="Arial" panose="020B0604020202020204" pitchFamily="34" charset="0"/>
              <a:buNone/>
            </a:pPr>
            <a:r>
              <a:rPr lang="en-US" altLang="ja-JP" sz="1400" dirty="0"/>
              <a:t>\300,000</a:t>
            </a:r>
            <a:r>
              <a:rPr lang="ja-JP" altLang="en-US" sz="1400" dirty="0"/>
              <a:t>～</a:t>
            </a:r>
            <a:endParaRPr lang="en-US" altLang="ja-JP" sz="1400" dirty="0"/>
          </a:p>
          <a:p>
            <a:pPr marL="0" indent="0">
              <a:buFont typeface="Arial" panose="020B0604020202020204" pitchFamily="34" charset="0"/>
              <a:buNone/>
            </a:pPr>
            <a:endParaRPr lang="en-US" altLang="ja-JP" sz="1400" dirty="0"/>
          </a:p>
          <a:p>
            <a:pPr marL="0" indent="0">
              <a:buFont typeface="Arial" panose="020B0604020202020204" pitchFamily="34" charset="0"/>
              <a:buNone/>
            </a:pPr>
            <a:r>
              <a:rPr lang="ja-JP" altLang="en-US" sz="1400" b="1" dirty="0">
                <a:solidFill>
                  <a:schemeClr val="accent1"/>
                </a:solidFill>
              </a:rPr>
              <a:t>キャンペーンの流れ</a:t>
            </a:r>
            <a:endParaRPr lang="en-US" altLang="ja-JP" sz="1400" b="1" dirty="0">
              <a:solidFill>
                <a:schemeClr val="accent1"/>
              </a:solidFill>
            </a:endParaRPr>
          </a:p>
          <a:p>
            <a:pPr marL="0" indent="0">
              <a:buFont typeface="Arial" panose="020B0604020202020204" pitchFamily="34" charset="0"/>
              <a:buNone/>
            </a:pPr>
            <a:r>
              <a:rPr lang="ja-JP" altLang="en-US" sz="1200" dirty="0"/>
              <a:t>タイアップ特集の実施期間と同日程にて写真応募を行います。</a:t>
            </a:r>
            <a:br>
              <a:rPr lang="en-US" altLang="ja-JP" sz="1200" dirty="0"/>
            </a:br>
            <a:r>
              <a:rPr lang="ja-JP" altLang="en-US" sz="1200" dirty="0"/>
              <a:t>終了後の選考は、フォートラベル側もしくは広告主様側で行い、結果発表ページを制作公開します。</a:t>
            </a:r>
            <a:br>
              <a:rPr lang="en-US" altLang="ja-JP" sz="1200" dirty="0"/>
            </a:br>
            <a:r>
              <a:rPr lang="ja-JP" altLang="en-US" sz="1200" dirty="0"/>
              <a:t>インセンティブ付与は、全てフォートラベルにて行います。</a:t>
            </a:r>
          </a:p>
          <a:p>
            <a:pPr marL="0" indent="0">
              <a:buFont typeface="Arial" panose="020B0604020202020204" pitchFamily="34" charset="0"/>
              <a:buNone/>
            </a:pPr>
            <a:endParaRPr lang="en-US" altLang="ja-JP" sz="1400" dirty="0"/>
          </a:p>
          <a:p>
            <a:pPr marL="0" indent="0">
              <a:buFont typeface="Arial" panose="020B0604020202020204" pitchFamily="34" charset="0"/>
              <a:buNone/>
            </a:pPr>
            <a:r>
              <a:rPr lang="ja-JP" altLang="en-US" sz="1400" b="1" dirty="0">
                <a:solidFill>
                  <a:schemeClr val="accent1"/>
                </a:solidFill>
              </a:rPr>
              <a:t>補足</a:t>
            </a:r>
            <a:endParaRPr lang="en-US" altLang="ja-JP" sz="1400" b="1" dirty="0">
              <a:solidFill>
                <a:schemeClr val="accent1"/>
              </a:solidFill>
            </a:endParaRPr>
          </a:p>
          <a:p>
            <a:pPr marL="0" indent="0">
              <a:buFont typeface="Arial" panose="020B0604020202020204" pitchFamily="34" charset="0"/>
              <a:buNone/>
            </a:pPr>
            <a:r>
              <a:rPr lang="ja-JP" altLang="en-US" sz="1200" dirty="0"/>
              <a:t>・インセンティブ費用は別途ご請求となります。</a:t>
            </a:r>
            <a:br>
              <a:rPr lang="en-US" altLang="ja-JP" sz="1200" dirty="0"/>
            </a:br>
            <a:r>
              <a:rPr lang="ja-JP" altLang="en-US" sz="1200" dirty="0"/>
              <a:t>・追加制作期間が</a:t>
            </a:r>
            <a:r>
              <a:rPr lang="en-US" altLang="ja-JP" sz="1200" dirty="0"/>
              <a:t>10</a:t>
            </a:r>
            <a:r>
              <a:rPr lang="ja-JP" altLang="en-US" sz="1200" dirty="0"/>
              <a:t>～</a:t>
            </a:r>
            <a:r>
              <a:rPr lang="en-US" altLang="ja-JP" sz="1200" dirty="0"/>
              <a:t>15</a:t>
            </a:r>
            <a:r>
              <a:rPr lang="ja-JP" altLang="en-US" sz="1200" dirty="0"/>
              <a:t>営業日必要となります。</a:t>
            </a:r>
            <a:br>
              <a:rPr lang="en-US" altLang="ja-JP" sz="1200" dirty="0"/>
            </a:br>
            <a:r>
              <a:rPr lang="ja-JP" altLang="en-US" sz="1200" dirty="0"/>
              <a:t>・事務局業務はフォートラベルが担います。</a:t>
            </a:r>
            <a:endParaRPr lang="ja-JP" altLang="en-US" sz="1400" dirty="0"/>
          </a:p>
        </p:txBody>
      </p:sp>
      <p:sp>
        <p:nvSpPr>
          <p:cNvPr id="17" name="フリーフォーム: 図形 16">
            <a:extLst>
              <a:ext uri="{FF2B5EF4-FFF2-40B4-BE49-F238E27FC236}">
                <a16:creationId xmlns:a16="http://schemas.microsoft.com/office/drawing/2014/main" id="{81711141-7E15-173F-EB2C-12B0B6810681}"/>
              </a:ext>
            </a:extLst>
          </p:cNvPr>
          <p:cNvSpPr/>
          <p:nvPr/>
        </p:nvSpPr>
        <p:spPr>
          <a:xfrm>
            <a:off x="4825612" y="6216787"/>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35707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smtClean="0"/>
              <a:t>24</a:t>
            </a:fld>
            <a:endParaRPr kumimoji="1" lang="ja-JP" altLang="en-US" dirty="0"/>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dirty="0"/>
              <a:t>Copyright © Kakaku.com, Inc. All Rights Reserved.</a:t>
            </a:r>
          </a:p>
        </p:txBody>
      </p:sp>
      <p:sp>
        <p:nvSpPr>
          <p:cNvPr id="38" name="テキスト プレースホルダー 8">
            <a:extLst>
              <a:ext uri="{FF2B5EF4-FFF2-40B4-BE49-F238E27FC236}">
                <a16:creationId xmlns:a16="http://schemas.microsoft.com/office/drawing/2014/main" id="{F8C23008-F044-B802-C756-972A5ACCC077}"/>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タイアップ広告　</a:t>
            </a:r>
          </a:p>
        </p:txBody>
      </p:sp>
      <p:sp>
        <p:nvSpPr>
          <p:cNvPr id="9" name="タイトル 1">
            <a:extLst>
              <a:ext uri="{FF2B5EF4-FFF2-40B4-BE49-F238E27FC236}">
                <a16:creationId xmlns:a16="http://schemas.microsoft.com/office/drawing/2014/main" id="{F1E63B6F-EDAF-EE62-94B3-F033A86D3E41}"/>
              </a:ext>
            </a:extLst>
          </p:cNvPr>
          <p:cNvSpPr>
            <a:spLocks noGrp="1"/>
          </p:cNvSpPr>
          <p:nvPr>
            <p:ph type="title"/>
          </p:nvPr>
        </p:nvSpPr>
        <p:spPr>
          <a:xfrm>
            <a:off x="172641" y="436885"/>
            <a:ext cx="8761809" cy="647700"/>
          </a:xfrm>
        </p:spPr>
        <p:txBody>
          <a:bodyPr/>
          <a:lstStyle/>
          <a:p>
            <a:r>
              <a:rPr lang="ja-JP" altLang="en-US" dirty="0"/>
              <a:t>旅行記</a:t>
            </a:r>
            <a:r>
              <a:rPr kumimoji="1" lang="ja-JP" altLang="en-US" sz="2400" b="1" dirty="0"/>
              <a:t>投稿キャンペーン</a:t>
            </a:r>
            <a:r>
              <a:rPr kumimoji="1" lang="ja-JP" altLang="en-US" sz="1800" b="1" dirty="0"/>
              <a:t>（オプション）</a:t>
            </a:r>
            <a:endParaRPr kumimoji="1" lang="ja-JP" altLang="en-US" dirty="0"/>
          </a:p>
        </p:txBody>
      </p:sp>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E6571392-F42C-D467-13B2-F9B68F9DD7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63635" y="1202831"/>
            <a:ext cx="3688956" cy="4947441"/>
          </a:xfrm>
          <a:prstGeom prst="rect">
            <a:avLst/>
          </a:prstGeom>
          <a:ln w="76200">
            <a:solidFill>
              <a:schemeClr val="accent3">
                <a:lumMod val="20000"/>
                <a:lumOff val="80000"/>
              </a:schemeClr>
            </a:solidFill>
          </a:ln>
        </p:spPr>
      </p:pic>
      <p:sp>
        <p:nvSpPr>
          <p:cNvPr id="13" name="フリーフォーム: 図形 12">
            <a:extLst>
              <a:ext uri="{FF2B5EF4-FFF2-40B4-BE49-F238E27FC236}">
                <a16:creationId xmlns:a16="http://schemas.microsoft.com/office/drawing/2014/main" id="{F6AEB3E3-E5FB-F947-5D83-E6EBEEA863B0}"/>
              </a:ext>
            </a:extLst>
          </p:cNvPr>
          <p:cNvSpPr/>
          <p:nvPr/>
        </p:nvSpPr>
        <p:spPr>
          <a:xfrm>
            <a:off x="4922486" y="6124780"/>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コンテンツ プレースホルダー 6">
            <a:extLst>
              <a:ext uri="{FF2B5EF4-FFF2-40B4-BE49-F238E27FC236}">
                <a16:creationId xmlns:a16="http://schemas.microsoft.com/office/drawing/2014/main" id="{89B1B7D0-8C93-E8FD-39B3-152D4175EEAB}"/>
              </a:ext>
            </a:extLst>
          </p:cNvPr>
          <p:cNvSpPr txBox="1">
            <a:spLocks/>
          </p:cNvSpPr>
          <p:nvPr/>
        </p:nvSpPr>
        <p:spPr>
          <a:xfrm>
            <a:off x="249024" y="1084585"/>
            <a:ext cx="4479715" cy="5409445"/>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dirty="0">
                <a:solidFill>
                  <a:schemeClr val="accent1"/>
                </a:solidFill>
              </a:rPr>
              <a:t>概要</a:t>
            </a:r>
            <a:endParaRPr lang="en-US" altLang="ja-JP" sz="1400" b="1" dirty="0">
              <a:solidFill>
                <a:schemeClr val="accent1"/>
              </a:solidFill>
            </a:endParaRPr>
          </a:p>
          <a:p>
            <a:pPr marL="0" indent="0">
              <a:buFont typeface="Arial" panose="020B0604020202020204" pitchFamily="34" charset="0"/>
              <a:buNone/>
            </a:pPr>
            <a:r>
              <a:rPr lang="ja-JP" altLang="en-US" sz="1200" b="1" dirty="0"/>
              <a:t>フォートラベルのプラットフォーム</a:t>
            </a:r>
            <a:r>
              <a:rPr lang="ja-JP" altLang="en-US" sz="1200" dirty="0"/>
              <a:t>を活用した</a:t>
            </a:r>
            <a:r>
              <a:rPr lang="ja-JP" altLang="en-US" sz="1200" b="1" dirty="0"/>
              <a:t>ユーザー参加型</a:t>
            </a:r>
            <a:r>
              <a:rPr lang="ja-JP" altLang="en-US" sz="1200" dirty="0"/>
              <a:t>の</a:t>
            </a:r>
            <a:r>
              <a:rPr lang="ja-JP" altLang="en-US" sz="1200" b="1" dirty="0"/>
              <a:t>旅行記の投稿キャンペーン</a:t>
            </a:r>
            <a:r>
              <a:rPr lang="ja-JP" altLang="en-US" sz="1200" dirty="0"/>
              <a:t>が展開できます。特定の観光エリアや温泉街の</a:t>
            </a:r>
            <a:r>
              <a:rPr lang="en-US" altLang="ja-JP" sz="1200" dirty="0"/>
              <a:t>PR</a:t>
            </a:r>
            <a:r>
              <a:rPr lang="ja-JP" altLang="en-US" sz="1200" dirty="0"/>
              <a:t>、特定の乗り物や旅行グッズの</a:t>
            </a:r>
            <a:r>
              <a:rPr lang="en-US" altLang="ja-JP" sz="1200" dirty="0"/>
              <a:t>PR</a:t>
            </a:r>
            <a:r>
              <a:rPr lang="ja-JP" altLang="en-US" sz="1200" dirty="0"/>
              <a:t>などに効果的です。</a:t>
            </a:r>
            <a:br>
              <a:rPr lang="en-US" altLang="ja-JP" sz="1200" dirty="0"/>
            </a:br>
            <a:endParaRPr lang="en-US" altLang="ja-JP" sz="1400" b="1" dirty="0">
              <a:solidFill>
                <a:schemeClr val="accent1"/>
              </a:solidFill>
            </a:endParaRPr>
          </a:p>
          <a:p>
            <a:pPr marL="0" indent="0">
              <a:buFont typeface="Arial" panose="020B0604020202020204" pitchFamily="34" charset="0"/>
              <a:buNone/>
            </a:pPr>
            <a:r>
              <a:rPr lang="ja-JP" altLang="en-US" sz="1400" b="1" dirty="0">
                <a:solidFill>
                  <a:schemeClr val="accent1"/>
                </a:solidFill>
              </a:rPr>
              <a:t>料金（税別</a:t>
            </a:r>
            <a:r>
              <a:rPr lang="en-US" altLang="ja-JP" sz="1400" b="1" dirty="0">
                <a:solidFill>
                  <a:schemeClr val="accent1"/>
                </a:solidFill>
              </a:rPr>
              <a:t>/</a:t>
            </a:r>
            <a:r>
              <a:rPr lang="ja-JP" altLang="en-US" sz="1400" b="1" dirty="0">
                <a:solidFill>
                  <a:schemeClr val="accent1"/>
                </a:solidFill>
              </a:rPr>
              <a:t>ネット）</a:t>
            </a:r>
            <a:endParaRPr lang="en-US" altLang="ja-JP" sz="1400" b="1" dirty="0">
              <a:solidFill>
                <a:schemeClr val="accent1"/>
              </a:solidFill>
            </a:endParaRPr>
          </a:p>
          <a:p>
            <a:pPr marL="0" indent="0">
              <a:buFont typeface="Arial" panose="020B0604020202020204" pitchFamily="34" charset="0"/>
              <a:buNone/>
            </a:pPr>
            <a:r>
              <a:rPr lang="en-US" altLang="ja-JP" sz="1400" dirty="0"/>
              <a:t>\400,000</a:t>
            </a:r>
            <a:r>
              <a:rPr lang="ja-JP" altLang="en-US" sz="1400" dirty="0"/>
              <a:t>～</a:t>
            </a:r>
            <a:endParaRPr lang="en-US" altLang="ja-JP" sz="1400" dirty="0"/>
          </a:p>
          <a:p>
            <a:pPr marL="0" indent="0">
              <a:buFont typeface="Arial" panose="020B0604020202020204" pitchFamily="34" charset="0"/>
              <a:buNone/>
            </a:pPr>
            <a:endParaRPr lang="en-US" altLang="ja-JP" sz="1400" dirty="0"/>
          </a:p>
          <a:p>
            <a:pPr marL="0" indent="0">
              <a:buFont typeface="Arial" panose="020B0604020202020204" pitchFamily="34" charset="0"/>
              <a:buNone/>
            </a:pPr>
            <a:r>
              <a:rPr lang="ja-JP" altLang="en-US" sz="1400" b="1" dirty="0">
                <a:solidFill>
                  <a:schemeClr val="accent1"/>
                </a:solidFill>
              </a:rPr>
              <a:t>キャンペーンの流れ</a:t>
            </a:r>
            <a:endParaRPr lang="en-US" altLang="ja-JP" sz="1400" b="1" dirty="0">
              <a:solidFill>
                <a:schemeClr val="accent1"/>
              </a:solidFill>
            </a:endParaRPr>
          </a:p>
          <a:p>
            <a:pPr marL="0" indent="0">
              <a:buFont typeface="Arial" panose="020B0604020202020204" pitchFamily="34" charset="0"/>
              <a:buNone/>
            </a:pPr>
            <a:r>
              <a:rPr lang="ja-JP" altLang="en-US" sz="1200" dirty="0"/>
              <a:t>タイアップ特集の実施期間と同日程にて旅行記投稿を募ります。</a:t>
            </a:r>
            <a:br>
              <a:rPr lang="en-US" altLang="ja-JP" sz="1200" dirty="0"/>
            </a:br>
            <a:r>
              <a:rPr lang="ja-JP" altLang="en-US" sz="1200" dirty="0"/>
              <a:t>コンテスト形式や抽選形式などキャンペーン形式は自由に設定できるため、終了後の流れは異なります。</a:t>
            </a:r>
            <a:br>
              <a:rPr lang="en-US" altLang="ja-JP" sz="1200" dirty="0"/>
            </a:br>
            <a:r>
              <a:rPr lang="ja-JP" altLang="en-US" sz="1200" dirty="0"/>
              <a:t>インセンティブ付与は、全てフォートラベル側にて行います。</a:t>
            </a:r>
          </a:p>
          <a:p>
            <a:pPr marL="0" indent="0">
              <a:buFont typeface="Arial" panose="020B0604020202020204" pitchFamily="34" charset="0"/>
              <a:buNone/>
            </a:pPr>
            <a:endParaRPr lang="en-US" altLang="ja-JP" sz="1400" dirty="0"/>
          </a:p>
          <a:p>
            <a:pPr marL="0" indent="0">
              <a:buFont typeface="Arial" panose="020B0604020202020204" pitchFamily="34" charset="0"/>
              <a:buNone/>
            </a:pPr>
            <a:r>
              <a:rPr lang="ja-JP" altLang="en-US" sz="1400" b="1" dirty="0">
                <a:solidFill>
                  <a:schemeClr val="accent1"/>
                </a:solidFill>
              </a:rPr>
              <a:t>補足</a:t>
            </a:r>
            <a:endParaRPr lang="en-US" altLang="ja-JP" sz="1400" b="1" dirty="0">
              <a:solidFill>
                <a:schemeClr val="accent1"/>
              </a:solidFill>
            </a:endParaRPr>
          </a:p>
          <a:p>
            <a:pPr marL="0" indent="0">
              <a:buFont typeface="Arial" panose="020B0604020202020204" pitchFamily="34" charset="0"/>
              <a:buNone/>
            </a:pPr>
            <a:r>
              <a:rPr lang="ja-JP" altLang="en-US" sz="1200" dirty="0"/>
              <a:t>・キャンペーンは旅行記タグで管理されます。</a:t>
            </a:r>
            <a:br>
              <a:rPr lang="en-US" altLang="ja-JP" sz="1200" dirty="0"/>
            </a:br>
            <a:r>
              <a:rPr lang="ja-JP" altLang="en-US" sz="1200" dirty="0"/>
              <a:t>・設定するテーマによって、投稿数は変動します。</a:t>
            </a:r>
            <a:br>
              <a:rPr lang="en-US" altLang="ja-JP" sz="1200" dirty="0"/>
            </a:br>
            <a:r>
              <a:rPr lang="ja-JP" altLang="en-US" sz="1200" dirty="0"/>
              <a:t>・予想される投稿数を試算することも可能ですので、営業窓口へご相談ください。</a:t>
            </a:r>
            <a:br>
              <a:rPr lang="en-US" altLang="ja-JP" sz="1200" dirty="0"/>
            </a:br>
            <a:r>
              <a:rPr lang="ja-JP" altLang="en-US" sz="1200" dirty="0"/>
              <a:t>・インセンティブ費用は別途ご請求となります。</a:t>
            </a:r>
            <a:br>
              <a:rPr lang="en-US" altLang="ja-JP" sz="1200" dirty="0"/>
            </a:br>
            <a:r>
              <a:rPr lang="ja-JP" altLang="en-US" sz="1200" dirty="0"/>
              <a:t>・追加制作期間が</a:t>
            </a:r>
            <a:r>
              <a:rPr lang="en-US" altLang="ja-JP" sz="1200" dirty="0"/>
              <a:t>5</a:t>
            </a:r>
            <a:r>
              <a:rPr lang="ja-JP" altLang="en-US" sz="1200" dirty="0"/>
              <a:t>～</a:t>
            </a:r>
            <a:r>
              <a:rPr lang="en-US" altLang="ja-JP" sz="1200" dirty="0"/>
              <a:t>10</a:t>
            </a:r>
            <a:r>
              <a:rPr lang="ja-JP" altLang="en-US" sz="1200" dirty="0"/>
              <a:t>営業日必要となります。</a:t>
            </a:r>
            <a:br>
              <a:rPr lang="en-US" altLang="ja-JP" sz="1200" dirty="0"/>
            </a:br>
            <a:r>
              <a:rPr lang="ja-JP" altLang="en-US" sz="1200" dirty="0"/>
              <a:t>・事務局業務はフォートラベルが担います。</a:t>
            </a:r>
            <a:endParaRPr lang="ja-JP" altLang="en-US" sz="1400" dirty="0"/>
          </a:p>
        </p:txBody>
      </p:sp>
    </p:spTree>
    <p:extLst>
      <p:ext uri="{BB962C8B-B14F-4D97-AF65-F5344CB8AC3E}">
        <p14:creationId xmlns:p14="http://schemas.microsoft.com/office/powerpoint/2010/main" val="2110488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smtClean="0"/>
              <a:t>25</a:t>
            </a:fld>
            <a:endParaRPr kumimoji="1" lang="ja-JP" altLang="en-US" dirty="0"/>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dirty="0"/>
              <a:t>Copyright © Kakaku.com, Inc. All Rights Reserved.</a:t>
            </a:r>
          </a:p>
        </p:txBody>
      </p:sp>
      <p:sp>
        <p:nvSpPr>
          <p:cNvPr id="38" name="テキスト プレースホルダー 8">
            <a:extLst>
              <a:ext uri="{FF2B5EF4-FFF2-40B4-BE49-F238E27FC236}">
                <a16:creationId xmlns:a16="http://schemas.microsoft.com/office/drawing/2014/main" id="{F8C23008-F044-B802-C756-972A5ACCC077}"/>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タイアップ広告　</a:t>
            </a:r>
          </a:p>
        </p:txBody>
      </p:sp>
      <p:sp>
        <p:nvSpPr>
          <p:cNvPr id="13" name="フリーフォーム: 図形 12">
            <a:extLst>
              <a:ext uri="{FF2B5EF4-FFF2-40B4-BE49-F238E27FC236}">
                <a16:creationId xmlns:a16="http://schemas.microsoft.com/office/drawing/2014/main" id="{F6AEB3E3-E5FB-F947-5D83-E6EBEEA863B0}"/>
              </a:ext>
            </a:extLst>
          </p:cNvPr>
          <p:cNvSpPr/>
          <p:nvPr/>
        </p:nvSpPr>
        <p:spPr>
          <a:xfrm>
            <a:off x="4922486" y="6124780"/>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a:extLst>
              <a:ext uri="{FF2B5EF4-FFF2-40B4-BE49-F238E27FC236}">
                <a16:creationId xmlns:a16="http://schemas.microsoft.com/office/drawing/2014/main" id="{2A56097B-6FB9-E10C-ED88-B927B67E501F}"/>
              </a:ext>
            </a:extLst>
          </p:cNvPr>
          <p:cNvSpPr>
            <a:spLocks noGrp="1"/>
          </p:cNvSpPr>
          <p:nvPr>
            <p:ph type="title"/>
          </p:nvPr>
        </p:nvSpPr>
        <p:spPr>
          <a:xfrm>
            <a:off x="172641" y="436885"/>
            <a:ext cx="8761809" cy="647700"/>
          </a:xfrm>
        </p:spPr>
        <p:txBody>
          <a:bodyPr/>
          <a:lstStyle/>
          <a:p>
            <a:r>
              <a:rPr lang="ja-JP" altLang="en-US" dirty="0"/>
              <a:t>今後のプロモーションに活かせる掲載報告をいたします</a:t>
            </a:r>
            <a:endParaRPr kumimoji="1" lang="ja-JP" altLang="en-US" dirty="0"/>
          </a:p>
        </p:txBody>
      </p:sp>
      <p:sp>
        <p:nvSpPr>
          <p:cNvPr id="7" name="正方形/長方形 6">
            <a:extLst>
              <a:ext uri="{FF2B5EF4-FFF2-40B4-BE49-F238E27FC236}">
                <a16:creationId xmlns:a16="http://schemas.microsoft.com/office/drawing/2014/main" id="{550EBA24-4C6A-272E-48C3-938D6A2D533C}"/>
              </a:ext>
            </a:extLst>
          </p:cNvPr>
          <p:cNvSpPr/>
          <p:nvPr/>
        </p:nvSpPr>
        <p:spPr>
          <a:xfrm>
            <a:off x="439941" y="1205606"/>
            <a:ext cx="8359932" cy="1364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8" name="テキスト ボックス 7">
            <a:extLst>
              <a:ext uri="{FF2B5EF4-FFF2-40B4-BE49-F238E27FC236}">
                <a16:creationId xmlns:a16="http://schemas.microsoft.com/office/drawing/2014/main" id="{3E7BBB46-6705-22C7-0A37-CE6C892D940F}"/>
              </a:ext>
            </a:extLst>
          </p:cNvPr>
          <p:cNvSpPr txBox="1"/>
          <p:nvPr/>
        </p:nvSpPr>
        <p:spPr>
          <a:xfrm>
            <a:off x="1310817" y="1514710"/>
            <a:ext cx="6160661" cy="738664"/>
          </a:xfrm>
          <a:prstGeom prst="rect">
            <a:avLst/>
          </a:prstGeom>
          <a:noFill/>
        </p:spPr>
        <p:txBody>
          <a:bodyPr wrap="none" rtlCol="0">
            <a:spAutoFit/>
          </a:bodyPr>
          <a:lstStyle/>
          <a:p>
            <a:r>
              <a:rPr kumimoji="1"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1]</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 </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掲載実績（日別・合計等）：</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PV</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広告配信数</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・クリック・</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CTR</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2] </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クリエイティブ実績　　　：</a:t>
            </a:r>
            <a:r>
              <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CTR</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クリエイティブ比較</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3] </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サマリ　　　　　　　　　：総評・良かった点・改善案等</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0" name="図 9" descr="テーブル&#10;&#10;自動的に生成された説明">
            <a:extLst>
              <a:ext uri="{FF2B5EF4-FFF2-40B4-BE49-F238E27FC236}">
                <a16:creationId xmlns:a16="http://schemas.microsoft.com/office/drawing/2014/main" id="{94248C51-EF09-93BD-CC4C-EF23555759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941" y="2841152"/>
            <a:ext cx="3599997" cy="2699997"/>
          </a:xfrm>
          <a:prstGeom prst="rect">
            <a:avLst/>
          </a:prstGeom>
          <a:ln>
            <a:noFill/>
          </a:ln>
          <a:effectLst>
            <a:outerShdw blurRad="292100" dist="139700" dir="2700000" algn="tl" rotWithShape="0">
              <a:srgbClr val="333333">
                <a:alpha val="65000"/>
              </a:srgbClr>
            </a:outerShdw>
          </a:effectLst>
        </p:spPr>
      </p:pic>
      <p:pic>
        <p:nvPicPr>
          <p:cNvPr id="11" name="図 10" descr="グラフィカル ユーザー インターフェイス, Web サイト&#10;&#10;自動的に生成された説明">
            <a:extLst>
              <a:ext uri="{FF2B5EF4-FFF2-40B4-BE49-F238E27FC236}">
                <a16:creationId xmlns:a16="http://schemas.microsoft.com/office/drawing/2014/main" id="{2673D832-A169-6F0C-E000-E8F54E11A4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908" y="3309138"/>
            <a:ext cx="3599997" cy="2699998"/>
          </a:xfrm>
          <a:prstGeom prst="rect">
            <a:avLst/>
          </a:prstGeom>
          <a:ln>
            <a:noFill/>
          </a:ln>
          <a:effectLst>
            <a:outerShdw blurRad="292100" dist="139700" dir="2700000" algn="tl" rotWithShape="0">
              <a:srgbClr val="333333">
                <a:alpha val="65000"/>
              </a:srgbClr>
            </a:outerShdw>
          </a:effectLst>
        </p:spPr>
      </p:pic>
      <p:pic>
        <p:nvPicPr>
          <p:cNvPr id="15" name="図 14" descr="グラフィカル ユーザー インターフェイス&#10;&#10;自動的に生成された説明">
            <a:extLst>
              <a:ext uri="{FF2B5EF4-FFF2-40B4-BE49-F238E27FC236}">
                <a16:creationId xmlns:a16="http://schemas.microsoft.com/office/drawing/2014/main" id="{27B5DCAE-2E42-77BA-F890-7CDF7C955B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9873" y="3705967"/>
            <a:ext cx="3599999" cy="2699999"/>
          </a:xfrm>
          <a:prstGeom prst="rect">
            <a:avLst/>
          </a:prstGeom>
          <a:ln>
            <a:noFill/>
          </a:ln>
          <a:effectLst>
            <a:outerShdw blurRad="292100" dist="139700" dir="2700000" algn="tl" rotWithShape="0">
              <a:srgbClr val="333333">
                <a:alpha val="65000"/>
              </a:srgbClr>
            </a:outerShdw>
          </a:effectLst>
        </p:spPr>
      </p:pic>
      <p:sp>
        <p:nvSpPr>
          <p:cNvPr id="16" name="テキスト ボックス 15">
            <a:extLst>
              <a:ext uri="{FF2B5EF4-FFF2-40B4-BE49-F238E27FC236}">
                <a16:creationId xmlns:a16="http://schemas.microsoft.com/office/drawing/2014/main" id="{CEF69D7A-31A3-3B11-767A-BBA56A9A570C}"/>
              </a:ext>
            </a:extLst>
          </p:cNvPr>
          <p:cNvSpPr txBox="1"/>
          <p:nvPr/>
        </p:nvSpPr>
        <p:spPr>
          <a:xfrm>
            <a:off x="5559775" y="2564092"/>
            <a:ext cx="3374675" cy="402851"/>
          </a:xfrm>
          <a:prstGeom prst="rect">
            <a:avLst/>
          </a:prstGeom>
          <a:noFill/>
        </p:spPr>
        <p:txBody>
          <a:bodyPr wrap="square" rtlCol="0">
            <a:spAutoFit/>
          </a:bodyPr>
          <a:lstStyle/>
          <a:p>
            <a:r>
              <a:rPr kumimoji="1" lang="en-US" altLang="ja-JP" sz="1000" dirty="0">
                <a:solidFill>
                  <a:schemeClr val="bg1">
                    <a:lumMod val="50000"/>
                  </a:schemeClr>
                </a:solidFill>
              </a:rPr>
              <a:t>※</a:t>
            </a:r>
            <a:r>
              <a:rPr lang="ja-JP" altLang="en-US" sz="1000" dirty="0">
                <a:solidFill>
                  <a:schemeClr val="bg1">
                    <a:lumMod val="50000"/>
                  </a:schemeClr>
                </a:solidFill>
              </a:rPr>
              <a:t>実施内容に応じてレポート項目も変更いたします。</a:t>
            </a:r>
            <a:endParaRPr lang="en-US" altLang="ja-JP" sz="1000" dirty="0">
              <a:solidFill>
                <a:schemeClr val="bg1">
                  <a:lumMod val="50000"/>
                </a:schemeClr>
              </a:solidFill>
            </a:endParaRPr>
          </a:p>
          <a:p>
            <a:r>
              <a:rPr lang="en-US" altLang="ja-JP" sz="1000" dirty="0">
                <a:solidFill>
                  <a:schemeClr val="bg1">
                    <a:lumMod val="50000"/>
                  </a:schemeClr>
                </a:solidFill>
              </a:rPr>
              <a:t>※</a:t>
            </a:r>
            <a:r>
              <a:rPr lang="ja-JP" altLang="en-US" sz="1000" dirty="0">
                <a:solidFill>
                  <a:schemeClr val="bg1">
                    <a:lumMod val="50000"/>
                  </a:schemeClr>
                </a:solidFill>
              </a:rPr>
              <a:t>その他ご希望の項目があればご相談ください。</a:t>
            </a:r>
            <a:endParaRPr kumimoji="1" lang="en-US" altLang="ja-JP" sz="1000" dirty="0">
              <a:solidFill>
                <a:schemeClr val="bg1">
                  <a:lumMod val="50000"/>
                </a:schemeClr>
              </a:solidFill>
            </a:endParaRPr>
          </a:p>
        </p:txBody>
      </p:sp>
    </p:spTree>
    <p:extLst>
      <p:ext uri="{BB962C8B-B14F-4D97-AF65-F5344CB8AC3E}">
        <p14:creationId xmlns:p14="http://schemas.microsoft.com/office/powerpoint/2010/main" val="515671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98700A3-79D9-4433-B0BB-67B0E169DB84}"/>
              </a:ext>
            </a:extLst>
          </p:cNvPr>
          <p:cNvSpPr>
            <a:spLocks noGrp="1"/>
          </p:cNvSpPr>
          <p:nvPr>
            <p:ph type="sldNum" sz="quarter" idx="12"/>
          </p:nvPr>
        </p:nvSpPr>
        <p:spPr/>
        <p:txBody>
          <a:bodyPr/>
          <a:lstStyle/>
          <a:p>
            <a:pPr defTabSz="844083">
              <a:defRPr/>
            </a:pPr>
            <a:fld id="{D8B91448-09D1-4BE7-A07D-AABAAA73F2EB}" type="slidenum">
              <a:rPr lang="ja-JP" altLang="en-US" dirty="0">
                <a:solidFill>
                  <a:srgbClr val="000000">
                    <a:tint val="75000"/>
                  </a:srgbClr>
                </a:solidFill>
                <a:latin typeface="游ゴシック" panose="020F0502020204030204"/>
                <a:ea typeface="游ゴシック" panose="020B0400000000000000" pitchFamily="50" charset="-128"/>
              </a:rPr>
              <a:pPr defTabSz="844083">
                <a:defRPr/>
              </a:pPr>
              <a:t>26</a:t>
            </a:fld>
            <a:endParaRPr lang="ja-JP" altLang="en-US" sz="923" dirty="0">
              <a:solidFill>
                <a:srgbClr val="000000">
                  <a:tint val="75000"/>
                </a:srgbClr>
              </a:solidFill>
              <a:latin typeface="游ゴシック" panose="020F0502020204030204"/>
              <a:ea typeface="游ゴシック" panose="020B0400000000000000" pitchFamily="50" charset="-128"/>
            </a:endParaRPr>
          </a:p>
        </p:txBody>
      </p:sp>
      <p:sp>
        <p:nvSpPr>
          <p:cNvPr id="4" name="フッター プレースホルダー 3">
            <a:extLst>
              <a:ext uri="{FF2B5EF4-FFF2-40B4-BE49-F238E27FC236}">
                <a16:creationId xmlns:a16="http://schemas.microsoft.com/office/drawing/2014/main" id="{7E8B6DBA-A95A-4EA4-9BFC-9D70590723E2}"/>
              </a:ext>
            </a:extLst>
          </p:cNvPr>
          <p:cNvSpPr>
            <a:spLocks noGrp="1"/>
          </p:cNvSpPr>
          <p:nvPr>
            <p:ph type="ftr" sz="quarter" idx="13"/>
          </p:nvPr>
        </p:nvSpPr>
        <p:spPr>
          <a:xfrm>
            <a:off x="209550" y="6453633"/>
            <a:ext cx="3367288" cy="337038"/>
          </a:xfrm>
        </p:spPr>
        <p:txBody>
          <a:bodyPr/>
          <a:lstStyle/>
          <a:p>
            <a:pPr defTabSz="844083">
              <a:defRPr/>
            </a:pPr>
            <a:r>
              <a:rPr lang="en-US" altLang="ja-JP" dirty="0">
                <a:solidFill>
                  <a:srgbClr val="000000">
                    <a:tint val="75000"/>
                  </a:srgbClr>
                </a:solidFill>
                <a:latin typeface="游ゴシック" panose="020F0502020204030204"/>
                <a:ea typeface="游ゴシック" panose="020B0400000000000000" pitchFamily="50" charset="-128"/>
              </a:rPr>
              <a:t>Copyright © Kakaku.com, Inc. All Rights Reserved.</a:t>
            </a:r>
          </a:p>
        </p:txBody>
      </p:sp>
      <p:sp>
        <p:nvSpPr>
          <p:cNvPr id="5" name="テキスト プレースホルダー 8">
            <a:extLst>
              <a:ext uri="{FF2B5EF4-FFF2-40B4-BE49-F238E27FC236}">
                <a16:creationId xmlns:a16="http://schemas.microsoft.com/office/drawing/2014/main" id="{2766DC2E-5AB4-4775-8973-B06C0E55EB7B}"/>
              </a:ext>
            </a:extLst>
          </p:cNvPr>
          <p:cNvSpPr txBox="1">
            <a:spLocks/>
          </p:cNvSpPr>
          <p:nvPr/>
        </p:nvSpPr>
        <p:spPr>
          <a:xfrm>
            <a:off x="214795" y="67329"/>
            <a:ext cx="7100669" cy="294297"/>
          </a:xfrm>
          <a:prstGeom prst="rect">
            <a:avLst/>
          </a:prstGeom>
        </p:spPr>
        <p:txBody>
          <a:bodyPr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600" dirty="0"/>
              <a:t>タイアップ広告　</a:t>
            </a:r>
          </a:p>
        </p:txBody>
      </p:sp>
      <p:sp>
        <p:nvSpPr>
          <p:cNvPr id="13" name="タイトル 2">
            <a:extLst>
              <a:ext uri="{FF2B5EF4-FFF2-40B4-BE49-F238E27FC236}">
                <a16:creationId xmlns:a16="http://schemas.microsoft.com/office/drawing/2014/main" id="{4579EE90-92E2-4779-8610-2785F638505A}"/>
              </a:ext>
            </a:extLst>
          </p:cNvPr>
          <p:cNvSpPr>
            <a:spLocks noGrp="1"/>
          </p:cNvSpPr>
          <p:nvPr>
            <p:ph type="title"/>
          </p:nvPr>
        </p:nvSpPr>
        <p:spPr>
          <a:xfrm>
            <a:off x="267363" y="554689"/>
            <a:ext cx="6995532" cy="508435"/>
          </a:xfrm>
        </p:spPr>
        <p:txBody>
          <a:bodyPr/>
          <a:lstStyle/>
          <a:p>
            <a:r>
              <a:rPr lang="ja-JP" altLang="en-US" sz="1800" dirty="0"/>
              <a:t>タイアップ広告に関する注意事項</a:t>
            </a:r>
          </a:p>
        </p:txBody>
      </p:sp>
      <p:sp>
        <p:nvSpPr>
          <p:cNvPr id="10" name="テキスト ボックス 9">
            <a:extLst>
              <a:ext uri="{FF2B5EF4-FFF2-40B4-BE49-F238E27FC236}">
                <a16:creationId xmlns:a16="http://schemas.microsoft.com/office/drawing/2014/main" id="{75E0DBFD-7460-1C7C-3A4F-455047E4677E}"/>
              </a:ext>
            </a:extLst>
          </p:cNvPr>
          <p:cNvSpPr txBox="1"/>
          <p:nvPr/>
        </p:nvSpPr>
        <p:spPr>
          <a:xfrm>
            <a:off x="267363" y="1063124"/>
            <a:ext cx="8312080" cy="4098301"/>
          </a:xfrm>
          <a:prstGeom prst="rect">
            <a:avLst/>
          </a:prstGeom>
          <a:noFill/>
        </p:spPr>
        <p:txBody>
          <a:bodyPr wrap="square">
            <a:spAutoFit/>
          </a:bodyPr>
          <a:lstStyle/>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資料中に記載されている料金は全て消費税等を含まない料金です。ご請求時は消費税等を乗算した金額をご請求致します。</a:t>
            </a:r>
            <a:endParaRPr lang="en-US" altLang="ja-JP" sz="969" dirty="0">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掲載可否に関しましては広告担当までお問い合わせ下さい。</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掲載期間の定義は以下となります。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969" dirty="0">
                <a:solidFill>
                  <a:prstClr val="black"/>
                </a:solidFill>
                <a:latin typeface="游ゴシック" panose="020B0400000000000000" pitchFamily="50" charset="-128"/>
                <a:ea typeface="游ゴシック" panose="020B0400000000000000" pitchFamily="50" charset="-128"/>
              </a:rPr>
              <a:t>　　　</a:t>
            </a:r>
            <a:r>
              <a:rPr lang="en-US" altLang="ja-JP" sz="969" dirty="0">
                <a:solidFill>
                  <a:prstClr val="black"/>
                </a:solidFill>
                <a:latin typeface="游ゴシック" panose="020B0400000000000000" pitchFamily="50" charset="-128"/>
                <a:ea typeface="游ゴシック" panose="020B0400000000000000" pitchFamily="50" charset="-128"/>
              </a:rPr>
              <a:t>1</a:t>
            </a:r>
            <a:r>
              <a:rPr lang="ja-JP" altLang="en-US" sz="969" dirty="0">
                <a:solidFill>
                  <a:prstClr val="black"/>
                </a:solidFill>
                <a:latin typeface="游ゴシック" panose="020B0400000000000000" pitchFamily="50" charset="-128"/>
                <a:ea typeface="游ゴシック" panose="020B0400000000000000" pitchFamily="50" charset="-128"/>
              </a:rPr>
              <a:t>か月：開始月の</a:t>
            </a:r>
            <a:r>
              <a:rPr lang="en-US" altLang="ja-JP" sz="969" dirty="0">
                <a:solidFill>
                  <a:prstClr val="black"/>
                </a:solidFill>
                <a:latin typeface="游ゴシック" panose="020B0400000000000000" pitchFamily="50" charset="-128"/>
                <a:ea typeface="游ゴシック" panose="020B0400000000000000" pitchFamily="50" charset="-128"/>
              </a:rPr>
              <a:t>1</a:t>
            </a:r>
            <a:r>
              <a:rPr lang="ja-JP" altLang="en-US" sz="969" dirty="0">
                <a:solidFill>
                  <a:prstClr val="black"/>
                </a:solidFill>
                <a:latin typeface="游ゴシック" panose="020B0400000000000000" pitchFamily="50" charset="-128"/>
                <a:ea typeface="游ゴシック" panose="020B0400000000000000" pitchFamily="50" charset="-128"/>
              </a:rPr>
              <a:t>か月日数</a:t>
            </a:r>
            <a:endParaRPr lang="en-US" altLang="ja-JP" sz="969"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969" dirty="0">
                <a:solidFill>
                  <a:prstClr val="black"/>
                </a:solidFill>
                <a:latin typeface="游ゴシック" panose="020B0400000000000000" pitchFamily="50" charset="-128"/>
                <a:ea typeface="游ゴシック" panose="020B0400000000000000" pitchFamily="50" charset="-128"/>
              </a:rPr>
              <a:t>　　　例）</a:t>
            </a:r>
            <a:r>
              <a:rPr lang="en-US" altLang="ja-JP" sz="969" dirty="0">
                <a:solidFill>
                  <a:prstClr val="black"/>
                </a:solidFill>
                <a:latin typeface="游ゴシック" panose="020B0400000000000000" pitchFamily="50" charset="-128"/>
                <a:ea typeface="游ゴシック" panose="020B0400000000000000" pitchFamily="50" charset="-128"/>
              </a:rPr>
              <a:t>10</a:t>
            </a:r>
            <a:r>
              <a:rPr lang="ja-JP" altLang="en-US" sz="969" dirty="0">
                <a:solidFill>
                  <a:prstClr val="black"/>
                </a:solidFill>
                <a:latin typeface="游ゴシック" panose="020B0400000000000000" pitchFamily="50" charset="-128"/>
                <a:ea typeface="游ゴシック" panose="020B0400000000000000" pitchFamily="50" charset="-128"/>
              </a:rPr>
              <a:t>月</a:t>
            </a:r>
            <a:r>
              <a:rPr lang="en-US" altLang="ja-JP" sz="969" dirty="0">
                <a:solidFill>
                  <a:prstClr val="black"/>
                </a:solidFill>
                <a:latin typeface="游ゴシック" panose="020B0400000000000000" pitchFamily="50" charset="-128"/>
                <a:ea typeface="游ゴシック" panose="020B0400000000000000" pitchFamily="50" charset="-128"/>
              </a:rPr>
              <a:t>10</a:t>
            </a:r>
            <a:r>
              <a:rPr lang="ja-JP" altLang="en-US" sz="969" dirty="0">
                <a:solidFill>
                  <a:prstClr val="black"/>
                </a:solidFill>
                <a:latin typeface="游ゴシック" panose="020B0400000000000000" pitchFamily="50" charset="-128"/>
                <a:ea typeface="游ゴシック" panose="020B0400000000000000" pitchFamily="50" charset="-128"/>
              </a:rPr>
              <a:t>日開始の場合　</a:t>
            </a:r>
            <a:r>
              <a:rPr lang="en-US" altLang="ja-JP" sz="969" dirty="0">
                <a:solidFill>
                  <a:prstClr val="black"/>
                </a:solidFill>
                <a:latin typeface="游ゴシック" panose="020B0400000000000000" pitchFamily="50" charset="-128"/>
                <a:ea typeface="游ゴシック" panose="020B0400000000000000" pitchFamily="50" charset="-128"/>
              </a:rPr>
              <a:t>10</a:t>
            </a:r>
            <a:r>
              <a:rPr lang="ja-JP" altLang="en-US" sz="969" dirty="0">
                <a:solidFill>
                  <a:prstClr val="black"/>
                </a:solidFill>
                <a:latin typeface="游ゴシック" panose="020B0400000000000000" pitchFamily="50" charset="-128"/>
                <a:ea typeface="游ゴシック" panose="020B0400000000000000" pitchFamily="50" charset="-128"/>
              </a:rPr>
              <a:t>月</a:t>
            </a:r>
            <a:r>
              <a:rPr lang="en-US" altLang="ja-JP" sz="969" dirty="0">
                <a:solidFill>
                  <a:prstClr val="black"/>
                </a:solidFill>
                <a:latin typeface="游ゴシック" panose="020B0400000000000000" pitchFamily="50" charset="-128"/>
                <a:ea typeface="游ゴシック" panose="020B0400000000000000" pitchFamily="50" charset="-128"/>
              </a:rPr>
              <a:t>10</a:t>
            </a:r>
            <a:r>
              <a:rPr lang="ja-JP" altLang="en-US" sz="969" dirty="0">
                <a:solidFill>
                  <a:prstClr val="black"/>
                </a:solidFill>
                <a:latin typeface="游ゴシック" panose="020B0400000000000000" pitchFamily="50" charset="-128"/>
                <a:ea typeface="游ゴシック" panose="020B0400000000000000" pitchFamily="50" charset="-128"/>
              </a:rPr>
              <a:t>日～</a:t>
            </a:r>
            <a:r>
              <a:rPr lang="en-US" altLang="ja-JP" sz="969" dirty="0">
                <a:solidFill>
                  <a:prstClr val="black"/>
                </a:solidFill>
                <a:latin typeface="游ゴシック" panose="020B0400000000000000" pitchFamily="50" charset="-128"/>
                <a:ea typeface="游ゴシック" panose="020B0400000000000000" pitchFamily="50" charset="-128"/>
              </a:rPr>
              <a:t>11</a:t>
            </a:r>
            <a:r>
              <a:rPr lang="ja-JP" altLang="en-US" sz="969" dirty="0">
                <a:solidFill>
                  <a:prstClr val="black"/>
                </a:solidFill>
                <a:latin typeface="游ゴシック" panose="020B0400000000000000" pitchFamily="50" charset="-128"/>
                <a:ea typeface="游ゴシック" panose="020B0400000000000000" pitchFamily="50" charset="-128"/>
              </a:rPr>
              <a:t>月</a:t>
            </a:r>
            <a:r>
              <a:rPr lang="en-US" altLang="ja-JP" sz="969" dirty="0">
                <a:solidFill>
                  <a:prstClr val="black"/>
                </a:solidFill>
                <a:latin typeface="游ゴシック" panose="020B0400000000000000" pitchFamily="50" charset="-128"/>
                <a:ea typeface="游ゴシック" panose="020B0400000000000000" pitchFamily="50" charset="-128"/>
              </a:rPr>
              <a:t>9</a:t>
            </a:r>
            <a:r>
              <a:rPr lang="ja-JP" altLang="en-US" sz="969" dirty="0">
                <a:solidFill>
                  <a:prstClr val="black"/>
                </a:solidFill>
                <a:latin typeface="游ゴシック" panose="020B0400000000000000" pitchFamily="50" charset="-128"/>
                <a:ea typeface="游ゴシック" panose="020B0400000000000000" pitchFamily="50" charset="-128"/>
              </a:rPr>
              <a:t>日（</a:t>
            </a:r>
            <a:r>
              <a:rPr lang="en-US" altLang="ja-JP" sz="969" dirty="0">
                <a:solidFill>
                  <a:prstClr val="black"/>
                </a:solidFill>
                <a:latin typeface="游ゴシック" panose="020B0400000000000000" pitchFamily="50" charset="-128"/>
                <a:ea typeface="游ゴシック" panose="020B0400000000000000" pitchFamily="50" charset="-128"/>
              </a:rPr>
              <a:t>31</a:t>
            </a:r>
            <a:r>
              <a:rPr lang="ja-JP" altLang="en-US" sz="969" dirty="0">
                <a:solidFill>
                  <a:prstClr val="black"/>
                </a:solidFill>
                <a:latin typeface="游ゴシック" panose="020B0400000000000000" pitchFamily="50" charset="-128"/>
                <a:ea typeface="游ゴシック" panose="020B0400000000000000" pitchFamily="50" charset="-128"/>
              </a:rPr>
              <a:t>日間）</a:t>
            </a:r>
            <a:endParaRPr lang="en-US" altLang="ja-JP" sz="969"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969" dirty="0">
                <a:solidFill>
                  <a:prstClr val="black"/>
                </a:solidFill>
                <a:latin typeface="游ゴシック" panose="020B0400000000000000" pitchFamily="50" charset="-128"/>
                <a:ea typeface="游ゴシック" panose="020B0400000000000000" pitchFamily="50" charset="-128"/>
              </a:rPr>
              <a:t>　　　　　</a:t>
            </a:r>
            <a:r>
              <a:rPr lang="en-US" altLang="ja-JP" sz="969" dirty="0">
                <a:solidFill>
                  <a:prstClr val="black"/>
                </a:solidFill>
                <a:latin typeface="游ゴシック" panose="020B0400000000000000" pitchFamily="50" charset="-128"/>
                <a:ea typeface="游ゴシック" panose="020B0400000000000000" pitchFamily="50" charset="-128"/>
              </a:rPr>
              <a:t>11</a:t>
            </a:r>
            <a:r>
              <a:rPr lang="ja-JP" altLang="en-US" sz="969" dirty="0">
                <a:solidFill>
                  <a:prstClr val="black"/>
                </a:solidFill>
                <a:latin typeface="游ゴシック" panose="020B0400000000000000" pitchFamily="50" charset="-128"/>
                <a:ea typeface="游ゴシック" panose="020B0400000000000000" pitchFamily="50" charset="-128"/>
              </a:rPr>
              <a:t>月</a:t>
            </a:r>
            <a:r>
              <a:rPr lang="en-US" altLang="ja-JP" sz="969" dirty="0">
                <a:solidFill>
                  <a:prstClr val="black"/>
                </a:solidFill>
                <a:latin typeface="游ゴシック" panose="020B0400000000000000" pitchFamily="50" charset="-128"/>
                <a:ea typeface="游ゴシック" panose="020B0400000000000000" pitchFamily="50" charset="-128"/>
              </a:rPr>
              <a:t>13</a:t>
            </a:r>
            <a:r>
              <a:rPr lang="ja-JP" altLang="en-US" sz="969" dirty="0">
                <a:solidFill>
                  <a:prstClr val="black"/>
                </a:solidFill>
                <a:latin typeface="游ゴシック" panose="020B0400000000000000" pitchFamily="50" charset="-128"/>
                <a:ea typeface="游ゴシック" panose="020B0400000000000000" pitchFamily="50" charset="-128"/>
              </a:rPr>
              <a:t>日開始の場合　</a:t>
            </a:r>
            <a:r>
              <a:rPr lang="en-US" altLang="ja-JP" sz="969" dirty="0">
                <a:solidFill>
                  <a:prstClr val="black"/>
                </a:solidFill>
                <a:latin typeface="游ゴシック" panose="020B0400000000000000" pitchFamily="50" charset="-128"/>
                <a:ea typeface="游ゴシック" panose="020B0400000000000000" pitchFamily="50" charset="-128"/>
              </a:rPr>
              <a:t>11</a:t>
            </a:r>
            <a:r>
              <a:rPr lang="ja-JP" altLang="en-US" sz="969" dirty="0">
                <a:solidFill>
                  <a:prstClr val="black"/>
                </a:solidFill>
                <a:latin typeface="游ゴシック" panose="020B0400000000000000" pitchFamily="50" charset="-128"/>
                <a:ea typeface="游ゴシック" panose="020B0400000000000000" pitchFamily="50" charset="-128"/>
              </a:rPr>
              <a:t>月</a:t>
            </a:r>
            <a:r>
              <a:rPr lang="en-US" altLang="ja-JP" sz="969" dirty="0">
                <a:solidFill>
                  <a:prstClr val="black"/>
                </a:solidFill>
                <a:latin typeface="游ゴシック" panose="020B0400000000000000" pitchFamily="50" charset="-128"/>
                <a:ea typeface="游ゴシック" panose="020B0400000000000000" pitchFamily="50" charset="-128"/>
              </a:rPr>
              <a:t>13</a:t>
            </a:r>
            <a:r>
              <a:rPr lang="ja-JP" altLang="en-US" sz="969" dirty="0">
                <a:solidFill>
                  <a:prstClr val="black"/>
                </a:solidFill>
                <a:latin typeface="游ゴシック" panose="020B0400000000000000" pitchFamily="50" charset="-128"/>
                <a:ea typeface="游ゴシック" panose="020B0400000000000000" pitchFamily="50" charset="-128"/>
              </a:rPr>
              <a:t>日～</a:t>
            </a:r>
            <a:r>
              <a:rPr lang="en-US" altLang="ja-JP" sz="969" dirty="0">
                <a:solidFill>
                  <a:prstClr val="black"/>
                </a:solidFill>
                <a:latin typeface="游ゴシック" panose="020B0400000000000000" pitchFamily="50" charset="-128"/>
                <a:ea typeface="游ゴシック" panose="020B0400000000000000" pitchFamily="50" charset="-128"/>
              </a:rPr>
              <a:t>12</a:t>
            </a:r>
            <a:r>
              <a:rPr lang="ja-JP" altLang="en-US" sz="969" dirty="0">
                <a:solidFill>
                  <a:prstClr val="black"/>
                </a:solidFill>
                <a:latin typeface="游ゴシック" panose="020B0400000000000000" pitchFamily="50" charset="-128"/>
                <a:ea typeface="游ゴシック" panose="020B0400000000000000" pitchFamily="50" charset="-128"/>
              </a:rPr>
              <a:t>月</a:t>
            </a:r>
            <a:r>
              <a:rPr lang="en-US" altLang="ja-JP" sz="969" dirty="0">
                <a:solidFill>
                  <a:prstClr val="black"/>
                </a:solidFill>
                <a:latin typeface="游ゴシック" panose="020B0400000000000000" pitchFamily="50" charset="-128"/>
                <a:ea typeface="游ゴシック" panose="020B0400000000000000" pitchFamily="50" charset="-128"/>
              </a:rPr>
              <a:t>12</a:t>
            </a:r>
            <a:r>
              <a:rPr lang="ja-JP" altLang="en-US" sz="969" dirty="0">
                <a:solidFill>
                  <a:prstClr val="black"/>
                </a:solidFill>
                <a:latin typeface="游ゴシック" panose="020B0400000000000000" pitchFamily="50" charset="-128"/>
                <a:ea typeface="游ゴシック" panose="020B0400000000000000" pitchFamily="50" charset="-128"/>
              </a:rPr>
              <a:t>日（</a:t>
            </a:r>
            <a:r>
              <a:rPr lang="en-US" altLang="ja-JP" sz="969" dirty="0">
                <a:solidFill>
                  <a:prstClr val="black"/>
                </a:solidFill>
                <a:latin typeface="游ゴシック" panose="020B0400000000000000" pitchFamily="50" charset="-128"/>
                <a:ea typeface="游ゴシック" panose="020B0400000000000000" pitchFamily="50" charset="-128"/>
              </a:rPr>
              <a:t>30</a:t>
            </a:r>
            <a:r>
              <a:rPr lang="ja-JP" altLang="en-US" sz="969" dirty="0">
                <a:solidFill>
                  <a:prstClr val="black"/>
                </a:solidFill>
                <a:latin typeface="游ゴシック" panose="020B0400000000000000" pitchFamily="50" charset="-128"/>
                <a:ea typeface="游ゴシック" panose="020B0400000000000000" pitchFamily="50" charset="-128"/>
              </a:rPr>
              <a:t>日間）</a:t>
            </a:r>
            <a:endParaRPr lang="en-US" altLang="ja-JP" sz="969"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969" dirty="0">
                <a:solidFill>
                  <a:prstClr val="black"/>
                </a:solidFill>
                <a:latin typeface="游ゴシック" panose="020B0400000000000000" pitchFamily="50" charset="-128"/>
                <a:ea typeface="游ゴシック" panose="020B0400000000000000" pitchFamily="50" charset="-128"/>
              </a:rPr>
              <a:t>　　　</a:t>
            </a:r>
            <a:r>
              <a:rPr lang="en-US" altLang="ja-JP" sz="969" dirty="0">
                <a:solidFill>
                  <a:prstClr val="black"/>
                </a:solidFill>
                <a:latin typeface="游ゴシック" panose="020B0400000000000000" pitchFamily="50" charset="-128"/>
                <a:ea typeface="游ゴシック" panose="020B0400000000000000" pitchFamily="50" charset="-128"/>
              </a:rPr>
              <a:t>2</a:t>
            </a:r>
            <a:r>
              <a:rPr lang="ja-JP" altLang="en-US" sz="969" dirty="0">
                <a:solidFill>
                  <a:prstClr val="black"/>
                </a:solidFill>
                <a:latin typeface="游ゴシック" panose="020B0400000000000000" pitchFamily="50" charset="-128"/>
                <a:ea typeface="游ゴシック" panose="020B0400000000000000" pitchFamily="50" charset="-128"/>
              </a:rPr>
              <a:t>ヶ月：開始月の</a:t>
            </a:r>
            <a:r>
              <a:rPr lang="en-US" altLang="ja-JP" sz="969" dirty="0">
                <a:solidFill>
                  <a:prstClr val="black"/>
                </a:solidFill>
                <a:latin typeface="游ゴシック" panose="020B0400000000000000" pitchFamily="50" charset="-128"/>
                <a:ea typeface="游ゴシック" panose="020B0400000000000000" pitchFamily="50" charset="-128"/>
              </a:rPr>
              <a:t>1</a:t>
            </a:r>
            <a:r>
              <a:rPr lang="ja-JP" altLang="en-US" sz="969" dirty="0">
                <a:solidFill>
                  <a:prstClr val="black"/>
                </a:solidFill>
                <a:latin typeface="游ゴシック" panose="020B0400000000000000" pitchFamily="50" charset="-128"/>
                <a:ea typeface="游ゴシック" panose="020B0400000000000000" pitchFamily="50" charset="-128"/>
              </a:rPr>
              <a:t>か月日数</a:t>
            </a:r>
            <a:r>
              <a:rPr lang="en-US" altLang="ja-JP" sz="969" dirty="0">
                <a:solidFill>
                  <a:prstClr val="black"/>
                </a:solidFill>
                <a:latin typeface="游ゴシック" panose="020B0400000000000000" pitchFamily="50" charset="-128"/>
                <a:ea typeface="游ゴシック" panose="020B0400000000000000" pitchFamily="50" charset="-128"/>
              </a:rPr>
              <a:t>×2</a:t>
            </a:r>
          </a:p>
          <a:p>
            <a:pPr defTabSz="779173" fontAlgn="base">
              <a:lnSpc>
                <a:spcPct val="150000"/>
              </a:lnSpc>
              <a:spcBef>
                <a:spcPct val="0"/>
              </a:spcBef>
              <a:spcAft>
                <a:spcPct val="0"/>
              </a:spcAft>
              <a:defRPr/>
            </a:pPr>
            <a:r>
              <a:rPr lang="ja-JP" altLang="en-US" sz="969" dirty="0">
                <a:solidFill>
                  <a:prstClr val="black"/>
                </a:solidFill>
                <a:latin typeface="游ゴシック" panose="020B0400000000000000" pitchFamily="50" charset="-128"/>
                <a:ea typeface="游ゴシック" panose="020B0400000000000000" pitchFamily="50" charset="-128"/>
              </a:rPr>
              <a:t>　　　例）</a:t>
            </a:r>
            <a:r>
              <a:rPr lang="en-US" altLang="ja-JP" sz="969" dirty="0">
                <a:solidFill>
                  <a:prstClr val="black"/>
                </a:solidFill>
                <a:latin typeface="游ゴシック" panose="020B0400000000000000" pitchFamily="50" charset="-128"/>
                <a:ea typeface="游ゴシック" panose="020B0400000000000000" pitchFamily="50" charset="-128"/>
              </a:rPr>
              <a:t>10</a:t>
            </a:r>
            <a:r>
              <a:rPr lang="ja-JP" altLang="en-US" sz="969" dirty="0">
                <a:solidFill>
                  <a:prstClr val="black"/>
                </a:solidFill>
                <a:latin typeface="游ゴシック" panose="020B0400000000000000" pitchFamily="50" charset="-128"/>
                <a:ea typeface="游ゴシック" panose="020B0400000000000000" pitchFamily="50" charset="-128"/>
              </a:rPr>
              <a:t>月</a:t>
            </a:r>
            <a:r>
              <a:rPr lang="en-US" altLang="ja-JP" sz="969" dirty="0">
                <a:solidFill>
                  <a:prstClr val="black"/>
                </a:solidFill>
                <a:latin typeface="游ゴシック" panose="020B0400000000000000" pitchFamily="50" charset="-128"/>
                <a:ea typeface="游ゴシック" panose="020B0400000000000000" pitchFamily="50" charset="-128"/>
              </a:rPr>
              <a:t>10</a:t>
            </a:r>
            <a:r>
              <a:rPr lang="ja-JP" altLang="en-US" sz="969" dirty="0">
                <a:solidFill>
                  <a:prstClr val="black"/>
                </a:solidFill>
                <a:latin typeface="游ゴシック" panose="020B0400000000000000" pitchFamily="50" charset="-128"/>
                <a:ea typeface="游ゴシック" panose="020B0400000000000000" pitchFamily="50" charset="-128"/>
              </a:rPr>
              <a:t>日開始の場合　</a:t>
            </a:r>
            <a:r>
              <a:rPr lang="en-US" altLang="ja-JP" sz="969" dirty="0">
                <a:solidFill>
                  <a:prstClr val="black"/>
                </a:solidFill>
                <a:latin typeface="游ゴシック" panose="020B0400000000000000" pitchFamily="50" charset="-128"/>
                <a:ea typeface="游ゴシック" panose="020B0400000000000000" pitchFamily="50" charset="-128"/>
              </a:rPr>
              <a:t>10</a:t>
            </a:r>
            <a:r>
              <a:rPr lang="ja-JP" altLang="en-US" sz="969" dirty="0">
                <a:solidFill>
                  <a:prstClr val="black"/>
                </a:solidFill>
                <a:latin typeface="游ゴシック" panose="020B0400000000000000" pitchFamily="50" charset="-128"/>
                <a:ea typeface="游ゴシック" panose="020B0400000000000000" pitchFamily="50" charset="-128"/>
              </a:rPr>
              <a:t>月</a:t>
            </a:r>
            <a:r>
              <a:rPr lang="en-US" altLang="ja-JP" sz="969" dirty="0">
                <a:solidFill>
                  <a:prstClr val="black"/>
                </a:solidFill>
                <a:latin typeface="游ゴシック" panose="020B0400000000000000" pitchFamily="50" charset="-128"/>
                <a:ea typeface="游ゴシック" panose="020B0400000000000000" pitchFamily="50" charset="-128"/>
              </a:rPr>
              <a:t>10</a:t>
            </a:r>
            <a:r>
              <a:rPr lang="ja-JP" altLang="en-US" sz="969" dirty="0">
                <a:solidFill>
                  <a:prstClr val="black"/>
                </a:solidFill>
                <a:latin typeface="游ゴシック" panose="020B0400000000000000" pitchFamily="50" charset="-128"/>
                <a:ea typeface="游ゴシック" panose="020B0400000000000000" pitchFamily="50" charset="-128"/>
              </a:rPr>
              <a:t>日～</a:t>
            </a:r>
            <a:r>
              <a:rPr lang="en-US" altLang="ja-JP" sz="969" dirty="0">
                <a:solidFill>
                  <a:prstClr val="black"/>
                </a:solidFill>
                <a:latin typeface="游ゴシック" panose="020B0400000000000000" pitchFamily="50" charset="-128"/>
                <a:ea typeface="游ゴシック" panose="020B0400000000000000" pitchFamily="50" charset="-128"/>
              </a:rPr>
              <a:t>12</a:t>
            </a:r>
            <a:r>
              <a:rPr lang="ja-JP" altLang="en-US" sz="969" dirty="0">
                <a:solidFill>
                  <a:prstClr val="black"/>
                </a:solidFill>
                <a:latin typeface="游ゴシック" panose="020B0400000000000000" pitchFamily="50" charset="-128"/>
                <a:ea typeface="游ゴシック" panose="020B0400000000000000" pitchFamily="50" charset="-128"/>
              </a:rPr>
              <a:t>月</a:t>
            </a:r>
            <a:r>
              <a:rPr lang="en-US" altLang="ja-JP" sz="969" dirty="0">
                <a:solidFill>
                  <a:prstClr val="black"/>
                </a:solidFill>
                <a:latin typeface="游ゴシック" panose="020B0400000000000000" pitchFamily="50" charset="-128"/>
                <a:ea typeface="游ゴシック" panose="020B0400000000000000" pitchFamily="50" charset="-128"/>
              </a:rPr>
              <a:t>10</a:t>
            </a:r>
            <a:r>
              <a:rPr lang="ja-JP" altLang="en-US" sz="969" dirty="0">
                <a:solidFill>
                  <a:prstClr val="black"/>
                </a:solidFill>
                <a:latin typeface="游ゴシック" panose="020B0400000000000000" pitchFamily="50" charset="-128"/>
                <a:ea typeface="游ゴシック" panose="020B0400000000000000" pitchFamily="50" charset="-128"/>
              </a:rPr>
              <a:t>日（</a:t>
            </a:r>
            <a:r>
              <a:rPr lang="en-US" altLang="ja-JP" sz="969" dirty="0">
                <a:solidFill>
                  <a:prstClr val="black"/>
                </a:solidFill>
                <a:latin typeface="游ゴシック" panose="020B0400000000000000" pitchFamily="50" charset="-128"/>
                <a:ea typeface="游ゴシック" panose="020B0400000000000000" pitchFamily="50" charset="-128"/>
              </a:rPr>
              <a:t>62</a:t>
            </a:r>
            <a:r>
              <a:rPr lang="ja-JP" altLang="en-US" sz="969" dirty="0">
                <a:solidFill>
                  <a:prstClr val="black"/>
                </a:solidFill>
                <a:latin typeface="游ゴシック" panose="020B0400000000000000" pitchFamily="50" charset="-128"/>
                <a:ea typeface="游ゴシック" panose="020B0400000000000000" pitchFamily="50" charset="-128"/>
              </a:rPr>
              <a:t>日間）</a:t>
            </a:r>
            <a:endParaRPr lang="en-US" altLang="ja-JP" sz="969"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969" dirty="0">
                <a:solidFill>
                  <a:prstClr val="black"/>
                </a:solidFill>
                <a:latin typeface="游ゴシック" panose="020B0400000000000000" pitchFamily="50" charset="-128"/>
                <a:ea typeface="游ゴシック" panose="020B0400000000000000" pitchFamily="50" charset="-128"/>
              </a:rPr>
              <a:t>　　　　　</a:t>
            </a:r>
            <a:r>
              <a:rPr lang="en-US" altLang="ja-JP" sz="969" dirty="0">
                <a:solidFill>
                  <a:prstClr val="black"/>
                </a:solidFill>
                <a:latin typeface="游ゴシック" panose="020B0400000000000000" pitchFamily="50" charset="-128"/>
                <a:ea typeface="游ゴシック" panose="020B0400000000000000" pitchFamily="50" charset="-128"/>
              </a:rPr>
              <a:t>11</a:t>
            </a:r>
            <a:r>
              <a:rPr lang="ja-JP" altLang="en-US" sz="969" dirty="0">
                <a:solidFill>
                  <a:prstClr val="black"/>
                </a:solidFill>
                <a:latin typeface="游ゴシック" panose="020B0400000000000000" pitchFamily="50" charset="-128"/>
                <a:ea typeface="游ゴシック" panose="020B0400000000000000" pitchFamily="50" charset="-128"/>
              </a:rPr>
              <a:t>月</a:t>
            </a:r>
            <a:r>
              <a:rPr lang="en-US" altLang="ja-JP" sz="969" dirty="0">
                <a:solidFill>
                  <a:prstClr val="black"/>
                </a:solidFill>
                <a:latin typeface="游ゴシック" panose="020B0400000000000000" pitchFamily="50" charset="-128"/>
                <a:ea typeface="游ゴシック" panose="020B0400000000000000" pitchFamily="50" charset="-128"/>
              </a:rPr>
              <a:t>13</a:t>
            </a:r>
            <a:r>
              <a:rPr lang="ja-JP" altLang="en-US" sz="969" dirty="0">
                <a:solidFill>
                  <a:prstClr val="black"/>
                </a:solidFill>
                <a:latin typeface="游ゴシック" panose="020B0400000000000000" pitchFamily="50" charset="-128"/>
                <a:ea typeface="游ゴシック" panose="020B0400000000000000" pitchFamily="50" charset="-128"/>
              </a:rPr>
              <a:t>日開始の場合　</a:t>
            </a:r>
            <a:r>
              <a:rPr lang="en-US" altLang="ja-JP" sz="969" dirty="0">
                <a:solidFill>
                  <a:prstClr val="black"/>
                </a:solidFill>
                <a:latin typeface="游ゴシック" panose="020B0400000000000000" pitchFamily="50" charset="-128"/>
                <a:ea typeface="游ゴシック" panose="020B0400000000000000" pitchFamily="50" charset="-128"/>
              </a:rPr>
              <a:t>11</a:t>
            </a:r>
            <a:r>
              <a:rPr lang="ja-JP" altLang="en-US" sz="969" dirty="0">
                <a:solidFill>
                  <a:prstClr val="black"/>
                </a:solidFill>
                <a:latin typeface="游ゴシック" panose="020B0400000000000000" pitchFamily="50" charset="-128"/>
                <a:ea typeface="游ゴシック" panose="020B0400000000000000" pitchFamily="50" charset="-128"/>
              </a:rPr>
              <a:t>月</a:t>
            </a:r>
            <a:r>
              <a:rPr lang="en-US" altLang="ja-JP" sz="969" dirty="0">
                <a:solidFill>
                  <a:prstClr val="black"/>
                </a:solidFill>
                <a:latin typeface="游ゴシック" panose="020B0400000000000000" pitchFamily="50" charset="-128"/>
                <a:ea typeface="游ゴシック" panose="020B0400000000000000" pitchFamily="50" charset="-128"/>
              </a:rPr>
              <a:t>13</a:t>
            </a:r>
            <a:r>
              <a:rPr lang="ja-JP" altLang="en-US" sz="969" dirty="0">
                <a:solidFill>
                  <a:prstClr val="black"/>
                </a:solidFill>
                <a:latin typeface="游ゴシック" panose="020B0400000000000000" pitchFamily="50" charset="-128"/>
                <a:ea typeface="游ゴシック" panose="020B0400000000000000" pitchFamily="50" charset="-128"/>
              </a:rPr>
              <a:t>日～</a:t>
            </a:r>
            <a:r>
              <a:rPr lang="en-US" altLang="ja-JP" sz="969" dirty="0">
                <a:solidFill>
                  <a:prstClr val="black"/>
                </a:solidFill>
                <a:latin typeface="游ゴシック" panose="020B0400000000000000" pitchFamily="50" charset="-128"/>
                <a:ea typeface="游ゴシック" panose="020B0400000000000000" pitchFamily="50" charset="-128"/>
              </a:rPr>
              <a:t>1</a:t>
            </a:r>
            <a:r>
              <a:rPr lang="ja-JP" altLang="en-US" sz="969" dirty="0">
                <a:solidFill>
                  <a:prstClr val="black"/>
                </a:solidFill>
                <a:latin typeface="游ゴシック" panose="020B0400000000000000" pitchFamily="50" charset="-128"/>
                <a:ea typeface="游ゴシック" panose="020B0400000000000000" pitchFamily="50" charset="-128"/>
              </a:rPr>
              <a:t>月</a:t>
            </a:r>
            <a:r>
              <a:rPr lang="en-US" altLang="ja-JP" sz="969" dirty="0">
                <a:solidFill>
                  <a:prstClr val="black"/>
                </a:solidFill>
                <a:latin typeface="游ゴシック" panose="020B0400000000000000" pitchFamily="50" charset="-128"/>
                <a:ea typeface="游ゴシック" panose="020B0400000000000000" pitchFamily="50" charset="-128"/>
              </a:rPr>
              <a:t>11</a:t>
            </a:r>
            <a:r>
              <a:rPr lang="ja-JP" altLang="en-US" sz="969" dirty="0">
                <a:solidFill>
                  <a:prstClr val="black"/>
                </a:solidFill>
                <a:latin typeface="游ゴシック" panose="020B0400000000000000" pitchFamily="50" charset="-128"/>
                <a:ea typeface="游ゴシック" panose="020B0400000000000000" pitchFamily="50" charset="-128"/>
              </a:rPr>
              <a:t>日（</a:t>
            </a:r>
            <a:r>
              <a:rPr lang="en-US" altLang="ja-JP" sz="969" dirty="0">
                <a:solidFill>
                  <a:prstClr val="black"/>
                </a:solidFill>
                <a:latin typeface="游ゴシック" panose="020B0400000000000000" pitchFamily="50" charset="-128"/>
                <a:ea typeface="游ゴシック" panose="020B0400000000000000" pitchFamily="50" charset="-128"/>
              </a:rPr>
              <a:t>60</a:t>
            </a:r>
            <a:r>
              <a:rPr lang="ja-JP" altLang="en-US" sz="969" dirty="0">
                <a:solidFill>
                  <a:prstClr val="black"/>
                </a:solidFill>
                <a:latin typeface="游ゴシック" panose="020B0400000000000000" pitchFamily="50" charset="-128"/>
                <a:ea typeface="游ゴシック" panose="020B0400000000000000" pitchFamily="50" charset="-128"/>
              </a:rPr>
              <a:t>日間）</a:t>
            </a: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誘導枠配信期間は掲載開始日の</a:t>
            </a:r>
            <a:r>
              <a:rPr lang="en-US" altLang="ja-JP" sz="969" dirty="0">
                <a:solidFill>
                  <a:prstClr val="black"/>
                </a:solidFill>
                <a:latin typeface="游ゴシック" panose="020B0400000000000000" pitchFamily="50" charset="-128"/>
                <a:ea typeface="游ゴシック" panose="020B0400000000000000" pitchFamily="50" charset="-128"/>
              </a:rPr>
              <a:t>AM10</a:t>
            </a:r>
            <a:r>
              <a:rPr lang="ja-JP" altLang="en-US" sz="969" dirty="0">
                <a:solidFill>
                  <a:prstClr val="black"/>
                </a:solidFill>
                <a:latin typeface="游ゴシック" panose="020B0400000000000000" pitchFamily="50" charset="-128"/>
                <a:ea typeface="游ゴシック" panose="020B0400000000000000" pitchFamily="50" charset="-128"/>
              </a:rPr>
              <a:t>時～掲載終了日の翌</a:t>
            </a:r>
            <a:r>
              <a:rPr lang="en-US" altLang="ja-JP" sz="969" dirty="0">
                <a:solidFill>
                  <a:prstClr val="black"/>
                </a:solidFill>
                <a:latin typeface="游ゴシック" panose="020B0400000000000000" pitchFamily="50" charset="-128"/>
                <a:ea typeface="游ゴシック" panose="020B0400000000000000" pitchFamily="50" charset="-128"/>
              </a:rPr>
              <a:t>AM10</a:t>
            </a:r>
            <a:r>
              <a:rPr lang="ja-JP" altLang="en-US" sz="969" dirty="0">
                <a:solidFill>
                  <a:prstClr val="black"/>
                </a:solidFill>
                <a:latin typeface="游ゴシック" panose="020B0400000000000000" pitchFamily="50" charset="-128"/>
                <a:ea typeface="游ゴシック" panose="020B0400000000000000" pitchFamily="50" charset="-128"/>
              </a:rPr>
              <a:t>時までとなり、配信開始日は原則弊社の営業日のみとなります。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誘導枠には、タイアップ特集誘導枠のほか海外・国内情報ページ内ランオブ枠を追加させていただく場合があります。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発注後のキャンセルはお受けできかねます。また、発注主側に起因するリリース日の変更については追加費用が発生いたします。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タイアップ広告における制作サービスに関し、制作物やリリース日については、お申込み時の書面または電子メール等に規定します。制作進行においては作業スケジュールを予め提示しますので、広告主又は広告代理店は制作物の完成に向けて滞りなく完了できるようご協力をお願いいたし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en-US" altLang="ja-JP" sz="969" dirty="0">
                <a:solidFill>
                  <a:prstClr val="black"/>
                </a:solidFill>
                <a:latin typeface="游ゴシック" panose="020B0400000000000000" pitchFamily="50" charset="-128"/>
                <a:ea typeface="游ゴシック" panose="020B0400000000000000" pitchFamily="50" charset="-128"/>
              </a:rPr>
              <a:t>PV</a:t>
            </a:r>
            <a:r>
              <a:rPr lang="ja-JP" altLang="en-US" sz="969" dirty="0">
                <a:solidFill>
                  <a:prstClr val="black"/>
                </a:solidFill>
                <a:latin typeface="游ゴシック" panose="020B0400000000000000" pitchFamily="50" charset="-128"/>
                <a:ea typeface="游ゴシック" panose="020B0400000000000000" pitchFamily="50" charset="-128"/>
              </a:rPr>
              <a:t>数は想定値であり、保証するものではございません。</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掲載期間中の競合調整は行いません。</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コンテンツデザイン・レイアウトは予告なく変更する場合がございます。</a:t>
            </a:r>
            <a:endParaRPr lang="en-US" altLang="ja-JP" sz="969"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43392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4FBFD7-D88F-4F0E-8F1B-4C6278B2B0BB}"/>
              </a:ext>
            </a:extLst>
          </p:cNvPr>
          <p:cNvSpPr>
            <a:spLocks noGrp="1"/>
          </p:cNvSpPr>
          <p:nvPr>
            <p:ph type="title"/>
          </p:nvPr>
        </p:nvSpPr>
        <p:spPr>
          <a:xfrm>
            <a:off x="171449" y="1184564"/>
            <a:ext cx="8772528" cy="1408491"/>
          </a:xfrm>
        </p:spPr>
        <p:txBody>
          <a:bodyPr/>
          <a:lstStyle/>
          <a:p>
            <a:pPr algn="ctr"/>
            <a:r>
              <a:rPr kumimoji="1" lang="ja-JP" altLang="en-US" sz="2800" dirty="0"/>
              <a:t>旅行に特化した</a:t>
            </a:r>
            <a:br>
              <a:rPr kumimoji="1" lang="en-US" altLang="ja-JP" sz="2800" dirty="0"/>
            </a:br>
            <a:r>
              <a:rPr kumimoji="1" lang="ja-JP" altLang="en-US" sz="2800" dirty="0"/>
              <a:t>オーディエンスターゲティング広告</a:t>
            </a:r>
            <a:br>
              <a:rPr kumimoji="1" lang="en-US" altLang="ja-JP" sz="2800" dirty="0"/>
            </a:br>
            <a:r>
              <a:rPr kumimoji="1" lang="ja-JP" altLang="en-US" sz="2800" dirty="0"/>
              <a:t>（運用型広告）</a:t>
            </a:r>
          </a:p>
        </p:txBody>
      </p:sp>
      <p:sp>
        <p:nvSpPr>
          <p:cNvPr id="3" name="コンテンツ プレースホルダー 2">
            <a:extLst>
              <a:ext uri="{FF2B5EF4-FFF2-40B4-BE49-F238E27FC236}">
                <a16:creationId xmlns:a16="http://schemas.microsoft.com/office/drawing/2014/main" id="{C4F33A6F-A53C-4324-B42C-54D9F9FD0252}"/>
              </a:ext>
            </a:extLst>
          </p:cNvPr>
          <p:cNvSpPr>
            <a:spLocks noGrp="1"/>
          </p:cNvSpPr>
          <p:nvPr>
            <p:ph idx="1"/>
          </p:nvPr>
        </p:nvSpPr>
        <p:spPr>
          <a:xfrm>
            <a:off x="1231979" y="2653146"/>
            <a:ext cx="6651467" cy="2469844"/>
          </a:xfrm>
          <a:solidFill>
            <a:schemeClr val="accent3">
              <a:lumMod val="20000"/>
              <a:lumOff val="80000"/>
            </a:schemeClr>
          </a:solidFill>
        </p:spPr>
        <p:txBody>
          <a:bodyPr lIns="288000" tIns="288000" rIns="288000" bIns="288000" anchor="ctr">
            <a:normAutofit fontScale="92500" lnSpcReduction="20000"/>
          </a:bodyPr>
          <a:lstStyle/>
          <a:p>
            <a:pPr marL="265113" indent="-265113">
              <a:lnSpc>
                <a:spcPct val="110000"/>
              </a:lnSpc>
              <a:buFont typeface="+mj-lt"/>
              <a:buAutoNum type="arabicPeriod"/>
            </a:pPr>
            <a:r>
              <a:rPr kumimoji="1" lang="ja-JP" altLang="en-US" sz="1600" dirty="0"/>
              <a:t>オーディエンスターゲティング広告について（運用型広告）</a:t>
            </a:r>
          </a:p>
          <a:p>
            <a:pPr marL="265113" indent="-265113">
              <a:lnSpc>
                <a:spcPct val="110000"/>
              </a:lnSpc>
              <a:buFont typeface="+mj-lt"/>
              <a:buAutoNum type="arabicPeriod"/>
            </a:pPr>
            <a:r>
              <a:rPr lang="ja-JP" altLang="en-US" sz="1600" dirty="0"/>
              <a:t>セグメント概要</a:t>
            </a:r>
            <a:endParaRPr lang="en-US" altLang="ja-JP" sz="1600" dirty="0"/>
          </a:p>
          <a:p>
            <a:pPr marL="265113" indent="-265113">
              <a:lnSpc>
                <a:spcPct val="110000"/>
              </a:lnSpc>
              <a:buFont typeface="+mj-lt"/>
              <a:buAutoNum type="arabicPeriod"/>
            </a:pPr>
            <a:r>
              <a:rPr kumimoji="1" lang="ja-JP" altLang="en-US" sz="1600" dirty="0"/>
              <a:t>利用可能セグメント一覧</a:t>
            </a:r>
            <a:endParaRPr kumimoji="1" lang="en-US" altLang="ja-JP" sz="1600" dirty="0"/>
          </a:p>
          <a:p>
            <a:pPr marL="265113" indent="-265113">
              <a:lnSpc>
                <a:spcPct val="110000"/>
              </a:lnSpc>
              <a:buFont typeface="+mj-lt"/>
              <a:buAutoNum type="arabicPeriod"/>
            </a:pPr>
            <a:r>
              <a:rPr kumimoji="1" lang="ja-JP" altLang="en-US" sz="1600" dirty="0"/>
              <a:t>セグメント例①</a:t>
            </a:r>
            <a:endParaRPr kumimoji="1" lang="en-US" altLang="ja-JP" sz="1600" dirty="0"/>
          </a:p>
          <a:p>
            <a:pPr marL="265113" indent="-265113">
              <a:lnSpc>
                <a:spcPct val="110000"/>
              </a:lnSpc>
              <a:buFont typeface="+mj-lt"/>
              <a:buAutoNum type="arabicPeriod"/>
            </a:pPr>
            <a:r>
              <a:rPr kumimoji="1" lang="ja-JP" altLang="en-US" sz="1600" dirty="0"/>
              <a:t>セグメント例②</a:t>
            </a:r>
            <a:endParaRPr kumimoji="1" lang="en-US" altLang="ja-JP" sz="1600" dirty="0"/>
          </a:p>
          <a:p>
            <a:pPr marL="265113" indent="-265113">
              <a:lnSpc>
                <a:spcPct val="110000"/>
              </a:lnSpc>
              <a:buFont typeface="+mj-lt"/>
              <a:buAutoNum type="arabicPeriod"/>
            </a:pPr>
            <a:r>
              <a:rPr kumimoji="1" lang="ja-JP" altLang="en-US" sz="1600" dirty="0"/>
              <a:t>配信先</a:t>
            </a:r>
          </a:p>
        </p:txBody>
      </p:sp>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smtClean="0"/>
              <a:t>27</a:t>
            </a:fld>
            <a:endParaRPr kumimoji="1" lang="ja-JP" altLang="en-US"/>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a:t>Copyright © Kakaku.com, Inc. All Rights Reserved.</a:t>
            </a:r>
          </a:p>
        </p:txBody>
      </p:sp>
      <p:sp>
        <p:nvSpPr>
          <p:cNvPr id="6" name="テキスト ボックス 5">
            <a:extLst>
              <a:ext uri="{FF2B5EF4-FFF2-40B4-BE49-F238E27FC236}">
                <a16:creationId xmlns:a16="http://schemas.microsoft.com/office/drawing/2014/main" id="{C8FCFEF1-298D-48E7-A4BD-ABFEFA6AFCE5}"/>
              </a:ext>
            </a:extLst>
          </p:cNvPr>
          <p:cNvSpPr txBox="1"/>
          <p:nvPr/>
        </p:nvSpPr>
        <p:spPr>
          <a:xfrm>
            <a:off x="3569165" y="5323880"/>
            <a:ext cx="2005677" cy="369332"/>
          </a:xfrm>
          <a:prstGeom prst="rect">
            <a:avLst/>
          </a:prstGeom>
          <a:noFill/>
        </p:spPr>
        <p:txBody>
          <a:bodyPr wrap="none" rtlCol="0">
            <a:spAutoFit/>
          </a:bodyPr>
          <a:lstStyle/>
          <a:p>
            <a:pPr algn="ctr"/>
            <a:r>
              <a:rPr kumimoji="1" lang="ja-JP" altLang="en-US" b="1" dirty="0">
                <a:solidFill>
                  <a:schemeClr val="accent1"/>
                </a:solidFill>
              </a:rPr>
              <a:t>（</a:t>
            </a:r>
            <a:r>
              <a:rPr kumimoji="1" lang="en-US" altLang="ja-JP" b="1" dirty="0">
                <a:solidFill>
                  <a:schemeClr val="accent1"/>
                </a:solidFill>
              </a:rPr>
              <a:t>2024</a:t>
            </a:r>
            <a:r>
              <a:rPr kumimoji="1" lang="ja-JP" altLang="en-US" b="1" dirty="0">
                <a:solidFill>
                  <a:schemeClr val="accent1"/>
                </a:solidFill>
              </a:rPr>
              <a:t>年</a:t>
            </a:r>
            <a:r>
              <a:rPr kumimoji="1" lang="en-US" altLang="ja-JP" b="1" dirty="0">
                <a:solidFill>
                  <a:schemeClr val="accent1"/>
                </a:solidFill>
              </a:rPr>
              <a:t>1-3</a:t>
            </a:r>
            <a:r>
              <a:rPr kumimoji="1" lang="ja-JP" altLang="en-US" b="1" dirty="0">
                <a:solidFill>
                  <a:schemeClr val="accent1"/>
                </a:solidFill>
              </a:rPr>
              <a:t>月）</a:t>
            </a:r>
            <a:endParaRPr kumimoji="1" lang="ja-JP" altLang="en-US" sz="3200" b="1" dirty="0">
              <a:solidFill>
                <a:schemeClr val="accent1"/>
              </a:solidFill>
            </a:endParaRPr>
          </a:p>
        </p:txBody>
      </p:sp>
    </p:spTree>
    <p:extLst>
      <p:ext uri="{BB962C8B-B14F-4D97-AF65-F5344CB8AC3E}">
        <p14:creationId xmlns:p14="http://schemas.microsoft.com/office/powerpoint/2010/main" val="2185553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8">
            <a:extLst>
              <a:ext uri="{FF2B5EF4-FFF2-40B4-BE49-F238E27FC236}">
                <a16:creationId xmlns:a16="http://schemas.microsoft.com/office/drawing/2014/main" id="{1C9D3626-879D-48AD-84B2-F2B5A46620C2}"/>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オーディエンスターゲティング広告について（運用型広告）</a:t>
            </a:r>
          </a:p>
        </p:txBody>
      </p:sp>
      <p:sp>
        <p:nvSpPr>
          <p:cNvPr id="2" name="タイトル 1">
            <a:extLst>
              <a:ext uri="{FF2B5EF4-FFF2-40B4-BE49-F238E27FC236}">
                <a16:creationId xmlns:a16="http://schemas.microsoft.com/office/drawing/2014/main" id="{F3054C00-8878-4045-B7F0-1C6BCF7BFA0A}"/>
              </a:ext>
            </a:extLst>
          </p:cNvPr>
          <p:cNvSpPr>
            <a:spLocks noGrp="1"/>
          </p:cNvSpPr>
          <p:nvPr>
            <p:ph type="title"/>
          </p:nvPr>
        </p:nvSpPr>
        <p:spPr>
          <a:xfrm>
            <a:off x="172641" y="436885"/>
            <a:ext cx="8761809" cy="944085"/>
          </a:xfrm>
        </p:spPr>
        <p:txBody>
          <a:bodyPr/>
          <a:lstStyle/>
          <a:p>
            <a:r>
              <a:rPr lang="ja-JP" altLang="en-US" sz="1600" dirty="0">
                <a:solidFill>
                  <a:schemeClr val="tx1"/>
                </a:solidFill>
              </a:rPr>
              <a:t>カカクコムグループが保有する独自のオーディエンスデータを活用</a:t>
            </a:r>
            <a:r>
              <a:rPr lang="ja-JP" altLang="en-US" sz="1600" b="0" dirty="0">
                <a:solidFill>
                  <a:schemeClr val="tx1"/>
                </a:solidFill>
              </a:rPr>
              <a:t>し、</a:t>
            </a:r>
            <a:r>
              <a:rPr lang="ja-JP" altLang="en-US" sz="1600" dirty="0"/>
              <a:t>提携パートナーへの広告配信が可能</a:t>
            </a:r>
            <a:r>
              <a:rPr lang="en-US" altLang="ja-JP" sz="900" dirty="0">
                <a:solidFill>
                  <a:schemeClr val="tx1"/>
                </a:solidFill>
              </a:rPr>
              <a:t>※</a:t>
            </a:r>
            <a:r>
              <a:rPr lang="ja-JP" altLang="en-US" sz="1600" b="0" dirty="0">
                <a:solidFill>
                  <a:schemeClr val="tx1"/>
                </a:solidFill>
              </a:rPr>
              <a:t>なメニューです。本商品は上限予算内で運用をさせていただき、配信終了時に実績金額が確定するメニューとなります。</a:t>
            </a:r>
            <a:r>
              <a:rPr lang="en-US" altLang="ja-JP" sz="900" b="0" dirty="0">
                <a:solidFill>
                  <a:schemeClr val="tx1"/>
                </a:solidFill>
              </a:rPr>
              <a:t>(※</a:t>
            </a:r>
            <a:r>
              <a:rPr lang="ja-JP" altLang="en-US" sz="900" b="0" dirty="0">
                <a:solidFill>
                  <a:schemeClr val="tx1"/>
                </a:solidFill>
              </a:rPr>
              <a:t>配信先の提携パートナーについては事前にお問合せください。</a:t>
            </a:r>
            <a:r>
              <a:rPr lang="en-US" altLang="ja-JP" sz="900" b="0" dirty="0">
                <a:solidFill>
                  <a:schemeClr val="tx1"/>
                </a:solidFill>
              </a:rPr>
              <a:t>)</a:t>
            </a:r>
            <a:endParaRPr lang="ja-JP" altLang="en-US" sz="1600" b="0" dirty="0">
              <a:solidFill>
                <a:schemeClr val="tx1"/>
              </a:solidFill>
            </a:endParaRPr>
          </a:p>
        </p:txBody>
      </p:sp>
      <p:sp>
        <p:nvSpPr>
          <p:cNvPr id="4" name="スライド番号プレースホルダー 3">
            <a:extLst>
              <a:ext uri="{FF2B5EF4-FFF2-40B4-BE49-F238E27FC236}">
                <a16:creationId xmlns:a16="http://schemas.microsoft.com/office/drawing/2014/main" id="{3AA4C46B-628E-4D9D-9FAB-4EAA5B1BB0AD}"/>
              </a:ext>
            </a:extLst>
          </p:cNvPr>
          <p:cNvSpPr>
            <a:spLocks noGrp="1"/>
          </p:cNvSpPr>
          <p:nvPr>
            <p:ph type="sldNum" sz="quarter" idx="12"/>
          </p:nvPr>
        </p:nvSpPr>
        <p:spPr/>
        <p:txBody>
          <a:bodyPr/>
          <a:lstStyle/>
          <a:p>
            <a:fld id="{D8B91448-09D1-4BE7-A07D-AABAAA73F2EB}" type="slidenum">
              <a:rPr kumimoji="1" lang="ja-JP" altLang="en-US" smtClean="0"/>
              <a:t>28</a:t>
            </a:fld>
            <a:endParaRPr kumimoji="1" lang="ja-JP" altLang="en-US"/>
          </a:p>
        </p:txBody>
      </p:sp>
      <p:sp>
        <p:nvSpPr>
          <p:cNvPr id="5" name="フッター プレースホルダー 4">
            <a:extLst>
              <a:ext uri="{FF2B5EF4-FFF2-40B4-BE49-F238E27FC236}">
                <a16:creationId xmlns:a16="http://schemas.microsoft.com/office/drawing/2014/main" id="{735A7C64-F446-405D-814A-042BD09D39C1}"/>
              </a:ext>
            </a:extLst>
          </p:cNvPr>
          <p:cNvSpPr>
            <a:spLocks noGrp="1"/>
          </p:cNvSpPr>
          <p:nvPr>
            <p:ph type="ftr" sz="quarter" idx="11"/>
          </p:nvPr>
        </p:nvSpPr>
        <p:spPr>
          <a:xfrm>
            <a:off x="84492" y="6477121"/>
            <a:ext cx="3647895" cy="365125"/>
          </a:xfrm>
        </p:spPr>
        <p:txBody>
          <a:bodyPr/>
          <a:lstStyle/>
          <a:p>
            <a:pPr algn="l"/>
            <a:r>
              <a:rPr lang="en-US" altLang="ja-JP" sz="900" dirty="0"/>
              <a:t>Copyright © Kakaku.com, Inc. All Rights Reserved.</a:t>
            </a:r>
          </a:p>
        </p:txBody>
      </p:sp>
      <p:sp>
        <p:nvSpPr>
          <p:cNvPr id="19" name="正方形/長方形 18">
            <a:extLst>
              <a:ext uri="{FF2B5EF4-FFF2-40B4-BE49-F238E27FC236}">
                <a16:creationId xmlns:a16="http://schemas.microsoft.com/office/drawing/2014/main" id="{83D6D206-39A6-2528-8C61-C468A96E842A}"/>
              </a:ext>
            </a:extLst>
          </p:cNvPr>
          <p:cNvSpPr/>
          <p:nvPr/>
        </p:nvSpPr>
        <p:spPr>
          <a:xfrm>
            <a:off x="484418" y="1379092"/>
            <a:ext cx="3088810" cy="412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panose="020F0502020204030204"/>
              <a:ea typeface="游ゴシック" panose="020B0400000000000000" pitchFamily="50" charset="-128"/>
              <a:cs typeface="+mn-cs"/>
            </a:endParaRPr>
          </a:p>
        </p:txBody>
      </p:sp>
      <p:pic>
        <p:nvPicPr>
          <p:cNvPr id="33" name="図 32">
            <a:extLst>
              <a:ext uri="{FF2B5EF4-FFF2-40B4-BE49-F238E27FC236}">
                <a16:creationId xmlns:a16="http://schemas.microsoft.com/office/drawing/2014/main" id="{496D3DCF-F52F-4BE1-2586-E24F576B154B}"/>
              </a:ext>
            </a:extLst>
          </p:cNvPr>
          <p:cNvPicPr>
            <a:picLocks noChangeAspect="1"/>
          </p:cNvPicPr>
          <p:nvPr/>
        </p:nvPicPr>
        <p:blipFill>
          <a:blip r:embed="rId3"/>
          <a:stretch>
            <a:fillRect/>
          </a:stretch>
        </p:blipFill>
        <p:spPr>
          <a:xfrm>
            <a:off x="3408138" y="2160645"/>
            <a:ext cx="563662" cy="867997"/>
          </a:xfrm>
          <a:prstGeom prst="rect">
            <a:avLst/>
          </a:prstGeom>
        </p:spPr>
      </p:pic>
      <p:sp>
        <p:nvSpPr>
          <p:cNvPr id="34" name="テキスト ボックス 33">
            <a:extLst>
              <a:ext uri="{FF2B5EF4-FFF2-40B4-BE49-F238E27FC236}">
                <a16:creationId xmlns:a16="http://schemas.microsoft.com/office/drawing/2014/main" id="{EB677734-914A-45C0-E0F8-AF56893A3A6B}"/>
              </a:ext>
            </a:extLst>
          </p:cNvPr>
          <p:cNvSpPr txBox="1"/>
          <p:nvPr/>
        </p:nvSpPr>
        <p:spPr>
          <a:xfrm>
            <a:off x="3206981" y="1729460"/>
            <a:ext cx="977772" cy="431144"/>
          </a:xfrm>
          <a:prstGeom prst="rect">
            <a:avLst/>
          </a:prstGeom>
          <a:noFill/>
        </p:spPr>
        <p:txBody>
          <a:bodyPr wrap="square" rtlCol="0">
            <a:spAutoFit/>
          </a:bodyPr>
          <a:lstStyle/>
          <a:p>
            <a:pPr marL="0" marR="0" lvl="0" indent="0" algn="ctr" defTabSz="719255" eaLnBrk="1" fontAlgn="base" latinLnBrk="0" hangingPunct="1">
              <a:lnSpc>
                <a:spcPct val="100000"/>
              </a:lnSpc>
              <a:spcBef>
                <a:spcPct val="0"/>
              </a:spcBef>
              <a:spcAft>
                <a:spcPct val="0"/>
              </a:spcAft>
              <a:buClrTx/>
              <a:buSzTx/>
              <a:buFontTx/>
              <a:buNone/>
              <a:tabLst/>
              <a:defRPr/>
            </a:pPr>
            <a:r>
              <a:rPr kumimoji="0" lang="ja-JP" altLang="en-US" sz="1101" b="1" i="0" u="none" strike="noStrike" kern="0" cap="none" spc="0" normalizeH="0" baseline="0" noProof="0" dirty="0">
                <a:ln>
                  <a:noFill/>
                </a:ln>
                <a:solidFill>
                  <a:srgbClr val="545454"/>
                </a:solidFill>
                <a:effectLst/>
                <a:uLnTx/>
                <a:uFillTx/>
              </a:rPr>
              <a:t>多様な</a:t>
            </a:r>
            <a:endParaRPr kumimoji="0" lang="en-US" altLang="ja-JP" sz="1101" b="1" i="0" u="none" strike="noStrike" kern="0" cap="none" spc="0" normalizeH="0" baseline="0" noProof="0" dirty="0">
              <a:ln>
                <a:noFill/>
              </a:ln>
              <a:solidFill>
                <a:srgbClr val="545454"/>
              </a:solidFill>
              <a:effectLst/>
              <a:uLnTx/>
              <a:uFillTx/>
            </a:endParaRPr>
          </a:p>
          <a:p>
            <a:pPr marL="0" marR="0" lvl="0" indent="0" algn="ctr" defTabSz="719255" eaLnBrk="1" fontAlgn="base" latinLnBrk="0" hangingPunct="1">
              <a:lnSpc>
                <a:spcPct val="100000"/>
              </a:lnSpc>
              <a:spcBef>
                <a:spcPct val="0"/>
              </a:spcBef>
              <a:spcAft>
                <a:spcPct val="0"/>
              </a:spcAft>
              <a:buClrTx/>
              <a:buSzTx/>
              <a:buFontTx/>
              <a:buNone/>
              <a:tabLst/>
              <a:defRPr/>
            </a:pPr>
            <a:r>
              <a:rPr kumimoji="0" lang="ja-JP" altLang="en-US" sz="1101" b="1" i="0" u="none" strike="noStrike" kern="0" cap="none" spc="0" normalizeH="0" baseline="0" noProof="0" dirty="0">
                <a:ln>
                  <a:noFill/>
                </a:ln>
                <a:solidFill>
                  <a:srgbClr val="545454"/>
                </a:solidFill>
                <a:effectLst/>
                <a:uLnTx/>
                <a:uFillTx/>
              </a:rPr>
              <a:t>行動データ</a:t>
            </a:r>
          </a:p>
        </p:txBody>
      </p:sp>
      <p:pic>
        <p:nvPicPr>
          <p:cNvPr id="35" name="図 34">
            <a:extLst>
              <a:ext uri="{FF2B5EF4-FFF2-40B4-BE49-F238E27FC236}">
                <a16:creationId xmlns:a16="http://schemas.microsoft.com/office/drawing/2014/main" id="{CE8EFB22-E25D-9729-62C8-ACE2666D5B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79418" y="1996930"/>
            <a:ext cx="1300200" cy="152965"/>
          </a:xfrm>
          <a:prstGeom prst="rect">
            <a:avLst/>
          </a:prstGeom>
        </p:spPr>
      </p:pic>
      <p:pic>
        <p:nvPicPr>
          <p:cNvPr id="41" name="図 40">
            <a:extLst>
              <a:ext uri="{FF2B5EF4-FFF2-40B4-BE49-F238E27FC236}">
                <a16:creationId xmlns:a16="http://schemas.microsoft.com/office/drawing/2014/main" id="{13C0AE1D-9D04-B1D1-98A7-12DA2F375A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9432" y="1786834"/>
            <a:ext cx="705669" cy="122568"/>
          </a:xfrm>
          <a:prstGeom prst="rect">
            <a:avLst/>
          </a:prstGeom>
        </p:spPr>
      </p:pic>
      <p:pic>
        <p:nvPicPr>
          <p:cNvPr id="49" name="図 48">
            <a:extLst>
              <a:ext uri="{FF2B5EF4-FFF2-40B4-BE49-F238E27FC236}">
                <a16:creationId xmlns:a16="http://schemas.microsoft.com/office/drawing/2014/main" id="{F4A213BC-54BF-ED36-4515-FDB16F6D55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89843" y="1986090"/>
            <a:ext cx="644847" cy="174646"/>
          </a:xfrm>
          <a:prstGeom prst="rect">
            <a:avLst/>
          </a:prstGeom>
        </p:spPr>
      </p:pic>
      <p:sp>
        <p:nvSpPr>
          <p:cNvPr id="55" name="正方形/長方形 54">
            <a:extLst>
              <a:ext uri="{FF2B5EF4-FFF2-40B4-BE49-F238E27FC236}">
                <a16:creationId xmlns:a16="http://schemas.microsoft.com/office/drawing/2014/main" id="{CC88D2D6-1E2F-1315-09C5-AD03BEEF117C}"/>
              </a:ext>
            </a:extLst>
          </p:cNvPr>
          <p:cNvSpPr/>
          <p:nvPr/>
        </p:nvSpPr>
        <p:spPr>
          <a:xfrm>
            <a:off x="4494647" y="1515826"/>
            <a:ext cx="1435238"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cs typeface="Segoe UI" panose="020B0502040204020203" pitchFamily="34" charset="0"/>
              </a:rPr>
              <a:t>Ad Network</a:t>
            </a:r>
          </a:p>
        </p:txBody>
      </p:sp>
      <p:sp>
        <p:nvSpPr>
          <p:cNvPr id="56" name="矢印: 山形 55">
            <a:extLst>
              <a:ext uri="{FF2B5EF4-FFF2-40B4-BE49-F238E27FC236}">
                <a16:creationId xmlns:a16="http://schemas.microsoft.com/office/drawing/2014/main" id="{A6D96D8C-AA8D-FE88-2F78-733736F168CC}"/>
              </a:ext>
            </a:extLst>
          </p:cNvPr>
          <p:cNvSpPr/>
          <p:nvPr/>
        </p:nvSpPr>
        <p:spPr>
          <a:xfrm>
            <a:off x="3048420" y="2305107"/>
            <a:ext cx="266733" cy="296901"/>
          </a:xfrm>
          <a:prstGeom prst="chevron">
            <a:avLst/>
          </a:prstGeom>
          <a:solidFill>
            <a:srgbClr val="CECECE"/>
          </a:solidFill>
          <a:ln w="12700" cap="flat" cmpd="sng" algn="ctr">
            <a:noFill/>
            <a:prstDash val="solid"/>
            <a:miter lim="800000"/>
          </a:ln>
          <a:effectLst/>
        </p:spPr>
        <p:txBody>
          <a:bodyPr rtlCol="0" anchor="ctr"/>
          <a:lstStyle/>
          <a:p>
            <a:pPr marL="0" marR="0" lvl="0" indent="0" algn="ctr" defTabSz="719255" eaLnBrk="1" fontAlgn="base" latinLnBrk="0" hangingPunct="1">
              <a:lnSpc>
                <a:spcPct val="100000"/>
              </a:lnSpc>
              <a:spcBef>
                <a:spcPct val="0"/>
              </a:spcBef>
              <a:spcAft>
                <a:spcPct val="0"/>
              </a:spcAft>
              <a:buClrTx/>
              <a:buSzTx/>
              <a:buFontTx/>
              <a:buNone/>
              <a:tabLst/>
              <a:defRPr/>
            </a:pPr>
            <a:endParaRPr kumimoji="0" lang="ja-JP" altLang="en-US" sz="1416" b="0" i="0" u="none" strike="noStrike" kern="0" cap="none" spc="0" normalizeH="0" baseline="0" noProof="0" dirty="0">
              <a:ln>
                <a:noFill/>
              </a:ln>
              <a:solidFill>
                <a:srgbClr val="545454"/>
              </a:solidFill>
              <a:effectLst/>
              <a:uLnTx/>
              <a:uFillTx/>
            </a:endParaRPr>
          </a:p>
        </p:txBody>
      </p:sp>
      <p:sp>
        <p:nvSpPr>
          <p:cNvPr id="57" name="矢印: 山形 56">
            <a:extLst>
              <a:ext uri="{FF2B5EF4-FFF2-40B4-BE49-F238E27FC236}">
                <a16:creationId xmlns:a16="http://schemas.microsoft.com/office/drawing/2014/main" id="{319FB8A6-43E5-AEB5-431F-219FEC75921A}"/>
              </a:ext>
            </a:extLst>
          </p:cNvPr>
          <p:cNvSpPr/>
          <p:nvPr/>
        </p:nvSpPr>
        <p:spPr>
          <a:xfrm>
            <a:off x="4084740" y="2305107"/>
            <a:ext cx="266733" cy="296901"/>
          </a:xfrm>
          <a:prstGeom prst="chevron">
            <a:avLst/>
          </a:prstGeom>
          <a:solidFill>
            <a:srgbClr val="CECECE"/>
          </a:solidFill>
          <a:ln w="12700" cap="flat" cmpd="sng" algn="ctr">
            <a:noFill/>
            <a:prstDash val="solid"/>
            <a:miter lim="800000"/>
          </a:ln>
          <a:effectLst/>
        </p:spPr>
        <p:txBody>
          <a:bodyPr rtlCol="0" anchor="ctr"/>
          <a:lstStyle/>
          <a:p>
            <a:pPr marL="0" marR="0" lvl="0" indent="0" algn="ctr" defTabSz="719255" eaLnBrk="1" fontAlgn="base" latinLnBrk="0" hangingPunct="1">
              <a:lnSpc>
                <a:spcPct val="100000"/>
              </a:lnSpc>
              <a:spcBef>
                <a:spcPct val="0"/>
              </a:spcBef>
              <a:spcAft>
                <a:spcPct val="0"/>
              </a:spcAft>
              <a:buClrTx/>
              <a:buSzTx/>
              <a:buFontTx/>
              <a:buNone/>
              <a:tabLst/>
              <a:defRPr/>
            </a:pPr>
            <a:endParaRPr kumimoji="0" lang="ja-JP" altLang="en-US" sz="1416" b="0" i="0" u="none" strike="noStrike" kern="0" cap="none" spc="0" normalizeH="0" baseline="0" noProof="0" dirty="0">
              <a:ln>
                <a:noFill/>
              </a:ln>
              <a:solidFill>
                <a:srgbClr val="545454"/>
              </a:solidFill>
              <a:effectLst/>
              <a:uLnTx/>
              <a:uFillTx/>
            </a:endParaRPr>
          </a:p>
        </p:txBody>
      </p:sp>
      <p:sp>
        <p:nvSpPr>
          <p:cNvPr id="58" name="正方形/長方形 57">
            <a:extLst>
              <a:ext uri="{FF2B5EF4-FFF2-40B4-BE49-F238E27FC236}">
                <a16:creationId xmlns:a16="http://schemas.microsoft.com/office/drawing/2014/main" id="{3D98A51C-FE76-857D-7E63-B9F33A3234E4}"/>
              </a:ext>
            </a:extLst>
          </p:cNvPr>
          <p:cNvSpPr/>
          <p:nvPr/>
        </p:nvSpPr>
        <p:spPr>
          <a:xfrm>
            <a:off x="526690" y="1800528"/>
            <a:ext cx="2390831" cy="1306058"/>
          </a:xfrm>
          <a:prstGeom prst="rect">
            <a:avLst/>
          </a:prstGeom>
          <a:solidFill>
            <a:sysClr val="window" lastClr="FFFFFF"/>
          </a:solid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endParaRPr>
          </a:p>
        </p:txBody>
      </p:sp>
      <p:sp>
        <p:nvSpPr>
          <p:cNvPr id="59" name="テキスト ボックス 58">
            <a:extLst>
              <a:ext uri="{FF2B5EF4-FFF2-40B4-BE49-F238E27FC236}">
                <a16:creationId xmlns:a16="http://schemas.microsoft.com/office/drawing/2014/main" id="{CF6C54CB-6768-F0F3-3FFA-B8EECC8306D0}"/>
              </a:ext>
            </a:extLst>
          </p:cNvPr>
          <p:cNvSpPr txBox="1"/>
          <p:nvPr/>
        </p:nvSpPr>
        <p:spPr>
          <a:xfrm>
            <a:off x="2544986" y="2913746"/>
            <a:ext cx="358818" cy="184666"/>
          </a:xfrm>
          <a:prstGeom prst="rect">
            <a:avLst/>
          </a:prstGeom>
          <a:noFill/>
        </p:spPr>
        <p:txBody>
          <a:bodyPr wrap="square" rtlCol="0">
            <a:spAutoFit/>
          </a:bodyPr>
          <a:lstStyle/>
          <a:p>
            <a:pPr marL="0" marR="0" lvl="0" indent="0" defTabSz="844083" eaLnBrk="1" fontAlgn="base" latinLnBrk="0" hangingPunct="1">
              <a:lnSpc>
                <a:spcPct val="100000"/>
              </a:lnSpc>
              <a:spcBef>
                <a:spcPct val="0"/>
              </a:spcBef>
              <a:spcAft>
                <a:spcPct val="0"/>
              </a:spcAft>
              <a:buClrTx/>
              <a:buSzTx/>
              <a:buFontTx/>
              <a:buNone/>
              <a:tabLst/>
              <a:defRPr/>
            </a:pPr>
            <a:r>
              <a:rPr kumimoji="0" lang="en-US" altLang="ja-JP" sz="600" b="0" i="0" u="none" strike="noStrike" kern="0" cap="none" spc="0" normalizeH="0" baseline="0" noProof="0" dirty="0">
                <a:ln>
                  <a:noFill/>
                </a:ln>
                <a:solidFill>
                  <a:srgbClr val="E5E5E5">
                    <a:lumMod val="75000"/>
                  </a:srgbClr>
                </a:solidFill>
                <a:effectLst/>
                <a:uLnTx/>
                <a:uFillTx/>
              </a:rPr>
              <a:t>etc...</a:t>
            </a:r>
            <a:endParaRPr kumimoji="0" lang="ja-JP" altLang="en-US" sz="600" b="0" i="0" u="none" strike="noStrike" kern="0" cap="none" spc="0" normalizeH="0" baseline="0" noProof="0" dirty="0">
              <a:ln>
                <a:noFill/>
              </a:ln>
              <a:solidFill>
                <a:srgbClr val="E5E5E5">
                  <a:lumMod val="75000"/>
                </a:srgbClr>
              </a:solidFill>
              <a:effectLst/>
              <a:uLnTx/>
              <a:uFillTx/>
            </a:endParaRPr>
          </a:p>
        </p:txBody>
      </p:sp>
      <p:pic>
        <p:nvPicPr>
          <p:cNvPr id="60" name="Picture 22" descr="食べログ">
            <a:extLst>
              <a:ext uri="{FF2B5EF4-FFF2-40B4-BE49-F238E27FC236}">
                <a16:creationId xmlns:a16="http://schemas.microsoft.com/office/drawing/2014/main" id="{CEA0D738-9663-CF22-C747-05F5645B9E23}"/>
              </a:ext>
            </a:extLst>
          </p:cNvPr>
          <p:cNvPicPr>
            <a:picLocks noChangeAspect="1" noChangeArrowheads="1"/>
          </p:cNvPicPr>
          <p:nvPr/>
        </p:nvPicPr>
        <p:blipFill>
          <a:blip r:embed="rId7" cstate="print"/>
          <a:srcRect/>
          <a:stretch>
            <a:fillRect/>
          </a:stretch>
        </p:blipFill>
        <p:spPr bwMode="auto">
          <a:xfrm>
            <a:off x="1390377" y="2007890"/>
            <a:ext cx="763212" cy="201803"/>
          </a:xfrm>
          <a:prstGeom prst="rect">
            <a:avLst/>
          </a:prstGeom>
          <a:noFill/>
          <a:ln w="12700">
            <a:noFill/>
            <a:miter lim="800000"/>
            <a:headEnd/>
            <a:tailEnd/>
          </a:ln>
        </p:spPr>
      </p:pic>
      <p:pic>
        <p:nvPicPr>
          <p:cNvPr id="61" name="Picture 18">
            <a:extLst>
              <a:ext uri="{FF2B5EF4-FFF2-40B4-BE49-F238E27FC236}">
                <a16:creationId xmlns:a16="http://schemas.microsoft.com/office/drawing/2014/main" id="{E62D7A76-9B29-7C3B-3F25-957E74E01017}"/>
              </a:ext>
            </a:extLst>
          </p:cNvPr>
          <p:cNvPicPr>
            <a:picLocks noChangeAspect="1" noChangeArrowheads="1"/>
          </p:cNvPicPr>
          <p:nvPr/>
        </p:nvPicPr>
        <p:blipFill>
          <a:blip r:embed="rId8" cstate="print"/>
          <a:srcRect/>
          <a:stretch>
            <a:fillRect/>
          </a:stretch>
        </p:blipFill>
        <p:spPr bwMode="auto">
          <a:xfrm>
            <a:off x="2280479" y="2696057"/>
            <a:ext cx="495877" cy="174972"/>
          </a:xfrm>
          <a:prstGeom prst="rect">
            <a:avLst/>
          </a:prstGeom>
          <a:noFill/>
          <a:ln w="12700">
            <a:noFill/>
            <a:miter lim="800000"/>
            <a:headEnd/>
            <a:tailEnd/>
          </a:ln>
        </p:spPr>
      </p:pic>
      <p:pic>
        <p:nvPicPr>
          <p:cNvPr id="62" name="Picture 4" descr="アニメ＆アキバ系カルチャー情報 アキバ総研">
            <a:extLst>
              <a:ext uri="{FF2B5EF4-FFF2-40B4-BE49-F238E27FC236}">
                <a16:creationId xmlns:a16="http://schemas.microsoft.com/office/drawing/2014/main" id="{5AF57888-3C55-39DB-F670-9C02F1CF01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74366" y="2717749"/>
            <a:ext cx="595235" cy="153280"/>
          </a:xfrm>
          <a:prstGeom prst="rect">
            <a:avLst/>
          </a:prstGeom>
          <a:noFill/>
          <a:extLst>
            <a:ext uri="{909E8E84-426E-40DD-AFC4-6F175D3DCCD1}">
              <a14:hiddenFill xmlns:a14="http://schemas.microsoft.com/office/drawing/2010/main">
                <a:solidFill>
                  <a:srgbClr val="FFFFFF"/>
                </a:solidFill>
              </a14:hiddenFill>
            </a:ext>
          </a:extLst>
        </p:spPr>
      </p:pic>
      <p:pic>
        <p:nvPicPr>
          <p:cNvPr id="63" name="図 62">
            <a:extLst>
              <a:ext uri="{FF2B5EF4-FFF2-40B4-BE49-F238E27FC236}">
                <a16:creationId xmlns:a16="http://schemas.microsoft.com/office/drawing/2014/main" id="{FFC0FDAB-EC4F-4C4B-E761-9100D2C75A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0331" y="2049735"/>
            <a:ext cx="575798" cy="118112"/>
          </a:xfrm>
          <a:prstGeom prst="rect">
            <a:avLst/>
          </a:prstGeom>
        </p:spPr>
      </p:pic>
      <p:pic>
        <p:nvPicPr>
          <p:cNvPr id="64" name="図 63" descr="アイコン&#10;&#10;低い精度で自動的に生成された説明">
            <a:extLst>
              <a:ext uri="{FF2B5EF4-FFF2-40B4-BE49-F238E27FC236}">
                <a16:creationId xmlns:a16="http://schemas.microsoft.com/office/drawing/2014/main" id="{B80AD22E-BCE8-273E-6AD5-0AE7FA2B6F2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5683" y="2045084"/>
            <a:ext cx="721213" cy="127414"/>
          </a:xfrm>
          <a:prstGeom prst="rect">
            <a:avLst/>
          </a:prstGeom>
        </p:spPr>
      </p:pic>
      <p:pic>
        <p:nvPicPr>
          <p:cNvPr id="65" name="図 64">
            <a:extLst>
              <a:ext uri="{FF2B5EF4-FFF2-40B4-BE49-F238E27FC236}">
                <a16:creationId xmlns:a16="http://schemas.microsoft.com/office/drawing/2014/main" id="{1081BF07-1AD1-5E14-28DE-B5895F2763BA}"/>
              </a:ext>
            </a:extLst>
          </p:cNvPr>
          <p:cNvPicPr>
            <a:picLocks noChangeAspect="1"/>
          </p:cNvPicPr>
          <p:nvPr/>
        </p:nvPicPr>
        <p:blipFill>
          <a:blip r:embed="rId12"/>
          <a:stretch>
            <a:fillRect/>
          </a:stretch>
        </p:blipFill>
        <p:spPr>
          <a:xfrm>
            <a:off x="630363" y="2384596"/>
            <a:ext cx="711852" cy="138493"/>
          </a:xfrm>
          <a:prstGeom prst="rect">
            <a:avLst/>
          </a:prstGeom>
        </p:spPr>
      </p:pic>
      <p:pic>
        <p:nvPicPr>
          <p:cNvPr id="66" name="図 65" descr="webcg_logo_new.png">
            <a:extLst>
              <a:ext uri="{FF2B5EF4-FFF2-40B4-BE49-F238E27FC236}">
                <a16:creationId xmlns:a16="http://schemas.microsoft.com/office/drawing/2014/main" id="{0D756F64-9C58-EA88-BFFE-7D3375E33985}"/>
              </a:ext>
            </a:extLst>
          </p:cNvPr>
          <p:cNvPicPr>
            <a:picLocks noChangeAspect="1"/>
          </p:cNvPicPr>
          <p:nvPr/>
        </p:nvPicPr>
        <p:blipFill>
          <a:blip r:embed="rId13" cstate="print"/>
          <a:stretch>
            <a:fillRect/>
          </a:stretch>
        </p:blipFill>
        <p:spPr>
          <a:xfrm>
            <a:off x="660896" y="2714838"/>
            <a:ext cx="650787" cy="187118"/>
          </a:xfrm>
          <a:prstGeom prst="rect">
            <a:avLst/>
          </a:prstGeom>
        </p:spPr>
      </p:pic>
      <p:pic>
        <p:nvPicPr>
          <p:cNvPr id="67" name="Picture 14" descr="4トラベル">
            <a:extLst>
              <a:ext uri="{FF2B5EF4-FFF2-40B4-BE49-F238E27FC236}">
                <a16:creationId xmlns:a16="http://schemas.microsoft.com/office/drawing/2014/main" id="{AFC41844-853B-2A44-2262-844202BBF668}"/>
              </a:ext>
            </a:extLst>
          </p:cNvPr>
          <p:cNvPicPr>
            <a:picLocks noChangeAspect="1" noChangeArrowheads="1"/>
          </p:cNvPicPr>
          <p:nvPr/>
        </p:nvPicPr>
        <p:blipFill>
          <a:blip r:embed="rId14" cstate="print"/>
          <a:srcRect/>
          <a:stretch>
            <a:fillRect/>
          </a:stretch>
        </p:blipFill>
        <p:spPr bwMode="auto">
          <a:xfrm>
            <a:off x="1461130" y="2363222"/>
            <a:ext cx="618008" cy="183125"/>
          </a:xfrm>
          <a:prstGeom prst="rect">
            <a:avLst/>
          </a:prstGeom>
          <a:solidFill>
            <a:sysClr val="window" lastClr="FFFFFF"/>
          </a:solidFill>
          <a:ln w="12700">
            <a:noFill/>
            <a:miter lim="800000"/>
            <a:headEnd/>
            <a:tailEnd/>
          </a:ln>
        </p:spPr>
      </p:pic>
      <p:pic>
        <p:nvPicPr>
          <p:cNvPr id="68" name="図 67" descr="アイコン&#10;&#10;自動的に生成された説明">
            <a:extLst>
              <a:ext uri="{FF2B5EF4-FFF2-40B4-BE49-F238E27FC236}">
                <a16:creationId xmlns:a16="http://schemas.microsoft.com/office/drawing/2014/main" id="{B11149D9-39E7-CF56-0313-3A8E2B8DC5F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90695" y="2366876"/>
            <a:ext cx="475070" cy="179471"/>
          </a:xfrm>
          <a:prstGeom prst="rect">
            <a:avLst/>
          </a:prstGeom>
        </p:spPr>
      </p:pic>
      <p:sp>
        <p:nvSpPr>
          <p:cNvPr id="69" name="テキスト ボックス 68">
            <a:extLst>
              <a:ext uri="{FF2B5EF4-FFF2-40B4-BE49-F238E27FC236}">
                <a16:creationId xmlns:a16="http://schemas.microsoft.com/office/drawing/2014/main" id="{F7636B3C-265A-C572-25D6-F4B3CEAB1D6E}"/>
              </a:ext>
            </a:extLst>
          </p:cNvPr>
          <p:cNvSpPr txBox="1"/>
          <p:nvPr/>
        </p:nvSpPr>
        <p:spPr>
          <a:xfrm>
            <a:off x="1106962" y="1686416"/>
            <a:ext cx="1225291" cy="246221"/>
          </a:xfrm>
          <a:prstGeom prst="rect">
            <a:avLst/>
          </a:prstGeom>
          <a:solidFill>
            <a:sysClr val="window" lastClr="FFFFFF"/>
          </a:solidFill>
        </p:spPr>
        <p:txBody>
          <a:bodyPr wrap="square" rtlCol="0" anchor="ctr">
            <a:sp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1" i="0" u="none" strike="noStrike" kern="0" cap="none" spc="0" normalizeH="0" baseline="0" noProof="0" dirty="0">
                <a:ln>
                  <a:noFill/>
                </a:ln>
                <a:solidFill>
                  <a:srgbClr val="545454"/>
                </a:solidFill>
                <a:effectLst/>
                <a:uLnTx/>
                <a:uFillTx/>
              </a:rPr>
              <a:t>グループメディア</a:t>
            </a:r>
          </a:p>
        </p:txBody>
      </p:sp>
      <p:pic>
        <p:nvPicPr>
          <p:cNvPr id="70" name="図 69">
            <a:extLst>
              <a:ext uri="{FF2B5EF4-FFF2-40B4-BE49-F238E27FC236}">
                <a16:creationId xmlns:a16="http://schemas.microsoft.com/office/drawing/2014/main" id="{D1B11AAE-1113-3139-38B0-77186F113A09}"/>
              </a:ext>
            </a:extLst>
          </p:cNvPr>
          <p:cNvPicPr>
            <a:picLocks noChangeAspect="1"/>
          </p:cNvPicPr>
          <p:nvPr/>
        </p:nvPicPr>
        <p:blipFill>
          <a:blip r:embed="rId16"/>
          <a:stretch>
            <a:fillRect/>
          </a:stretch>
        </p:blipFill>
        <p:spPr>
          <a:xfrm>
            <a:off x="1115753" y="1593075"/>
            <a:ext cx="1225291" cy="124518"/>
          </a:xfrm>
          <a:prstGeom prst="rect">
            <a:avLst/>
          </a:prstGeom>
        </p:spPr>
      </p:pic>
      <p:sp>
        <p:nvSpPr>
          <p:cNvPr id="71" name="正方形/長方形 70">
            <a:extLst>
              <a:ext uri="{FF2B5EF4-FFF2-40B4-BE49-F238E27FC236}">
                <a16:creationId xmlns:a16="http://schemas.microsoft.com/office/drawing/2014/main" id="{FC69CA58-A0D8-6990-8619-EC3C768480CD}"/>
              </a:ext>
            </a:extLst>
          </p:cNvPr>
          <p:cNvSpPr/>
          <p:nvPr/>
        </p:nvSpPr>
        <p:spPr>
          <a:xfrm>
            <a:off x="4492266" y="1515826"/>
            <a:ext cx="1440001" cy="981702"/>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endParaRPr>
          </a:p>
        </p:txBody>
      </p:sp>
      <p:sp>
        <p:nvSpPr>
          <p:cNvPr id="72" name="正方形/長方形 71">
            <a:extLst>
              <a:ext uri="{FF2B5EF4-FFF2-40B4-BE49-F238E27FC236}">
                <a16:creationId xmlns:a16="http://schemas.microsoft.com/office/drawing/2014/main" id="{AE12C470-A30F-97DD-1D62-BBA9C2DF6E55}"/>
              </a:ext>
            </a:extLst>
          </p:cNvPr>
          <p:cNvSpPr/>
          <p:nvPr/>
        </p:nvSpPr>
        <p:spPr>
          <a:xfrm>
            <a:off x="5989403" y="1515826"/>
            <a:ext cx="1435238"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cs typeface="Segoe UI" panose="020B0502040204020203" pitchFamily="34" charset="0"/>
              </a:rPr>
              <a:t>DSP</a:t>
            </a:r>
          </a:p>
        </p:txBody>
      </p:sp>
      <p:sp>
        <p:nvSpPr>
          <p:cNvPr id="73" name="正方形/長方形 72">
            <a:extLst>
              <a:ext uri="{FF2B5EF4-FFF2-40B4-BE49-F238E27FC236}">
                <a16:creationId xmlns:a16="http://schemas.microsoft.com/office/drawing/2014/main" id="{61D8E254-F834-48F9-8D50-3A4A41DA11E6}"/>
              </a:ext>
            </a:extLst>
          </p:cNvPr>
          <p:cNvSpPr/>
          <p:nvPr/>
        </p:nvSpPr>
        <p:spPr>
          <a:xfrm>
            <a:off x="5987022" y="1515826"/>
            <a:ext cx="1440001" cy="981702"/>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endParaRPr>
          </a:p>
        </p:txBody>
      </p:sp>
      <p:sp>
        <p:nvSpPr>
          <p:cNvPr id="74" name="正方形/長方形 73">
            <a:extLst>
              <a:ext uri="{FF2B5EF4-FFF2-40B4-BE49-F238E27FC236}">
                <a16:creationId xmlns:a16="http://schemas.microsoft.com/office/drawing/2014/main" id="{EC24769C-E610-D8D5-E524-7972E3C01043}"/>
              </a:ext>
            </a:extLst>
          </p:cNvPr>
          <p:cNvSpPr/>
          <p:nvPr/>
        </p:nvSpPr>
        <p:spPr>
          <a:xfrm>
            <a:off x="7484159" y="1515826"/>
            <a:ext cx="1435238"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cs typeface="Segoe UI" panose="020B0502040204020203" pitchFamily="34" charset="0"/>
              </a:rPr>
              <a:t>EC</a:t>
            </a:r>
          </a:p>
        </p:txBody>
      </p:sp>
      <p:sp>
        <p:nvSpPr>
          <p:cNvPr id="75" name="正方形/長方形 74">
            <a:extLst>
              <a:ext uri="{FF2B5EF4-FFF2-40B4-BE49-F238E27FC236}">
                <a16:creationId xmlns:a16="http://schemas.microsoft.com/office/drawing/2014/main" id="{C2896FA2-C757-54A6-325D-2A42D000307B}"/>
              </a:ext>
            </a:extLst>
          </p:cNvPr>
          <p:cNvSpPr/>
          <p:nvPr/>
        </p:nvSpPr>
        <p:spPr>
          <a:xfrm>
            <a:off x="7481778" y="1515826"/>
            <a:ext cx="1440001" cy="981702"/>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endParaRPr>
          </a:p>
        </p:txBody>
      </p:sp>
      <p:sp>
        <p:nvSpPr>
          <p:cNvPr id="76" name="正方形/長方形 75">
            <a:extLst>
              <a:ext uri="{FF2B5EF4-FFF2-40B4-BE49-F238E27FC236}">
                <a16:creationId xmlns:a16="http://schemas.microsoft.com/office/drawing/2014/main" id="{48C4CB49-2B4C-F340-0B53-5ED2B0566983}"/>
              </a:ext>
            </a:extLst>
          </p:cNvPr>
          <p:cNvSpPr/>
          <p:nvPr/>
        </p:nvSpPr>
        <p:spPr>
          <a:xfrm>
            <a:off x="4494647" y="2543429"/>
            <a:ext cx="1435238"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cs typeface="Segoe UI" panose="020B0502040204020203" pitchFamily="34" charset="0"/>
              </a:rPr>
              <a:t>SNS</a:t>
            </a:r>
          </a:p>
        </p:txBody>
      </p:sp>
      <p:sp>
        <p:nvSpPr>
          <p:cNvPr id="77" name="正方形/長方形 76">
            <a:extLst>
              <a:ext uri="{FF2B5EF4-FFF2-40B4-BE49-F238E27FC236}">
                <a16:creationId xmlns:a16="http://schemas.microsoft.com/office/drawing/2014/main" id="{C393E5A4-E680-F0C3-5818-E41EFA3A16D2}"/>
              </a:ext>
            </a:extLst>
          </p:cNvPr>
          <p:cNvSpPr/>
          <p:nvPr/>
        </p:nvSpPr>
        <p:spPr>
          <a:xfrm>
            <a:off x="4492266" y="2543429"/>
            <a:ext cx="1440001" cy="981702"/>
          </a:xfrm>
          <a:prstGeom prst="rect">
            <a:avLst/>
          </a:prstGeom>
          <a:noFill/>
          <a:ln w="9525" cap="flat" cmpd="sng" algn="ctr">
            <a:solidFill>
              <a:sysClr val="window" lastClr="FFFFFF">
                <a:lumMod val="75000"/>
              </a:sysClr>
            </a:solidFill>
            <a:prstDash val="solid"/>
            <a:miter lim="800000"/>
          </a:ln>
          <a:effectLst/>
        </p:spPr>
        <p:txBody>
          <a:bodyPr rtlCol="0" anchor="ctr"/>
          <a:lstStyle/>
          <a:p>
            <a:pPr algn="ctr" defTabSz="844083" fontAlgn="base">
              <a:spcBef>
                <a:spcPct val="0"/>
              </a:spcBef>
              <a:spcAft>
                <a:spcPct val="0"/>
              </a:spcAft>
            </a:pPr>
            <a:endParaRPr kumimoji="0" lang="ja-JP" altLang="en-US" sz="1662" kern="0" dirty="0">
              <a:solidFill>
                <a:srgbClr val="FFFFFF"/>
              </a:solidFill>
              <a:latin typeface="Meiryo UI" panose="020B0604030504040204" pitchFamily="50" charset="-128"/>
              <a:ea typeface="Meiryo UI"/>
            </a:endParaRPr>
          </a:p>
        </p:txBody>
      </p:sp>
      <p:sp>
        <p:nvSpPr>
          <p:cNvPr id="78" name="正方形/長方形 77">
            <a:extLst>
              <a:ext uri="{FF2B5EF4-FFF2-40B4-BE49-F238E27FC236}">
                <a16:creationId xmlns:a16="http://schemas.microsoft.com/office/drawing/2014/main" id="{153F8F43-EE4E-F0B4-53CA-4C3EC3EEAA04}"/>
              </a:ext>
            </a:extLst>
          </p:cNvPr>
          <p:cNvSpPr/>
          <p:nvPr/>
        </p:nvSpPr>
        <p:spPr>
          <a:xfrm>
            <a:off x="5987022" y="2543429"/>
            <a:ext cx="1435238"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cs typeface="Segoe UI" panose="020B0502040204020203" pitchFamily="34" charset="0"/>
              </a:rPr>
              <a:t>App</a:t>
            </a:r>
          </a:p>
        </p:txBody>
      </p:sp>
      <p:sp>
        <p:nvSpPr>
          <p:cNvPr id="79" name="正方形/長方形 78">
            <a:extLst>
              <a:ext uri="{FF2B5EF4-FFF2-40B4-BE49-F238E27FC236}">
                <a16:creationId xmlns:a16="http://schemas.microsoft.com/office/drawing/2014/main" id="{371F141F-A55A-0876-1403-4A7318A8F150}"/>
              </a:ext>
            </a:extLst>
          </p:cNvPr>
          <p:cNvSpPr/>
          <p:nvPr/>
        </p:nvSpPr>
        <p:spPr>
          <a:xfrm>
            <a:off x="5984641" y="2543429"/>
            <a:ext cx="1440001" cy="981702"/>
          </a:xfrm>
          <a:prstGeom prst="rect">
            <a:avLst/>
          </a:prstGeom>
          <a:noFill/>
          <a:ln w="9525" cap="flat" cmpd="sng" algn="ctr">
            <a:solidFill>
              <a:sysClr val="window" lastClr="FFFFFF">
                <a:lumMod val="75000"/>
              </a:sysClr>
            </a:solidFill>
            <a:prstDash val="solid"/>
            <a:miter lim="800000"/>
          </a:ln>
          <a:effectLst/>
        </p:spPr>
        <p:txBody>
          <a:bodyPr rtlCol="0" anchor="ctr"/>
          <a:lstStyle/>
          <a:p>
            <a:pPr algn="ctr" defTabSz="844083" fontAlgn="base">
              <a:spcBef>
                <a:spcPct val="0"/>
              </a:spcBef>
              <a:spcAft>
                <a:spcPct val="0"/>
              </a:spcAft>
            </a:pPr>
            <a:endParaRPr kumimoji="0" lang="ja-JP" altLang="en-US" sz="1662" kern="0" dirty="0">
              <a:solidFill>
                <a:srgbClr val="FFFFFF"/>
              </a:solidFill>
              <a:latin typeface="Meiryo UI" panose="020B0604030504040204" pitchFamily="50" charset="-128"/>
              <a:ea typeface="Meiryo UI"/>
            </a:endParaRPr>
          </a:p>
        </p:txBody>
      </p:sp>
      <p:pic>
        <p:nvPicPr>
          <p:cNvPr id="81" name="図 80">
            <a:extLst>
              <a:ext uri="{FF2B5EF4-FFF2-40B4-BE49-F238E27FC236}">
                <a16:creationId xmlns:a16="http://schemas.microsoft.com/office/drawing/2014/main" id="{37EA7DF3-2BF3-45D4-2E9D-34107798BE8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452733" y="2871545"/>
            <a:ext cx="516002" cy="510358"/>
          </a:xfrm>
          <a:prstGeom prst="rect">
            <a:avLst/>
          </a:prstGeom>
        </p:spPr>
      </p:pic>
      <p:sp>
        <p:nvSpPr>
          <p:cNvPr id="82" name="正方形/長方形 81">
            <a:extLst>
              <a:ext uri="{FF2B5EF4-FFF2-40B4-BE49-F238E27FC236}">
                <a16:creationId xmlns:a16="http://schemas.microsoft.com/office/drawing/2014/main" id="{F8F2136B-6DDA-4C38-E806-D808D20CDB56}"/>
              </a:ext>
            </a:extLst>
          </p:cNvPr>
          <p:cNvSpPr/>
          <p:nvPr/>
        </p:nvSpPr>
        <p:spPr>
          <a:xfrm>
            <a:off x="7484159" y="2543429"/>
            <a:ext cx="1435238"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cs typeface="Segoe UI" panose="020B0502040204020203" pitchFamily="34" charset="0"/>
              </a:rPr>
              <a:t>B</a:t>
            </a:r>
            <a:r>
              <a:rPr lang="ja-JP" altLang="en-US" sz="1000" b="1" dirty="0">
                <a:solidFill>
                  <a:srgbClr val="4B4B50"/>
                </a:solidFill>
                <a:cs typeface="Segoe UI" panose="020B0502040204020203" pitchFamily="34" charset="0"/>
              </a:rPr>
              <a:t> </a:t>
            </a:r>
            <a:r>
              <a:rPr lang="en-US" altLang="ja-JP" sz="1000" b="1" dirty="0">
                <a:solidFill>
                  <a:srgbClr val="4B4B50"/>
                </a:solidFill>
                <a:cs typeface="Segoe UI" panose="020B0502040204020203" pitchFamily="34" charset="0"/>
              </a:rPr>
              <a:t>to B</a:t>
            </a:r>
          </a:p>
        </p:txBody>
      </p:sp>
      <p:sp>
        <p:nvSpPr>
          <p:cNvPr id="83" name="正方形/長方形 82">
            <a:extLst>
              <a:ext uri="{FF2B5EF4-FFF2-40B4-BE49-F238E27FC236}">
                <a16:creationId xmlns:a16="http://schemas.microsoft.com/office/drawing/2014/main" id="{F0A0C331-56F3-D1B9-5542-A028D87A3956}"/>
              </a:ext>
            </a:extLst>
          </p:cNvPr>
          <p:cNvSpPr/>
          <p:nvPr/>
        </p:nvSpPr>
        <p:spPr>
          <a:xfrm>
            <a:off x="7481778" y="2543429"/>
            <a:ext cx="1440001" cy="981702"/>
          </a:xfrm>
          <a:prstGeom prst="rect">
            <a:avLst/>
          </a:prstGeom>
          <a:noFill/>
          <a:ln w="9525" cap="flat" cmpd="sng" algn="ctr">
            <a:solidFill>
              <a:sysClr val="window" lastClr="FFFFFF">
                <a:lumMod val="75000"/>
              </a:sysClr>
            </a:solidFill>
            <a:prstDash val="solid"/>
            <a:miter lim="800000"/>
          </a:ln>
          <a:effectLst/>
        </p:spPr>
        <p:txBody>
          <a:bodyPr rtlCol="0" anchor="ctr"/>
          <a:lstStyle/>
          <a:p>
            <a:pPr algn="ctr" defTabSz="844083" fontAlgn="base">
              <a:spcBef>
                <a:spcPct val="0"/>
              </a:spcBef>
              <a:spcAft>
                <a:spcPct val="0"/>
              </a:spcAft>
            </a:pPr>
            <a:endParaRPr kumimoji="0" lang="ja-JP" altLang="en-US" sz="1662" kern="0" dirty="0">
              <a:solidFill>
                <a:srgbClr val="FFFFFF"/>
              </a:solidFill>
              <a:latin typeface="Meiryo UI" panose="020B0604030504040204" pitchFamily="50" charset="-128"/>
              <a:ea typeface="Meiryo UI"/>
            </a:endParaRPr>
          </a:p>
        </p:txBody>
      </p:sp>
      <p:pic>
        <p:nvPicPr>
          <p:cNvPr id="84" name="図 83">
            <a:extLst>
              <a:ext uri="{FF2B5EF4-FFF2-40B4-BE49-F238E27FC236}">
                <a16:creationId xmlns:a16="http://schemas.microsoft.com/office/drawing/2014/main" id="{8C17EEAC-D3EA-F602-51B7-F1D267E6586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27655" y="3170890"/>
            <a:ext cx="1348245" cy="146280"/>
          </a:xfrm>
          <a:prstGeom prst="rect">
            <a:avLst/>
          </a:prstGeom>
        </p:spPr>
      </p:pic>
      <p:pic>
        <p:nvPicPr>
          <p:cNvPr id="85" name="図 84">
            <a:extLst>
              <a:ext uri="{FF2B5EF4-FFF2-40B4-BE49-F238E27FC236}">
                <a16:creationId xmlns:a16="http://schemas.microsoft.com/office/drawing/2014/main" id="{7F893627-74BC-DCF5-F459-F304A3EA8A55}"/>
              </a:ext>
            </a:extLst>
          </p:cNvPr>
          <p:cNvPicPr>
            <a:picLocks noChangeAspect="1"/>
          </p:cNvPicPr>
          <p:nvPr/>
        </p:nvPicPr>
        <p:blipFill>
          <a:blip r:embed="rId19"/>
          <a:stretch>
            <a:fillRect/>
          </a:stretch>
        </p:blipFill>
        <p:spPr>
          <a:xfrm>
            <a:off x="7782737" y="2871545"/>
            <a:ext cx="838079" cy="237664"/>
          </a:xfrm>
          <a:prstGeom prst="rect">
            <a:avLst/>
          </a:prstGeom>
        </p:spPr>
      </p:pic>
      <p:pic>
        <p:nvPicPr>
          <p:cNvPr id="86" name="図 85" descr="アイコン&#10;&#10;自動的に生成された説明">
            <a:extLst>
              <a:ext uri="{FF2B5EF4-FFF2-40B4-BE49-F238E27FC236}">
                <a16:creationId xmlns:a16="http://schemas.microsoft.com/office/drawing/2014/main" id="{51155C97-F241-3BCD-3404-EE8F761E1E6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08092" y="3159538"/>
            <a:ext cx="312313" cy="312001"/>
          </a:xfrm>
          <a:prstGeom prst="rect">
            <a:avLst/>
          </a:prstGeom>
        </p:spPr>
      </p:pic>
      <p:pic>
        <p:nvPicPr>
          <p:cNvPr id="87" name="図 86" descr="アイコン&#10;&#10;自動的に生成された説明">
            <a:extLst>
              <a:ext uri="{FF2B5EF4-FFF2-40B4-BE49-F238E27FC236}">
                <a16:creationId xmlns:a16="http://schemas.microsoft.com/office/drawing/2014/main" id="{A86EE32A-6FE9-D8C5-F740-B5B1C1F3B5A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324487" y="2787199"/>
            <a:ext cx="312313" cy="312313"/>
          </a:xfrm>
          <a:prstGeom prst="rect">
            <a:avLst/>
          </a:prstGeom>
        </p:spPr>
      </p:pic>
      <p:pic>
        <p:nvPicPr>
          <p:cNvPr id="88" name="図 87" descr="アイコン&#10;&#10;自動的に生成された説明">
            <a:extLst>
              <a:ext uri="{FF2B5EF4-FFF2-40B4-BE49-F238E27FC236}">
                <a16:creationId xmlns:a16="http://schemas.microsoft.com/office/drawing/2014/main" id="{5D7627BE-E0F6-874B-2491-0205B43F400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812888" y="2781342"/>
            <a:ext cx="307517" cy="307517"/>
          </a:xfrm>
          <a:prstGeom prst="rect">
            <a:avLst/>
          </a:prstGeom>
        </p:spPr>
      </p:pic>
      <p:pic>
        <p:nvPicPr>
          <p:cNvPr id="89" name="図 88" descr="テキスト&#10;&#10;中程度の精度で自動的に生成された説明">
            <a:extLst>
              <a:ext uri="{FF2B5EF4-FFF2-40B4-BE49-F238E27FC236}">
                <a16:creationId xmlns:a16="http://schemas.microsoft.com/office/drawing/2014/main" id="{959AB8CD-B289-E20C-40F7-548AE1A2B9F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894857" y="2235262"/>
            <a:ext cx="627923" cy="140769"/>
          </a:xfrm>
          <a:prstGeom prst="rect">
            <a:avLst/>
          </a:prstGeom>
        </p:spPr>
      </p:pic>
      <p:pic>
        <p:nvPicPr>
          <p:cNvPr id="90" name="図 89" descr="ロゴ&#10;&#10;自動的に生成された説明">
            <a:extLst>
              <a:ext uri="{FF2B5EF4-FFF2-40B4-BE49-F238E27FC236}">
                <a16:creationId xmlns:a16="http://schemas.microsoft.com/office/drawing/2014/main" id="{92A6C504-8947-5B6B-C293-A2670792655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747436" y="1926498"/>
            <a:ext cx="908679" cy="340357"/>
          </a:xfrm>
          <a:prstGeom prst="rect">
            <a:avLst/>
          </a:prstGeom>
        </p:spPr>
      </p:pic>
      <p:sp>
        <p:nvSpPr>
          <p:cNvPr id="91" name="テキスト ボックス 107">
            <a:extLst>
              <a:ext uri="{FF2B5EF4-FFF2-40B4-BE49-F238E27FC236}">
                <a16:creationId xmlns:a16="http://schemas.microsoft.com/office/drawing/2014/main" id="{9347D44B-2E90-6969-66BD-9AF7EB6EE1EE}"/>
              </a:ext>
            </a:extLst>
          </p:cNvPr>
          <p:cNvSpPr txBox="1"/>
          <p:nvPr/>
        </p:nvSpPr>
        <p:spPr>
          <a:xfrm>
            <a:off x="4608649" y="3858477"/>
            <a:ext cx="4427130" cy="2702150"/>
          </a:xfrm>
          <a:prstGeom prst="rect">
            <a:avLst/>
          </a:prstGeom>
          <a:noFill/>
        </p:spPr>
        <p:txBody>
          <a:bodyPr wrap="square" lIns="0" tIns="0" rIns="0" bIns="0"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719255">
              <a:lnSpc>
                <a:spcPct val="140000"/>
              </a:lnSpc>
              <a:defRPr/>
            </a:pPr>
            <a:r>
              <a:rPr lang="ja-JP" altLang="en-US" sz="700" b="1"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rPr>
              <a:t>運用型広告について、下記項目をご了承の上ご発注ください。</a:t>
            </a:r>
            <a:endParaRPr lang="en-US" altLang="ja-JP" sz="700" b="1"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rPr>
              <a:t>①掲載内容は配信各社広告規定に準じます。また将来的に配信先各社により掲載規約や仕様変更、商品変更及び、料金変更が生じる場合があります。</a:t>
            </a:r>
          </a:p>
          <a:p>
            <a:pPr marL="92075" indent="-92075" defTabSz="719255">
              <a:lnSpc>
                <a:spcPct val="140000"/>
              </a:lnSpc>
              <a:defRPr/>
            </a:pPr>
            <a:r>
              <a:rPr lang="ja-JP" altLang="en-US"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rPr>
              <a:t>②オーディエンスデータは、独自のロジックによって拡張し、配信致します。 ただしオーディエンスデータによっては、ユーザー数不足のため配信できない場合があります。</a:t>
            </a:r>
          </a:p>
          <a:p>
            <a:pPr marL="92075" indent="-92075" defTabSz="719255">
              <a:lnSpc>
                <a:spcPct val="140000"/>
              </a:lnSpc>
              <a:defRPr/>
            </a:pPr>
            <a:r>
              <a:rPr lang="ja-JP" altLang="en-US"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rPr>
              <a:t>③掲載開始日は入稿状況や媒体審査状況により、ご発注の開始日から変更になる場合があります。また掲載後に審査があり、配信停止する場合もあります。</a:t>
            </a:r>
          </a:p>
          <a:p>
            <a:pPr marL="92075" indent="-92075" defTabSz="719255">
              <a:lnSpc>
                <a:spcPct val="140000"/>
              </a:lnSpc>
              <a:defRPr/>
            </a:pPr>
            <a:r>
              <a:rPr lang="ja-JP" altLang="en-US"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rPr>
              <a:t>④本商品は弊社にて広告掲載・運用を行い、掲載結果についてはレポーティングにて報告致しますが、配信各社障害等により遅延する場合があります。</a:t>
            </a:r>
            <a:endParaRPr lang="en-US" altLang="ja-JP"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rPr>
              <a:t>⑤申込金額を上限として、配信終了時点で消化した金額を請求させていただきますが、商品特性上、ご予算を満額消化できない場合もあります。</a:t>
            </a:r>
          </a:p>
          <a:p>
            <a:pPr marL="92075" indent="-92075" defTabSz="719255">
              <a:lnSpc>
                <a:spcPct val="140000"/>
              </a:lnSpc>
              <a:defRPr/>
            </a:pPr>
            <a:r>
              <a:rPr lang="ja-JP" altLang="en-US"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rPr>
              <a:t>⑥配信面は各社プラットフォームの提携している配信面にも配信がされる場合があります。</a:t>
            </a:r>
          </a:p>
          <a:p>
            <a:pPr marL="92075" indent="-92075" defTabSz="719255">
              <a:lnSpc>
                <a:spcPct val="140000"/>
              </a:lnSpc>
              <a:defRPr/>
            </a:pPr>
            <a:r>
              <a:rPr lang="ja-JP" altLang="en-US"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rPr>
              <a:t>⑦競合他社指定のセグメントはご利用いただけません。</a:t>
            </a:r>
            <a:endParaRPr lang="en-US" altLang="ja-JP"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rPr>
              <a:t>⑧配信各社障害による掲載停止が発生する場合があります。</a:t>
            </a:r>
          </a:p>
          <a:p>
            <a:pPr marL="92075" indent="-92075" defTabSz="719255">
              <a:lnSpc>
                <a:spcPct val="140000"/>
              </a:lnSpc>
              <a:defRPr/>
            </a:pPr>
            <a:r>
              <a:rPr lang="ja-JP" altLang="en-US"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rPr>
              <a:t>⑨予算消化状況により、配信期間終了日前に配信完了する場合があります。</a:t>
            </a:r>
          </a:p>
          <a:p>
            <a:pPr marL="92075" indent="-92075" defTabSz="719255">
              <a:lnSpc>
                <a:spcPct val="140000"/>
              </a:lnSpc>
              <a:defRPr/>
            </a:pPr>
            <a:r>
              <a:rPr lang="ja-JP" altLang="en-US"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rPr>
              <a:t>⑩配信先は</a:t>
            </a:r>
            <a:r>
              <a:rPr lang="en-US" altLang="ja-JP"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rPr>
              <a:t>IHC</a:t>
            </a:r>
            <a:r>
              <a:rPr lang="ja-JP" altLang="en-US"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rPr>
              <a:t>CODA</a:t>
            </a:r>
            <a:r>
              <a:rPr lang="ja-JP" altLang="en-US"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rPr>
              <a:t>など</a:t>
            </a:r>
            <a:r>
              <a:rPr lang="en-US" altLang="ja-JP"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rPr>
              <a:t>JIAA</a:t>
            </a:r>
            <a:r>
              <a:rPr lang="ja-JP" altLang="en-US"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rPr>
              <a:t>から提供されるドメインなどの情報を利用したブロックリストで配信除外しております。</a:t>
            </a:r>
            <a:endParaRPr lang="en-US" altLang="ja-JP"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rPr>
              <a:t>与件に合わせて都度ご提案させていたきだますので、詳細は営業担当までお問い合わせください。</a:t>
            </a:r>
            <a:endParaRPr lang="en-US" altLang="ja-JP" sz="700" dirty="0">
              <a:solidFill>
                <a:srgbClr val="545454"/>
              </a:solidFill>
              <a:latin typeface="游ゴシック" panose="020B0400000000000000" pitchFamily="50" charset="-128"/>
              <a:ea typeface="游ゴシック" panose="020B0400000000000000" pitchFamily="50" charset="-128"/>
              <a:cs typeface="Meiryo UI" panose="020B0604030504040204" pitchFamily="50" charset="-128"/>
            </a:endParaRPr>
          </a:p>
        </p:txBody>
      </p:sp>
      <p:grpSp>
        <p:nvGrpSpPr>
          <p:cNvPr id="92" name="グループ化 91">
            <a:extLst>
              <a:ext uri="{FF2B5EF4-FFF2-40B4-BE49-F238E27FC236}">
                <a16:creationId xmlns:a16="http://schemas.microsoft.com/office/drawing/2014/main" id="{AED035C0-7BF1-DAC3-B25B-4A8BF9D7DA60}"/>
              </a:ext>
            </a:extLst>
          </p:cNvPr>
          <p:cNvGrpSpPr/>
          <p:nvPr/>
        </p:nvGrpSpPr>
        <p:grpSpPr>
          <a:xfrm>
            <a:off x="4608648" y="3587976"/>
            <a:ext cx="4363904" cy="280318"/>
            <a:chOff x="942322" y="612149"/>
            <a:chExt cx="4329961" cy="330174"/>
          </a:xfrm>
        </p:grpSpPr>
        <p:sp>
          <p:nvSpPr>
            <p:cNvPr id="93" name="テキスト ボックス 92">
              <a:extLst>
                <a:ext uri="{FF2B5EF4-FFF2-40B4-BE49-F238E27FC236}">
                  <a16:creationId xmlns:a16="http://schemas.microsoft.com/office/drawing/2014/main" id="{AA8E4E38-725B-09CE-0FD6-06C43DDAD2DA}"/>
                </a:ext>
              </a:extLst>
            </p:cNvPr>
            <p:cNvSpPr txBox="1"/>
            <p:nvPr/>
          </p:nvSpPr>
          <p:spPr>
            <a:xfrm>
              <a:off x="942322" y="612149"/>
              <a:ext cx="3146789" cy="330174"/>
            </a:xfrm>
            <a:prstGeom prst="rect">
              <a:avLst/>
            </a:prstGeom>
            <a:noFill/>
            <a:ln>
              <a:noFill/>
            </a:ln>
          </p:spPr>
          <p:txBody>
            <a:bodyPr wrap="square" lIns="0" tIns="0" rIns="0" bIns="0" anchor="ctr">
              <a:noAutofit/>
            </a:bodyPr>
            <a:lstStyle/>
            <a:p>
              <a:pPr defTabSz="719255" fontAlgn="base">
                <a:spcBef>
                  <a:spcPct val="0"/>
                </a:spcBef>
                <a:spcAft>
                  <a:spcPct val="0"/>
                </a:spcAft>
                <a:defRPr/>
              </a:pPr>
              <a:r>
                <a:rPr kumimoji="0" lang="ja-JP" altLang="en-US" sz="900" b="1" kern="0" dirty="0">
                  <a:solidFill>
                    <a:srgbClr val="000000"/>
                  </a:solidFill>
                  <a:cs typeface="メイリオ" pitchFamily="50" charset="-128"/>
                </a:rPr>
                <a:t>申込規定</a:t>
              </a:r>
            </a:p>
          </p:txBody>
        </p:sp>
        <p:cxnSp>
          <p:nvCxnSpPr>
            <p:cNvPr id="94" name="直線コネクタ 93">
              <a:extLst>
                <a:ext uri="{FF2B5EF4-FFF2-40B4-BE49-F238E27FC236}">
                  <a16:creationId xmlns:a16="http://schemas.microsoft.com/office/drawing/2014/main" id="{1F008333-0EA7-8CF0-E6BA-9FAC8AB1F078}"/>
                </a:ext>
              </a:extLst>
            </p:cNvPr>
            <p:cNvCxnSpPr>
              <a:cxnSpLocks/>
            </p:cNvCxnSpPr>
            <p:nvPr/>
          </p:nvCxnSpPr>
          <p:spPr>
            <a:xfrm>
              <a:off x="945382" y="899859"/>
              <a:ext cx="4326901" cy="0"/>
            </a:xfrm>
            <a:prstGeom prst="line">
              <a:avLst/>
            </a:prstGeom>
            <a:noFill/>
            <a:ln w="12700" cap="flat" cmpd="sng" algn="ctr">
              <a:solidFill>
                <a:srgbClr val="BBBBCF"/>
              </a:solidFill>
              <a:prstDash val="solid"/>
              <a:miter lim="800000"/>
            </a:ln>
            <a:effectLst/>
          </p:spPr>
        </p:cxnSp>
      </p:grpSp>
      <p:graphicFrame>
        <p:nvGraphicFramePr>
          <p:cNvPr id="95" name="表 94">
            <a:extLst>
              <a:ext uri="{FF2B5EF4-FFF2-40B4-BE49-F238E27FC236}">
                <a16:creationId xmlns:a16="http://schemas.microsoft.com/office/drawing/2014/main" id="{919BF6C7-5531-C304-1F12-67E1094A64D3}"/>
              </a:ext>
            </a:extLst>
          </p:cNvPr>
          <p:cNvGraphicFramePr>
            <a:graphicFrameLocks noGrp="1"/>
          </p:cNvGraphicFramePr>
          <p:nvPr>
            <p:extLst>
              <p:ext uri="{D42A27DB-BD31-4B8C-83A1-F6EECF244321}">
                <p14:modId xmlns:p14="http://schemas.microsoft.com/office/powerpoint/2010/main" val="2902439381"/>
              </p:ext>
            </p:extLst>
          </p:nvPr>
        </p:nvGraphicFramePr>
        <p:xfrm>
          <a:off x="183988" y="3732347"/>
          <a:ext cx="4296530" cy="2711561"/>
        </p:xfrm>
        <a:graphic>
          <a:graphicData uri="http://schemas.openxmlformats.org/drawingml/2006/table">
            <a:tbl>
              <a:tblPr/>
              <a:tblGrid>
                <a:gridCol w="993775">
                  <a:extLst>
                    <a:ext uri="{9D8B030D-6E8A-4147-A177-3AD203B41FA5}">
                      <a16:colId xmlns:a16="http://schemas.microsoft.com/office/drawing/2014/main" val="555263456"/>
                    </a:ext>
                  </a:extLst>
                </a:gridCol>
                <a:gridCol w="3302755">
                  <a:extLst>
                    <a:ext uri="{9D8B030D-6E8A-4147-A177-3AD203B41FA5}">
                      <a16:colId xmlns:a16="http://schemas.microsoft.com/office/drawing/2014/main" val="138622699"/>
                    </a:ext>
                  </a:extLst>
                </a:gridCol>
              </a:tblGrid>
              <a:tr h="183274">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700" b="1" u="none" strike="noStrike" dirty="0">
                          <a:solidFill>
                            <a:schemeClr val="bg1"/>
                          </a:solidFill>
                          <a:effectLst/>
                          <a:latin typeface="游ゴシック" panose="020B0400000000000000" pitchFamily="50" charset="-128"/>
                          <a:ea typeface="游ゴシック" panose="020B0400000000000000" pitchFamily="50" charset="-128"/>
                        </a:rPr>
                        <a:t>配信期間</a:t>
                      </a:r>
                      <a:endParaRPr lang="ja-JP" altLang="en-US" sz="7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8087"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700" u="none" strike="noStrike" dirty="0">
                          <a:effectLst/>
                          <a:latin typeface="游ゴシック" panose="020B0400000000000000" pitchFamily="50" charset="-128"/>
                          <a:ea typeface="游ゴシック" panose="020B0400000000000000" pitchFamily="50" charset="-128"/>
                        </a:rPr>
                        <a:t>ご相談ください</a:t>
                      </a:r>
                      <a:endParaRPr lang="ja-JP" altLang="en-US" sz="7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413866662"/>
                  </a:ext>
                </a:extLst>
              </a:tr>
              <a:tr h="152736">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700" b="1" u="none" strike="noStrike" dirty="0">
                          <a:solidFill>
                            <a:schemeClr val="bg1"/>
                          </a:solidFill>
                          <a:effectLst/>
                          <a:latin typeface="游ゴシック" panose="020B0400000000000000" pitchFamily="50" charset="-128"/>
                          <a:ea typeface="游ゴシック" panose="020B0400000000000000" pitchFamily="50" charset="-128"/>
                        </a:rPr>
                        <a:t>最低出稿金額 </a:t>
                      </a:r>
                      <a:r>
                        <a:rPr lang="en-US" altLang="ja-JP" sz="700" b="1" u="none" strike="noStrike" dirty="0">
                          <a:solidFill>
                            <a:schemeClr val="bg1"/>
                          </a:solidFill>
                          <a:effectLst/>
                          <a:latin typeface="游ゴシック" panose="020B0400000000000000" pitchFamily="50" charset="-128"/>
                          <a:ea typeface="游ゴシック" panose="020B0400000000000000" pitchFamily="50" charset="-128"/>
                        </a:rPr>
                        <a:t>(</a:t>
                      </a:r>
                      <a:r>
                        <a:rPr lang="ja-JP" altLang="en-US" sz="700" b="1" u="none" strike="noStrike" dirty="0">
                          <a:solidFill>
                            <a:schemeClr val="bg1"/>
                          </a:solidFill>
                          <a:effectLst/>
                          <a:latin typeface="游ゴシック" panose="020B0400000000000000" pitchFamily="50" charset="-128"/>
                          <a:ea typeface="游ゴシック" panose="020B0400000000000000" pitchFamily="50" charset="-128"/>
                        </a:rPr>
                        <a:t>グロス</a:t>
                      </a:r>
                      <a:r>
                        <a:rPr lang="en-US" altLang="ja-JP" sz="700" b="1" u="none" strike="noStrike" dirty="0">
                          <a:solidFill>
                            <a:schemeClr val="bg1"/>
                          </a:solidFill>
                          <a:effectLst/>
                          <a:latin typeface="游ゴシック" panose="020B0400000000000000" pitchFamily="50" charset="-128"/>
                          <a:ea typeface="游ゴシック" panose="020B0400000000000000" pitchFamily="50" charset="-128"/>
                        </a:rPr>
                        <a:t>)</a:t>
                      </a:r>
                      <a:endParaRPr lang="ja-JP" altLang="en-US" sz="7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8087"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lnSpc>
                          <a:spcPct val="110000"/>
                        </a:lnSpc>
                      </a:pPr>
                      <a:r>
                        <a:rPr lang="en-US" altLang="ja-JP" sz="700" dirty="0">
                          <a:latin typeface="游ゴシック" panose="020B0400000000000000" pitchFamily="50" charset="-128"/>
                          <a:ea typeface="游ゴシック" panose="020B0400000000000000" pitchFamily="50" charset="-128"/>
                        </a:rPr>
                        <a:t>500,000</a:t>
                      </a:r>
                      <a:r>
                        <a:rPr lang="ja-JP" altLang="en-US" sz="700" dirty="0">
                          <a:latin typeface="游ゴシック" panose="020B0400000000000000" pitchFamily="50" charset="-128"/>
                          <a:ea typeface="游ゴシック" panose="020B0400000000000000" pitchFamily="50" charset="-128"/>
                        </a:rPr>
                        <a:t>円～</a:t>
                      </a:r>
                      <a:endParaRPr lang="en-US" altLang="ja-JP" sz="700" b="1" dirty="0">
                        <a:solidFill>
                          <a:schemeClr val="tx1"/>
                        </a:solidFill>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287577713"/>
                  </a:ext>
                </a:extLst>
              </a:tr>
              <a:tr h="165691">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700" b="1" u="none" strike="noStrike" dirty="0">
                          <a:solidFill>
                            <a:schemeClr val="bg1"/>
                          </a:solidFill>
                          <a:effectLst/>
                          <a:latin typeface="游ゴシック" panose="020B0400000000000000" pitchFamily="50" charset="-128"/>
                          <a:ea typeface="游ゴシック" panose="020B0400000000000000" pitchFamily="50" charset="-128"/>
                        </a:rPr>
                        <a:t>配信媒体</a:t>
                      </a:r>
                      <a:endParaRPr lang="ja-JP" altLang="en-US" sz="7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700" u="none" strike="noStrike" dirty="0">
                          <a:effectLst/>
                          <a:latin typeface="游ゴシック" panose="020B0400000000000000" pitchFamily="50" charset="-128"/>
                          <a:ea typeface="游ゴシック" panose="020B0400000000000000" pitchFamily="50" charset="-128"/>
                        </a:rPr>
                        <a:t>アドネットワーク、</a:t>
                      </a:r>
                      <a:r>
                        <a:rPr lang="en-US" altLang="ja-JP" sz="700" u="none" strike="noStrike" dirty="0">
                          <a:effectLst/>
                          <a:latin typeface="游ゴシック" panose="020B0400000000000000" pitchFamily="50" charset="-128"/>
                          <a:ea typeface="游ゴシック" panose="020B0400000000000000" pitchFamily="50" charset="-128"/>
                        </a:rPr>
                        <a:t>SNS</a:t>
                      </a:r>
                      <a:r>
                        <a:rPr lang="ja-JP" altLang="en-US" sz="700" u="none" strike="noStrike" dirty="0">
                          <a:effectLst/>
                          <a:latin typeface="游ゴシック" panose="020B0400000000000000" pitchFamily="50" charset="-128"/>
                          <a:ea typeface="游ゴシック" panose="020B0400000000000000" pitchFamily="50" charset="-128"/>
                        </a:rPr>
                        <a:t>、</a:t>
                      </a:r>
                      <a:r>
                        <a:rPr lang="en-US" altLang="ja-JP" sz="700" u="none" strike="noStrike" dirty="0">
                          <a:effectLst/>
                          <a:latin typeface="游ゴシック" panose="020B0400000000000000" pitchFamily="50" charset="-128"/>
                          <a:ea typeface="游ゴシック" panose="020B0400000000000000" pitchFamily="50" charset="-128"/>
                        </a:rPr>
                        <a:t>DSP</a:t>
                      </a:r>
                      <a:r>
                        <a:rPr lang="ja-JP" altLang="en-US" sz="700" u="none" strike="noStrike" dirty="0">
                          <a:effectLst/>
                          <a:latin typeface="游ゴシック" panose="020B0400000000000000" pitchFamily="50" charset="-128"/>
                          <a:ea typeface="游ゴシック" panose="020B0400000000000000" pitchFamily="50" charset="-128"/>
                        </a:rPr>
                        <a:t>　など　</a:t>
                      </a:r>
                      <a:r>
                        <a:rPr lang="en-US" altLang="ja-JP" sz="700" u="none" strike="noStrike" dirty="0">
                          <a:effectLst/>
                          <a:latin typeface="游ゴシック" panose="020B0400000000000000" pitchFamily="50" charset="-128"/>
                          <a:ea typeface="游ゴシック" panose="020B0400000000000000" pitchFamily="50" charset="-128"/>
                        </a:rPr>
                        <a:t>※</a:t>
                      </a:r>
                      <a:r>
                        <a:rPr lang="ja-JP" altLang="en-US" sz="700" u="none" strike="noStrike" dirty="0">
                          <a:effectLst/>
                          <a:latin typeface="游ゴシック" panose="020B0400000000000000" pitchFamily="50" charset="-128"/>
                          <a:ea typeface="游ゴシック" panose="020B0400000000000000" pitchFamily="50" charset="-128"/>
                        </a:rPr>
                        <a:t>各社提携面も含む</a:t>
                      </a:r>
                      <a:endParaRPr lang="en-US" altLang="ja-JP" sz="7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634282323"/>
                  </a:ext>
                </a:extLst>
              </a:tr>
              <a:tr h="152736">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en-US" altLang="ja-JP" sz="700" b="1" u="none" strike="noStrike" dirty="0">
                          <a:solidFill>
                            <a:schemeClr val="bg1"/>
                          </a:solidFill>
                          <a:effectLst/>
                          <a:latin typeface="游ゴシック" panose="020B0400000000000000" pitchFamily="50" charset="-128"/>
                          <a:ea typeface="游ゴシック" panose="020B0400000000000000" pitchFamily="50" charset="-128"/>
                        </a:rPr>
                        <a:t>KPI</a:t>
                      </a:r>
                      <a:endParaRPr lang="ja-JP" altLang="en-US" sz="7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700" u="none" strike="noStrike" dirty="0">
                          <a:effectLst/>
                          <a:latin typeface="游ゴシック" panose="020B0400000000000000" pitchFamily="50" charset="-128"/>
                          <a:ea typeface="游ゴシック" panose="020B0400000000000000" pitchFamily="50" charset="-128"/>
                        </a:rPr>
                        <a:t>リーチ最大化、</a:t>
                      </a:r>
                      <a:r>
                        <a:rPr lang="en-US" altLang="ja-JP" sz="700" u="none" strike="noStrike" dirty="0">
                          <a:effectLst/>
                          <a:latin typeface="游ゴシック" panose="020B0400000000000000" pitchFamily="50" charset="-128"/>
                          <a:ea typeface="游ゴシック" panose="020B0400000000000000" pitchFamily="50" charset="-128"/>
                        </a:rPr>
                        <a:t>CPC</a:t>
                      </a:r>
                      <a:r>
                        <a:rPr lang="ja-JP" altLang="en-US" sz="700" u="none" strike="noStrike" dirty="0">
                          <a:effectLst/>
                          <a:latin typeface="游ゴシック" panose="020B0400000000000000" pitchFamily="50" charset="-128"/>
                          <a:ea typeface="游ゴシック" panose="020B0400000000000000" pitchFamily="50" charset="-128"/>
                        </a:rPr>
                        <a:t>目標　など　ご相談ください</a:t>
                      </a:r>
                      <a:endParaRPr lang="ja-JP" altLang="en-US" sz="7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034915427"/>
                  </a:ext>
                </a:extLst>
              </a:tr>
              <a:tr h="152736">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700" b="1" u="none" strike="noStrike" dirty="0">
                          <a:solidFill>
                            <a:schemeClr val="bg1"/>
                          </a:solidFill>
                          <a:effectLst/>
                          <a:latin typeface="游ゴシック" panose="020B0400000000000000" pitchFamily="50" charset="-128"/>
                          <a:ea typeface="游ゴシック" panose="020B0400000000000000" pitchFamily="50" charset="-128"/>
                        </a:rPr>
                        <a:t>オーディエンス</a:t>
                      </a:r>
                      <a:endParaRPr lang="en-US" altLang="ja-JP" sz="7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lnSpc>
                          <a:spcPct val="110000"/>
                        </a:lnSpc>
                      </a:pPr>
                      <a:r>
                        <a:rPr lang="ja-JP" altLang="en-US" sz="700" u="none" strike="noStrike" dirty="0">
                          <a:effectLst/>
                          <a:latin typeface="游ゴシック" panose="020B0400000000000000" pitchFamily="50" charset="-128"/>
                          <a:ea typeface="游ゴシック" panose="020B0400000000000000" pitchFamily="50" charset="-128"/>
                        </a:rPr>
                        <a:t>セグメント例は</a:t>
                      </a:r>
                      <a:r>
                        <a:rPr lang="en-US" altLang="ja-JP" sz="700" u="none" strike="noStrike" dirty="0">
                          <a:effectLst/>
                          <a:latin typeface="游ゴシック" panose="020B0400000000000000" pitchFamily="50" charset="-128"/>
                          <a:ea typeface="游ゴシック" panose="020B0400000000000000" pitchFamily="50" charset="-128"/>
                        </a:rPr>
                        <a:t>P.30</a:t>
                      </a:r>
                      <a:r>
                        <a:rPr lang="ja-JP" altLang="en-US" sz="700" u="none" strike="noStrike" dirty="0">
                          <a:effectLst/>
                          <a:latin typeface="游ゴシック" panose="020B0400000000000000" pitchFamily="50" charset="-128"/>
                          <a:ea typeface="游ゴシック" panose="020B0400000000000000" pitchFamily="50" charset="-128"/>
                        </a:rPr>
                        <a:t>～</a:t>
                      </a:r>
                      <a:r>
                        <a:rPr lang="en-US" altLang="ja-JP" sz="700" u="none" strike="noStrike" dirty="0">
                          <a:effectLst/>
                          <a:latin typeface="游ゴシック" panose="020B0400000000000000" pitchFamily="50" charset="-128"/>
                          <a:ea typeface="游ゴシック" panose="020B0400000000000000" pitchFamily="50" charset="-128"/>
                        </a:rPr>
                        <a:t>31</a:t>
                      </a:r>
                      <a:r>
                        <a:rPr lang="ja-JP" altLang="en-US" sz="700" u="none" strike="noStrike" dirty="0">
                          <a:effectLst/>
                          <a:latin typeface="游ゴシック" panose="020B0400000000000000" pitchFamily="50" charset="-128"/>
                          <a:ea typeface="游ゴシック" panose="020B0400000000000000" pitchFamily="50" charset="-128"/>
                        </a:rPr>
                        <a:t>をご参照ください。詳細はご相談ください</a:t>
                      </a: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79194888"/>
                  </a:ext>
                </a:extLst>
              </a:tr>
              <a:tr h="183012">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700" b="1" u="none" strike="noStrike" dirty="0">
                          <a:solidFill>
                            <a:schemeClr val="bg1"/>
                          </a:solidFill>
                          <a:effectLst/>
                          <a:latin typeface="游ゴシック" panose="020B0400000000000000" pitchFamily="50" charset="-128"/>
                          <a:ea typeface="游ゴシック" panose="020B0400000000000000" pitchFamily="50" charset="-128"/>
                        </a:rPr>
                        <a:t>配信デバイス</a:t>
                      </a:r>
                      <a:endParaRPr lang="ja-JP" altLang="en-US" sz="7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en-US" altLang="ja-JP" sz="700" u="none" strike="noStrike" dirty="0">
                          <a:effectLst/>
                          <a:latin typeface="游ゴシック" panose="020B0400000000000000" pitchFamily="50" charset="-128"/>
                          <a:ea typeface="游ゴシック" panose="020B0400000000000000" pitchFamily="50" charset="-128"/>
                        </a:rPr>
                        <a:t>PC/SP/App</a:t>
                      </a:r>
                      <a:endParaRPr lang="ja-JP" altLang="en-US" sz="7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399353182"/>
                  </a:ext>
                </a:extLst>
              </a:tr>
              <a:tr h="152736">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700" b="1" u="none" strike="noStrike" dirty="0">
                          <a:solidFill>
                            <a:schemeClr val="bg1"/>
                          </a:solidFill>
                          <a:effectLst/>
                          <a:latin typeface="游ゴシック" panose="020B0400000000000000" pitchFamily="50" charset="-128"/>
                          <a:ea typeface="游ゴシック" panose="020B0400000000000000" pitchFamily="50" charset="-128"/>
                        </a:rPr>
                        <a:t>ブラックリスト</a:t>
                      </a:r>
                      <a:endParaRPr lang="ja-JP" altLang="en-US" sz="7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700" u="none" strike="noStrike" dirty="0">
                          <a:effectLst/>
                          <a:latin typeface="游ゴシック" panose="020B0400000000000000" pitchFamily="50" charset="-128"/>
                          <a:ea typeface="游ゴシック" panose="020B0400000000000000" pitchFamily="50" charset="-128"/>
                        </a:rPr>
                        <a:t>ご指定可能です</a:t>
                      </a:r>
                      <a:endParaRPr lang="ja-JP" altLang="en-US" sz="7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990356250"/>
                  </a:ext>
                </a:extLst>
              </a:tr>
              <a:tr h="927458">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700" b="1" u="none" strike="noStrike" dirty="0">
                          <a:solidFill>
                            <a:schemeClr val="bg1"/>
                          </a:solidFill>
                          <a:effectLst/>
                          <a:latin typeface="游ゴシック" panose="020B0400000000000000" pitchFamily="50" charset="-128"/>
                          <a:ea typeface="游ゴシック" panose="020B0400000000000000" pitchFamily="50" charset="-128"/>
                        </a:rPr>
                        <a:t>入稿期限</a:t>
                      </a:r>
                      <a:endParaRPr lang="ja-JP" altLang="en-US" sz="7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lvl="0">
                        <a:lnSpc>
                          <a:spcPct val="120000"/>
                        </a:lnSpc>
                        <a:defRPr/>
                      </a:pPr>
                      <a:r>
                        <a:rPr lang="ja-JP" altLang="en-US" sz="700" dirty="0">
                          <a:latin typeface="游ゴシック" panose="020B0400000000000000" pitchFamily="50" charset="-128"/>
                          <a:ea typeface="游ゴシック" panose="020B0400000000000000" pitchFamily="50" charset="-128"/>
                        </a:rPr>
                        <a:t>■申し込み</a:t>
                      </a:r>
                    </a:p>
                    <a:p>
                      <a:pPr lvl="0">
                        <a:lnSpc>
                          <a:spcPct val="120000"/>
                        </a:lnSpc>
                        <a:defRPr/>
                      </a:pPr>
                      <a:r>
                        <a:rPr lang="ja-JP" altLang="en-US" sz="700" dirty="0">
                          <a:latin typeface="游ゴシック" panose="020B0400000000000000" pitchFamily="50" charset="-128"/>
                          <a:ea typeface="游ゴシック" panose="020B0400000000000000" pitchFamily="50" charset="-128"/>
                        </a:rPr>
                        <a:t>新規案件：配信開始の</a:t>
                      </a:r>
                      <a:r>
                        <a:rPr lang="en-US" altLang="ja-JP" sz="700" dirty="0">
                          <a:latin typeface="游ゴシック" panose="020B0400000000000000" pitchFamily="50" charset="-128"/>
                          <a:ea typeface="游ゴシック" panose="020B0400000000000000" pitchFamily="50" charset="-128"/>
                        </a:rPr>
                        <a:t>10</a:t>
                      </a:r>
                      <a:r>
                        <a:rPr lang="ja-JP" altLang="en-US" sz="700" dirty="0">
                          <a:latin typeface="游ゴシック" panose="020B0400000000000000" pitchFamily="50" charset="-128"/>
                          <a:ea typeface="游ゴシック" panose="020B0400000000000000" pitchFamily="50" charset="-128"/>
                        </a:rPr>
                        <a:t>営業日前 </a:t>
                      </a:r>
                    </a:p>
                    <a:p>
                      <a:pPr lvl="0">
                        <a:lnSpc>
                          <a:spcPct val="120000"/>
                        </a:lnSpc>
                        <a:defRPr/>
                      </a:pPr>
                      <a:r>
                        <a:rPr lang="ja-JP" altLang="en-US" sz="700" dirty="0">
                          <a:latin typeface="游ゴシック" panose="020B0400000000000000" pitchFamily="50" charset="-128"/>
                          <a:ea typeface="游ゴシック" panose="020B0400000000000000" pitchFamily="50" charset="-128"/>
                        </a:rPr>
                        <a:t>継続案件：配信開始の</a:t>
                      </a:r>
                      <a:r>
                        <a:rPr lang="en-US" altLang="ja-JP" sz="700" dirty="0">
                          <a:latin typeface="游ゴシック" panose="020B0400000000000000" pitchFamily="50" charset="-128"/>
                          <a:ea typeface="游ゴシック" panose="020B0400000000000000" pitchFamily="50" charset="-128"/>
                        </a:rPr>
                        <a:t>7</a:t>
                      </a:r>
                      <a:r>
                        <a:rPr lang="ja-JP" altLang="en-US" sz="700" dirty="0">
                          <a:latin typeface="游ゴシック" panose="020B0400000000000000" pitchFamily="50" charset="-128"/>
                          <a:ea typeface="游ゴシック" panose="020B0400000000000000" pitchFamily="50" charset="-128"/>
                        </a:rPr>
                        <a:t>営業日前 </a:t>
                      </a:r>
                    </a:p>
                    <a:p>
                      <a:pPr lvl="0">
                        <a:lnSpc>
                          <a:spcPct val="120000"/>
                        </a:lnSpc>
                        <a:defRPr/>
                      </a:pPr>
                      <a:r>
                        <a:rPr lang="ja-JP" altLang="en-US" sz="700" dirty="0">
                          <a:latin typeface="游ゴシック" panose="020B0400000000000000" pitchFamily="50" charset="-128"/>
                          <a:ea typeface="游ゴシック" panose="020B0400000000000000" pitchFamily="50" charset="-128"/>
                        </a:rPr>
                        <a:t>■入稿</a:t>
                      </a:r>
                    </a:p>
                    <a:p>
                      <a:pPr lvl="0">
                        <a:lnSpc>
                          <a:spcPct val="120000"/>
                        </a:lnSpc>
                        <a:defRPr/>
                      </a:pPr>
                      <a:r>
                        <a:rPr lang="ja-JP" altLang="en-US" sz="700" dirty="0">
                          <a:latin typeface="游ゴシック" panose="020B0400000000000000" pitchFamily="50" charset="-128"/>
                          <a:ea typeface="游ゴシック" panose="020B0400000000000000" pitchFamily="50" charset="-128"/>
                        </a:rPr>
                        <a:t>静止画：配信開始の</a:t>
                      </a:r>
                      <a:r>
                        <a:rPr lang="en-US" altLang="ja-JP" sz="700" dirty="0">
                          <a:latin typeface="游ゴシック" panose="020B0400000000000000" pitchFamily="50" charset="-128"/>
                          <a:ea typeface="游ゴシック" panose="020B0400000000000000" pitchFamily="50" charset="-128"/>
                        </a:rPr>
                        <a:t>5</a:t>
                      </a:r>
                      <a:r>
                        <a:rPr lang="ja-JP" altLang="en-US" sz="700" dirty="0">
                          <a:latin typeface="游ゴシック" panose="020B0400000000000000" pitchFamily="50" charset="-128"/>
                          <a:ea typeface="游ゴシック" panose="020B0400000000000000" pitchFamily="50" charset="-128"/>
                        </a:rPr>
                        <a:t>営業日前 </a:t>
                      </a:r>
                      <a:r>
                        <a:rPr lang="en-US" altLang="ja-JP" sz="700" dirty="0">
                          <a:latin typeface="游ゴシック" panose="020B0400000000000000" pitchFamily="50" charset="-128"/>
                          <a:ea typeface="游ゴシック" panose="020B0400000000000000" pitchFamily="50" charset="-128"/>
                        </a:rPr>
                        <a:t>12:00</a:t>
                      </a:r>
                      <a:r>
                        <a:rPr lang="ja-JP" altLang="en-US" sz="700" dirty="0">
                          <a:latin typeface="游ゴシック" panose="020B0400000000000000" pitchFamily="50" charset="-128"/>
                          <a:ea typeface="游ゴシック" panose="020B0400000000000000" pitchFamily="50" charset="-128"/>
                        </a:rPr>
                        <a:t>まで</a:t>
                      </a:r>
                      <a:br>
                        <a:rPr lang="en-US" altLang="ja-JP" sz="700" dirty="0">
                          <a:latin typeface="游ゴシック" panose="020B0400000000000000" pitchFamily="50" charset="-128"/>
                          <a:ea typeface="游ゴシック" panose="020B0400000000000000" pitchFamily="50" charset="-128"/>
                        </a:rPr>
                      </a:br>
                      <a:r>
                        <a:rPr lang="ja-JP" altLang="en-US" sz="700" dirty="0">
                          <a:latin typeface="游ゴシック" panose="020B0400000000000000" pitchFamily="50" charset="-128"/>
                          <a:ea typeface="游ゴシック" panose="020B0400000000000000" pitchFamily="50" charset="-128"/>
                        </a:rPr>
                        <a:t>　　　　</a:t>
                      </a:r>
                      <a:r>
                        <a:rPr lang="en-US" altLang="ja-JP" sz="700" dirty="0">
                          <a:latin typeface="游ゴシック" panose="020B0400000000000000" pitchFamily="50" charset="-128"/>
                          <a:ea typeface="游ゴシック" panose="020B0400000000000000" pitchFamily="50" charset="-128"/>
                        </a:rPr>
                        <a:t> ※ SmartNews</a:t>
                      </a:r>
                      <a:r>
                        <a:rPr lang="ja-JP" altLang="en-US" sz="700" dirty="0">
                          <a:latin typeface="游ゴシック" panose="020B0400000000000000" pitchFamily="50" charset="-128"/>
                          <a:ea typeface="游ゴシック" panose="020B0400000000000000" pitchFamily="50" charset="-128"/>
                        </a:rPr>
                        <a:t>は</a:t>
                      </a:r>
                      <a:r>
                        <a:rPr lang="en-US" altLang="ja-JP" sz="700" dirty="0">
                          <a:latin typeface="游ゴシック" panose="020B0400000000000000" pitchFamily="50" charset="-128"/>
                          <a:ea typeface="游ゴシック" panose="020B0400000000000000" pitchFamily="50" charset="-128"/>
                        </a:rPr>
                        <a:t>6</a:t>
                      </a:r>
                      <a:r>
                        <a:rPr lang="ja-JP" altLang="en-US" sz="700" dirty="0">
                          <a:latin typeface="游ゴシック" panose="020B0400000000000000" pitchFamily="50" charset="-128"/>
                          <a:ea typeface="游ゴシック" panose="020B0400000000000000" pitchFamily="50" charset="-128"/>
                        </a:rPr>
                        <a:t>営業日前 </a:t>
                      </a:r>
                      <a:r>
                        <a:rPr lang="en-US" altLang="ja-JP" sz="700" dirty="0">
                          <a:latin typeface="游ゴシック" panose="020B0400000000000000" pitchFamily="50" charset="-128"/>
                          <a:ea typeface="游ゴシック" panose="020B0400000000000000" pitchFamily="50" charset="-128"/>
                        </a:rPr>
                        <a:t>12:00</a:t>
                      </a:r>
                      <a:r>
                        <a:rPr lang="ja-JP" altLang="en-US" sz="700" dirty="0">
                          <a:latin typeface="游ゴシック" panose="020B0400000000000000" pitchFamily="50" charset="-128"/>
                          <a:ea typeface="游ゴシック" panose="020B0400000000000000" pitchFamily="50" charset="-128"/>
                        </a:rPr>
                        <a:t>まで</a:t>
                      </a:r>
                    </a:p>
                    <a:p>
                      <a:pPr lvl="0">
                        <a:lnSpc>
                          <a:spcPct val="120000"/>
                        </a:lnSpc>
                        <a:defRPr/>
                      </a:pPr>
                      <a:r>
                        <a:rPr lang="ja-JP" altLang="en-US" sz="700" dirty="0">
                          <a:latin typeface="游ゴシック" panose="020B0400000000000000" pitchFamily="50" charset="-128"/>
                          <a:ea typeface="游ゴシック" panose="020B0400000000000000" pitchFamily="50" charset="-128"/>
                        </a:rPr>
                        <a:t>動画   ：配信開始の</a:t>
                      </a:r>
                      <a:r>
                        <a:rPr lang="en-US" altLang="ja-JP" sz="700" dirty="0">
                          <a:latin typeface="游ゴシック" panose="020B0400000000000000" pitchFamily="50" charset="-128"/>
                          <a:ea typeface="游ゴシック" panose="020B0400000000000000" pitchFamily="50" charset="-128"/>
                        </a:rPr>
                        <a:t>8</a:t>
                      </a:r>
                      <a:r>
                        <a:rPr lang="ja-JP" altLang="en-US" sz="700" dirty="0">
                          <a:latin typeface="游ゴシック" panose="020B0400000000000000" pitchFamily="50" charset="-128"/>
                          <a:ea typeface="游ゴシック" panose="020B0400000000000000" pitchFamily="50" charset="-128"/>
                        </a:rPr>
                        <a:t>営業日前 </a:t>
                      </a:r>
                      <a:r>
                        <a:rPr lang="en-US" altLang="ja-JP" sz="700" dirty="0">
                          <a:latin typeface="游ゴシック" panose="020B0400000000000000" pitchFamily="50" charset="-128"/>
                          <a:ea typeface="游ゴシック" panose="020B0400000000000000" pitchFamily="50" charset="-128"/>
                        </a:rPr>
                        <a:t>12:00</a:t>
                      </a:r>
                      <a:r>
                        <a:rPr lang="ja-JP" altLang="en-US" sz="700" dirty="0">
                          <a:latin typeface="游ゴシック" panose="020B0400000000000000" pitchFamily="50" charset="-128"/>
                          <a:ea typeface="游ゴシック" panose="020B0400000000000000" pitchFamily="50" charset="-128"/>
                        </a:rPr>
                        <a:t>まで</a:t>
                      </a:r>
                      <a:endParaRPr lang="en-US" altLang="ja-JP" sz="700" dirty="0">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701695847"/>
                  </a:ext>
                </a:extLst>
              </a:tr>
              <a:tr h="428947">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700" b="1" u="none" strike="noStrike" dirty="0">
                          <a:solidFill>
                            <a:schemeClr val="bg1"/>
                          </a:solidFill>
                          <a:effectLst/>
                          <a:latin typeface="游ゴシック" panose="020B0400000000000000" pitchFamily="50" charset="-128"/>
                          <a:ea typeface="游ゴシック" panose="020B0400000000000000" pitchFamily="50" charset="-128"/>
                        </a:rPr>
                        <a:t>備考</a:t>
                      </a:r>
                      <a:endParaRPr lang="ja-JP" altLang="en-US" sz="7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lvl="0">
                        <a:lnSpc>
                          <a:spcPct val="120000"/>
                        </a:lnSpc>
                        <a:defRPr/>
                      </a:pPr>
                      <a:r>
                        <a:rPr kumimoji="1" lang="ja-JP" altLang="en-US" sz="700" kern="1200" dirty="0">
                          <a:latin typeface="游ゴシック" panose="020B0400000000000000" pitchFamily="50" charset="-128"/>
                          <a:ea typeface="游ゴシック" panose="020B0400000000000000" pitchFamily="50" charset="-128"/>
                        </a:rPr>
                        <a:t>・広告の入稿本数は、</a:t>
                      </a:r>
                      <a:r>
                        <a:rPr kumimoji="1" lang="en-US" altLang="ja-JP" sz="700" kern="1200" dirty="0">
                          <a:latin typeface="游ゴシック" panose="020B0400000000000000" pitchFamily="50" charset="-128"/>
                          <a:ea typeface="游ゴシック" panose="020B0400000000000000" pitchFamily="50" charset="-128"/>
                        </a:rPr>
                        <a:t>1</a:t>
                      </a:r>
                      <a:r>
                        <a:rPr kumimoji="1" lang="ja-JP" altLang="en-US" sz="700" kern="1200" dirty="0">
                          <a:latin typeface="游ゴシック" panose="020B0400000000000000" pitchFamily="50" charset="-128"/>
                          <a:ea typeface="游ゴシック" panose="020B0400000000000000" pitchFamily="50" charset="-128"/>
                        </a:rPr>
                        <a:t>キャンペーンあたり</a:t>
                      </a:r>
                      <a:r>
                        <a:rPr kumimoji="1" lang="en-US" altLang="ja-JP" sz="700" kern="1200" dirty="0">
                          <a:latin typeface="游ゴシック" panose="020B0400000000000000" pitchFamily="50" charset="-128"/>
                          <a:ea typeface="游ゴシック" panose="020B0400000000000000" pitchFamily="50" charset="-128"/>
                        </a:rPr>
                        <a:t>10</a:t>
                      </a:r>
                      <a:r>
                        <a:rPr kumimoji="1" lang="ja-JP" altLang="en-US" sz="700" kern="1200" dirty="0">
                          <a:latin typeface="游ゴシック" panose="020B0400000000000000" pitchFamily="50" charset="-128"/>
                          <a:ea typeface="游ゴシック" panose="020B0400000000000000" pitchFamily="50" charset="-128"/>
                        </a:rPr>
                        <a:t>本以内 </a:t>
                      </a:r>
                      <a:r>
                        <a:rPr kumimoji="1" lang="en-US" altLang="ja-JP" sz="700" kern="1200" dirty="0">
                          <a:latin typeface="游ゴシック" panose="020B0400000000000000" pitchFamily="50" charset="-128"/>
                          <a:ea typeface="游ゴシック" panose="020B0400000000000000" pitchFamily="50" charset="-128"/>
                        </a:rPr>
                        <a:t>(</a:t>
                      </a:r>
                      <a:r>
                        <a:rPr kumimoji="1" lang="ja-JP" altLang="en-US" sz="700" kern="1200" dirty="0">
                          <a:latin typeface="游ゴシック" panose="020B0400000000000000" pitchFamily="50" charset="-128"/>
                          <a:ea typeface="游ゴシック" panose="020B0400000000000000" pitchFamily="50" charset="-128"/>
                        </a:rPr>
                        <a:t>申込金額</a:t>
                      </a:r>
                      <a:r>
                        <a:rPr kumimoji="1" lang="en-US" altLang="ja-JP" sz="700" kern="1200" dirty="0">
                          <a:latin typeface="游ゴシック" panose="020B0400000000000000" pitchFamily="50" charset="-128"/>
                          <a:ea typeface="游ゴシック" panose="020B0400000000000000" pitchFamily="50" charset="-128"/>
                        </a:rPr>
                        <a:t>100</a:t>
                      </a:r>
                      <a:r>
                        <a:rPr kumimoji="1" lang="ja-JP" altLang="en-US" sz="700" kern="1200" dirty="0">
                          <a:latin typeface="游ゴシック" panose="020B0400000000000000" pitchFamily="50" charset="-128"/>
                          <a:ea typeface="游ゴシック" panose="020B0400000000000000" pitchFamily="50" charset="-128"/>
                        </a:rPr>
                        <a:t>万円超は</a:t>
                      </a:r>
                      <a:r>
                        <a:rPr kumimoji="1" lang="en-US" altLang="ja-JP" sz="700" kern="1200" dirty="0">
                          <a:latin typeface="游ゴシック" panose="020B0400000000000000" pitchFamily="50" charset="-128"/>
                          <a:ea typeface="游ゴシック" panose="020B0400000000000000" pitchFamily="50" charset="-128"/>
                        </a:rPr>
                        <a:t>30</a:t>
                      </a:r>
                      <a:r>
                        <a:rPr kumimoji="1" lang="ja-JP" altLang="en-US" sz="700" kern="1200" dirty="0">
                          <a:latin typeface="游ゴシック" panose="020B0400000000000000" pitchFamily="50" charset="-128"/>
                          <a:ea typeface="游ゴシック" panose="020B0400000000000000" pitchFamily="50" charset="-128"/>
                        </a:rPr>
                        <a:t>本以内</a:t>
                      </a:r>
                      <a:r>
                        <a:rPr kumimoji="1" lang="en-US" altLang="ja-JP" sz="700" kern="1200" dirty="0">
                          <a:latin typeface="游ゴシック" panose="020B0400000000000000" pitchFamily="50" charset="-128"/>
                          <a:ea typeface="游ゴシック" panose="020B0400000000000000" pitchFamily="50" charset="-128"/>
                        </a:rPr>
                        <a:t>)</a:t>
                      </a:r>
                    </a:p>
                    <a:p>
                      <a:pPr lvl="0">
                        <a:lnSpc>
                          <a:spcPct val="120000"/>
                        </a:lnSpc>
                        <a:defRPr/>
                      </a:pPr>
                      <a:r>
                        <a:rPr kumimoji="1" lang="ja-JP" altLang="en-US" sz="700" kern="1200" dirty="0">
                          <a:latin typeface="游ゴシック" panose="020B0400000000000000" pitchFamily="50" charset="-128"/>
                          <a:ea typeface="游ゴシック" panose="020B0400000000000000" pitchFamily="50" charset="-128"/>
                        </a:rPr>
                        <a:t>・クリエイティブの差替は週</a:t>
                      </a:r>
                      <a:r>
                        <a:rPr kumimoji="1" lang="en-US" altLang="ja-JP" sz="700" kern="1200" dirty="0">
                          <a:latin typeface="游ゴシック" panose="020B0400000000000000" pitchFamily="50" charset="-128"/>
                          <a:ea typeface="游ゴシック" panose="020B0400000000000000" pitchFamily="50" charset="-128"/>
                        </a:rPr>
                        <a:t>1</a:t>
                      </a:r>
                      <a:r>
                        <a:rPr kumimoji="1" lang="ja-JP" altLang="en-US" sz="700" kern="1200" dirty="0">
                          <a:latin typeface="游ゴシック" panose="020B0400000000000000" pitchFamily="50" charset="-128"/>
                          <a:ea typeface="游ゴシック" panose="020B0400000000000000" pitchFamily="50" charset="-128"/>
                        </a:rPr>
                        <a:t>回までとし、入稿から原則</a:t>
                      </a:r>
                      <a:r>
                        <a:rPr kumimoji="1" lang="en-US" altLang="ja-JP" sz="700" kern="1200" dirty="0">
                          <a:latin typeface="游ゴシック" panose="020B0400000000000000" pitchFamily="50" charset="-128"/>
                          <a:ea typeface="游ゴシック" panose="020B0400000000000000" pitchFamily="50" charset="-128"/>
                        </a:rPr>
                        <a:t>5</a:t>
                      </a:r>
                      <a:r>
                        <a:rPr kumimoji="1" lang="ja-JP" altLang="en-US" sz="700" kern="1200" dirty="0">
                          <a:latin typeface="游ゴシック" panose="020B0400000000000000" pitchFamily="50" charset="-128"/>
                          <a:ea typeface="游ゴシック" panose="020B0400000000000000" pitchFamily="50" charset="-128"/>
                        </a:rPr>
                        <a:t>営業日以内に反映します</a:t>
                      </a:r>
                      <a:endParaRPr kumimoji="1" lang="en-US" altLang="ja-JP" sz="700" kern="1200" dirty="0">
                        <a:latin typeface="游ゴシック" panose="020B0400000000000000" pitchFamily="50" charset="-128"/>
                        <a:ea typeface="游ゴシック" panose="020B0400000000000000" pitchFamily="50" charset="-128"/>
                      </a:endParaRPr>
                    </a:p>
                    <a:p>
                      <a:pPr lvl="0">
                        <a:lnSpc>
                          <a:spcPct val="120000"/>
                        </a:lnSpc>
                        <a:defRPr/>
                      </a:pPr>
                      <a:r>
                        <a:rPr lang="ja-JP" altLang="en-US" sz="700" dirty="0">
                          <a:latin typeface="游ゴシック" panose="020B0400000000000000" pitchFamily="50" charset="-128"/>
                          <a:ea typeface="游ゴシック" panose="020B0400000000000000" pitchFamily="50" charset="-128"/>
                          <a:cs typeface="メイリオ" pitchFamily="50" charset="-128"/>
                        </a:rPr>
                        <a:t>・原稿規定の詳細は</a:t>
                      </a:r>
                      <a:r>
                        <a:rPr lang="en-US" altLang="ja-JP" sz="700" dirty="0">
                          <a:latin typeface="游ゴシック" panose="020B0400000000000000" pitchFamily="50" charset="-128"/>
                          <a:ea typeface="游ゴシック" panose="020B0400000000000000" pitchFamily="50" charset="-128"/>
                          <a:cs typeface="メイリオ" pitchFamily="50" charset="-128"/>
                        </a:rPr>
                        <a:t>P.62</a:t>
                      </a:r>
                      <a:r>
                        <a:rPr lang="ja-JP" altLang="en-US" sz="700" dirty="0">
                          <a:latin typeface="游ゴシック" panose="020B0400000000000000" pitchFamily="50" charset="-128"/>
                          <a:ea typeface="游ゴシック" panose="020B0400000000000000" pitchFamily="50" charset="-128"/>
                          <a:cs typeface="メイリオ" pitchFamily="50" charset="-128"/>
                        </a:rPr>
                        <a:t>をご参照ください</a:t>
                      </a:r>
                      <a:endParaRPr lang="en-US" altLang="ja-JP" sz="700" dirty="0">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031494418"/>
                  </a:ext>
                </a:extLst>
              </a:tr>
            </a:tbl>
          </a:graphicData>
        </a:graphic>
      </p:graphicFrame>
    </p:spTree>
    <p:extLst>
      <p:ext uri="{BB962C8B-B14F-4D97-AF65-F5344CB8AC3E}">
        <p14:creationId xmlns:p14="http://schemas.microsoft.com/office/powerpoint/2010/main" val="2951238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四角形: 角を丸くする 15">
            <a:extLst>
              <a:ext uri="{FF2B5EF4-FFF2-40B4-BE49-F238E27FC236}">
                <a16:creationId xmlns:a16="http://schemas.microsoft.com/office/drawing/2014/main" id="{01FFD1DF-319E-46EC-A559-4FDE5A45D9B7}"/>
              </a:ext>
            </a:extLst>
          </p:cNvPr>
          <p:cNvSpPr/>
          <p:nvPr/>
        </p:nvSpPr>
        <p:spPr>
          <a:xfrm>
            <a:off x="260160" y="798393"/>
            <a:ext cx="4032061" cy="2681631"/>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mn-ea"/>
            </a:endParaRPr>
          </a:p>
        </p:txBody>
      </p:sp>
      <p:sp>
        <p:nvSpPr>
          <p:cNvPr id="6" name="テキスト プレースホルダー 8">
            <a:extLst>
              <a:ext uri="{FF2B5EF4-FFF2-40B4-BE49-F238E27FC236}">
                <a16:creationId xmlns:a16="http://schemas.microsoft.com/office/drawing/2014/main" id="{1C9D3626-879D-48AD-84B2-F2B5A46620C2}"/>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オーディエンスターゲティング広告　セグメント概要</a:t>
            </a:r>
          </a:p>
        </p:txBody>
      </p:sp>
      <p:sp>
        <p:nvSpPr>
          <p:cNvPr id="2" name="タイトル 1">
            <a:extLst>
              <a:ext uri="{FF2B5EF4-FFF2-40B4-BE49-F238E27FC236}">
                <a16:creationId xmlns:a16="http://schemas.microsoft.com/office/drawing/2014/main" id="{F3054C00-8878-4045-B7F0-1C6BCF7BFA0A}"/>
              </a:ext>
            </a:extLst>
          </p:cNvPr>
          <p:cNvSpPr>
            <a:spLocks noGrp="1"/>
          </p:cNvSpPr>
          <p:nvPr>
            <p:ph type="title"/>
          </p:nvPr>
        </p:nvSpPr>
        <p:spPr>
          <a:xfrm>
            <a:off x="4486301" y="617512"/>
            <a:ext cx="4448149" cy="3073428"/>
          </a:xfrm>
        </p:spPr>
        <p:txBody>
          <a:bodyPr/>
          <a:lstStyle/>
          <a:p>
            <a:r>
              <a:rPr lang="ja-JP" altLang="en-US" sz="1400" dirty="0">
                <a:solidFill>
                  <a:schemeClr val="tx1"/>
                </a:solidFill>
              </a:rPr>
              <a:t>フォートラベルユーザーを</a:t>
            </a:r>
            <a:br>
              <a:rPr lang="en-US" altLang="ja-JP" sz="1400" dirty="0">
                <a:solidFill>
                  <a:schemeClr val="tx1"/>
                </a:solidFill>
              </a:rPr>
            </a:br>
            <a:br>
              <a:rPr lang="en-US" altLang="ja-JP" sz="1400" dirty="0">
                <a:solidFill>
                  <a:schemeClr val="tx1"/>
                </a:solidFill>
              </a:rPr>
            </a:br>
            <a:r>
              <a:rPr lang="ja-JP" altLang="en-US" sz="1800" dirty="0"/>
              <a:t>旅行先エリア</a:t>
            </a:r>
            <a:br>
              <a:rPr lang="ja-JP" altLang="en-US" sz="1400" dirty="0">
                <a:solidFill>
                  <a:schemeClr val="tx1"/>
                </a:solidFill>
              </a:rPr>
            </a:br>
            <a:r>
              <a:rPr lang="ja-JP" altLang="en-US" sz="1400" dirty="0">
                <a:solidFill>
                  <a:schemeClr val="tx1"/>
                </a:solidFill>
              </a:rPr>
              <a:t>　┗ 国内 </a:t>
            </a:r>
            <a:r>
              <a:rPr lang="en-US" altLang="ja-JP" sz="1400" dirty="0">
                <a:solidFill>
                  <a:schemeClr val="tx1"/>
                </a:solidFill>
              </a:rPr>
              <a:t>&gt; 47</a:t>
            </a:r>
            <a:r>
              <a:rPr lang="ja-JP" altLang="en-US" sz="1400" dirty="0">
                <a:solidFill>
                  <a:schemeClr val="tx1"/>
                </a:solidFill>
              </a:rPr>
              <a:t>都道府県 </a:t>
            </a:r>
            <a:r>
              <a:rPr lang="en-US" altLang="ja-JP" sz="1400" dirty="0">
                <a:solidFill>
                  <a:schemeClr val="tx1"/>
                </a:solidFill>
              </a:rPr>
              <a:t>&gt; </a:t>
            </a:r>
            <a:r>
              <a:rPr lang="ja-JP" altLang="en-US" sz="1400" dirty="0">
                <a:solidFill>
                  <a:schemeClr val="tx1"/>
                </a:solidFill>
              </a:rPr>
              <a:t>市町村</a:t>
            </a:r>
            <a:br>
              <a:rPr lang="ja-JP" altLang="en-US" sz="1400" dirty="0">
                <a:solidFill>
                  <a:schemeClr val="tx1"/>
                </a:solidFill>
              </a:rPr>
            </a:br>
            <a:r>
              <a:rPr lang="ja-JP" altLang="en-US" sz="1400" dirty="0">
                <a:solidFill>
                  <a:schemeClr val="tx1"/>
                </a:solidFill>
              </a:rPr>
              <a:t>　┗ 海外 </a:t>
            </a:r>
            <a:r>
              <a:rPr lang="en-US" altLang="ja-JP" sz="1400" dirty="0">
                <a:solidFill>
                  <a:schemeClr val="tx1"/>
                </a:solidFill>
              </a:rPr>
              <a:t>&gt; </a:t>
            </a:r>
            <a:r>
              <a:rPr lang="ja-JP" altLang="en-US" sz="1400" dirty="0">
                <a:solidFill>
                  <a:schemeClr val="tx1"/>
                </a:solidFill>
              </a:rPr>
              <a:t>約</a:t>
            </a:r>
            <a:r>
              <a:rPr lang="en-US" altLang="ja-JP" sz="1400" dirty="0">
                <a:solidFill>
                  <a:schemeClr val="tx1"/>
                </a:solidFill>
              </a:rPr>
              <a:t>190</a:t>
            </a:r>
            <a:r>
              <a:rPr lang="ja-JP" altLang="en-US" sz="1400" dirty="0">
                <a:solidFill>
                  <a:schemeClr val="tx1"/>
                </a:solidFill>
              </a:rPr>
              <a:t>ヶ国 </a:t>
            </a:r>
            <a:r>
              <a:rPr lang="en-US" altLang="ja-JP" sz="1400" dirty="0">
                <a:solidFill>
                  <a:schemeClr val="tx1"/>
                </a:solidFill>
              </a:rPr>
              <a:t>&gt; </a:t>
            </a:r>
            <a:r>
              <a:rPr lang="ja-JP" altLang="en-US" sz="1400" dirty="0">
                <a:solidFill>
                  <a:schemeClr val="tx1"/>
                </a:solidFill>
              </a:rPr>
              <a:t>都市</a:t>
            </a:r>
            <a:br>
              <a:rPr lang="ja-JP" altLang="en-US" sz="1400" dirty="0">
                <a:solidFill>
                  <a:schemeClr val="tx1"/>
                </a:solidFill>
              </a:rPr>
            </a:br>
            <a:br>
              <a:rPr lang="ja-JP" altLang="en-US" sz="1400" dirty="0">
                <a:solidFill>
                  <a:schemeClr val="tx1"/>
                </a:solidFill>
              </a:rPr>
            </a:br>
            <a:r>
              <a:rPr lang="ja-JP" altLang="en-US" sz="1400" dirty="0">
                <a:solidFill>
                  <a:schemeClr val="tx1"/>
                </a:solidFill>
              </a:rPr>
              <a:t>ホテル・ツアー・</a:t>
            </a:r>
            <a:r>
              <a:rPr lang="en-US" altLang="ja-JP" sz="1400" dirty="0" err="1">
                <a:solidFill>
                  <a:schemeClr val="tx1"/>
                </a:solidFill>
              </a:rPr>
              <a:t>Wifi</a:t>
            </a:r>
            <a:r>
              <a:rPr lang="ja-JP" altLang="en-US" sz="1400" dirty="0">
                <a:solidFill>
                  <a:schemeClr val="tx1"/>
                </a:solidFill>
              </a:rPr>
              <a:t>レンタル</a:t>
            </a:r>
            <a:br>
              <a:rPr lang="en-US" altLang="ja-JP" sz="1400" dirty="0">
                <a:solidFill>
                  <a:schemeClr val="tx1"/>
                </a:solidFill>
              </a:rPr>
            </a:br>
            <a:r>
              <a:rPr lang="ja-JP" altLang="en-US" sz="1800" dirty="0"/>
              <a:t>旅行商品</a:t>
            </a:r>
            <a:r>
              <a:rPr lang="ja-JP" altLang="en-US" sz="1400" dirty="0">
                <a:solidFill>
                  <a:schemeClr val="tx1"/>
                </a:solidFill>
              </a:rPr>
              <a:t>のページを閲覧したユーザー</a:t>
            </a:r>
            <a:br>
              <a:rPr lang="ja-JP" altLang="en-US" sz="1400" dirty="0">
                <a:solidFill>
                  <a:schemeClr val="tx1"/>
                </a:solidFill>
              </a:rPr>
            </a:br>
            <a:br>
              <a:rPr lang="ja-JP" altLang="en-US" sz="1400" dirty="0">
                <a:solidFill>
                  <a:schemeClr val="tx1"/>
                </a:solidFill>
              </a:rPr>
            </a:br>
            <a:r>
              <a:rPr lang="ja-JP" altLang="en-US" sz="1400" dirty="0">
                <a:solidFill>
                  <a:schemeClr val="tx1"/>
                </a:solidFill>
              </a:rPr>
              <a:t>温泉、鉄道、女子旅、子連れ、グルメ</a:t>
            </a:r>
            <a:r>
              <a:rPr lang="en-US" altLang="ja-JP" sz="1400" dirty="0">
                <a:solidFill>
                  <a:schemeClr val="tx1"/>
                </a:solidFill>
              </a:rPr>
              <a:t>…</a:t>
            </a:r>
            <a:r>
              <a:rPr lang="ja-JP" altLang="en-US" sz="1400" dirty="0">
                <a:solidFill>
                  <a:schemeClr val="tx1"/>
                </a:solidFill>
              </a:rPr>
              <a:t>など</a:t>
            </a:r>
            <a:br>
              <a:rPr lang="en-US" altLang="ja-JP" sz="1400" dirty="0">
                <a:solidFill>
                  <a:schemeClr val="tx1"/>
                </a:solidFill>
              </a:rPr>
            </a:br>
            <a:r>
              <a:rPr lang="ja-JP" altLang="en-US" sz="1800" dirty="0"/>
              <a:t>旅のテーマ</a:t>
            </a:r>
            <a:br>
              <a:rPr lang="ja-JP" altLang="en-US" sz="1400" dirty="0">
                <a:solidFill>
                  <a:schemeClr val="tx1"/>
                </a:solidFill>
              </a:rPr>
            </a:br>
            <a:br>
              <a:rPr lang="ja-JP" altLang="en-US" sz="1400" dirty="0">
                <a:solidFill>
                  <a:schemeClr val="tx1"/>
                </a:solidFill>
              </a:rPr>
            </a:br>
            <a:r>
              <a:rPr lang="ja-JP" altLang="en-US" sz="1400" dirty="0">
                <a:solidFill>
                  <a:schemeClr val="tx1"/>
                </a:solidFill>
              </a:rPr>
              <a:t>などで絞ることができます。</a:t>
            </a:r>
          </a:p>
        </p:txBody>
      </p:sp>
      <p:sp>
        <p:nvSpPr>
          <p:cNvPr id="19" name="フローチャート: 書類 18">
            <a:extLst>
              <a:ext uri="{FF2B5EF4-FFF2-40B4-BE49-F238E27FC236}">
                <a16:creationId xmlns:a16="http://schemas.microsoft.com/office/drawing/2014/main" id="{5F7B9A3A-A548-47A6-8F6E-BFE4D3C6D5EB}"/>
              </a:ext>
            </a:extLst>
          </p:cNvPr>
          <p:cNvSpPr/>
          <p:nvPr/>
        </p:nvSpPr>
        <p:spPr>
          <a:xfrm flipV="1">
            <a:off x="5063635" y="6231371"/>
            <a:ext cx="3972489" cy="582596"/>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3AA4C46B-628E-4D9D-9FAB-4EAA5B1BB0AD}"/>
              </a:ext>
            </a:extLst>
          </p:cNvPr>
          <p:cNvSpPr>
            <a:spLocks noGrp="1"/>
          </p:cNvSpPr>
          <p:nvPr>
            <p:ph type="sldNum" sz="quarter" idx="12"/>
          </p:nvPr>
        </p:nvSpPr>
        <p:spPr/>
        <p:txBody>
          <a:bodyPr/>
          <a:lstStyle/>
          <a:p>
            <a:fld id="{D8B91448-09D1-4BE7-A07D-AABAAA73F2EB}" type="slidenum">
              <a:rPr kumimoji="1" lang="ja-JP" altLang="en-US" smtClean="0"/>
              <a:t>29</a:t>
            </a:fld>
            <a:endParaRPr kumimoji="1" lang="ja-JP" altLang="en-US"/>
          </a:p>
        </p:txBody>
      </p:sp>
      <p:sp>
        <p:nvSpPr>
          <p:cNvPr id="5" name="フッター プレースホルダー 4">
            <a:extLst>
              <a:ext uri="{FF2B5EF4-FFF2-40B4-BE49-F238E27FC236}">
                <a16:creationId xmlns:a16="http://schemas.microsoft.com/office/drawing/2014/main" id="{735A7C64-F446-405D-814A-042BD09D39C1}"/>
              </a:ext>
            </a:extLst>
          </p:cNvPr>
          <p:cNvSpPr>
            <a:spLocks noGrp="1"/>
          </p:cNvSpPr>
          <p:nvPr>
            <p:ph type="ftr" sz="quarter" idx="11"/>
          </p:nvPr>
        </p:nvSpPr>
        <p:spPr/>
        <p:txBody>
          <a:bodyPr/>
          <a:lstStyle/>
          <a:p>
            <a:r>
              <a:rPr lang="en-US" altLang="ja-JP"/>
              <a:t>Copyright © Kakaku.com, Inc. All Rights Reserved.</a:t>
            </a:r>
          </a:p>
        </p:txBody>
      </p:sp>
      <p:sp>
        <p:nvSpPr>
          <p:cNvPr id="45" name="加算記号 44">
            <a:extLst>
              <a:ext uri="{FF2B5EF4-FFF2-40B4-BE49-F238E27FC236}">
                <a16:creationId xmlns:a16="http://schemas.microsoft.com/office/drawing/2014/main" id="{DC4D25A9-B2B0-4A80-A364-B2A09AC723D9}"/>
              </a:ext>
            </a:extLst>
          </p:cNvPr>
          <p:cNvSpPr/>
          <p:nvPr/>
        </p:nvSpPr>
        <p:spPr>
          <a:xfrm>
            <a:off x="2067756" y="3591091"/>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mn-ea"/>
            </a:endParaRPr>
          </a:p>
        </p:txBody>
      </p:sp>
      <p:sp>
        <p:nvSpPr>
          <p:cNvPr id="49" name="四角形: 角を丸くする 48">
            <a:extLst>
              <a:ext uri="{FF2B5EF4-FFF2-40B4-BE49-F238E27FC236}">
                <a16:creationId xmlns:a16="http://schemas.microsoft.com/office/drawing/2014/main" id="{62A84D95-CD02-443A-8561-7CCC8EB96B4A}"/>
              </a:ext>
            </a:extLst>
          </p:cNvPr>
          <p:cNvSpPr/>
          <p:nvPr/>
        </p:nvSpPr>
        <p:spPr>
          <a:xfrm>
            <a:off x="275292" y="4181337"/>
            <a:ext cx="4016929" cy="211710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mn-ea"/>
            </a:endParaRPr>
          </a:p>
        </p:txBody>
      </p:sp>
      <p:pic>
        <p:nvPicPr>
          <p:cNvPr id="54" name="図 53" descr="アイコン&#10;&#10;低い精度で自動的に生成された説明">
            <a:extLst>
              <a:ext uri="{FF2B5EF4-FFF2-40B4-BE49-F238E27FC236}">
                <a16:creationId xmlns:a16="http://schemas.microsoft.com/office/drawing/2014/main" id="{0A9231A1-4AD0-445D-9EA4-7CB53AD758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143" y="4553299"/>
            <a:ext cx="1332000" cy="235320"/>
          </a:xfrm>
          <a:prstGeom prst="rect">
            <a:avLst/>
          </a:prstGeom>
        </p:spPr>
      </p:pic>
      <p:pic>
        <p:nvPicPr>
          <p:cNvPr id="55" name="図 54" descr="文字が書かれている&#10;&#10;低い精度で自動的に生成された説明">
            <a:extLst>
              <a:ext uri="{FF2B5EF4-FFF2-40B4-BE49-F238E27FC236}">
                <a16:creationId xmlns:a16="http://schemas.microsoft.com/office/drawing/2014/main" id="{1FBCCBE2-2B9C-4ABB-AC6A-F842FA8810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57817" y="4476083"/>
            <a:ext cx="1584000" cy="396000"/>
          </a:xfrm>
          <a:prstGeom prst="rect">
            <a:avLst/>
          </a:prstGeom>
        </p:spPr>
      </p:pic>
      <p:pic>
        <p:nvPicPr>
          <p:cNvPr id="56" name="図 55" descr="ロゴ&#10;&#10;自動的に生成された説明">
            <a:extLst>
              <a:ext uri="{FF2B5EF4-FFF2-40B4-BE49-F238E27FC236}">
                <a16:creationId xmlns:a16="http://schemas.microsoft.com/office/drawing/2014/main" id="{F4C594FD-90D6-4ECC-B0E1-BE0B1DF8AA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97003" y="5728025"/>
            <a:ext cx="1260000" cy="317100"/>
          </a:xfrm>
          <a:prstGeom prst="rect">
            <a:avLst/>
          </a:prstGeom>
        </p:spPr>
      </p:pic>
      <p:pic>
        <p:nvPicPr>
          <p:cNvPr id="57" name="図 56" descr="アイコン&#10;&#10;自動的に生成された説明">
            <a:extLst>
              <a:ext uri="{FF2B5EF4-FFF2-40B4-BE49-F238E27FC236}">
                <a16:creationId xmlns:a16="http://schemas.microsoft.com/office/drawing/2014/main" id="{07163964-6032-4945-9B09-A090C3CCAC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6190" y="5052670"/>
            <a:ext cx="1047121" cy="395579"/>
          </a:xfrm>
          <a:prstGeom prst="rect">
            <a:avLst/>
          </a:prstGeom>
        </p:spPr>
      </p:pic>
      <p:pic>
        <p:nvPicPr>
          <p:cNvPr id="58" name="図 57" descr="ロゴ が含まれている画像&#10;&#10;自動的に生成された説明">
            <a:extLst>
              <a:ext uri="{FF2B5EF4-FFF2-40B4-BE49-F238E27FC236}">
                <a16:creationId xmlns:a16="http://schemas.microsoft.com/office/drawing/2014/main" id="{845F7C77-701B-4CC0-ACD4-1106514AF8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73574" y="5137504"/>
            <a:ext cx="1322677" cy="280501"/>
          </a:xfrm>
          <a:prstGeom prst="rect">
            <a:avLst/>
          </a:prstGeom>
        </p:spPr>
      </p:pic>
      <p:sp>
        <p:nvSpPr>
          <p:cNvPr id="60" name="正方形/長方形 59">
            <a:extLst>
              <a:ext uri="{FF2B5EF4-FFF2-40B4-BE49-F238E27FC236}">
                <a16:creationId xmlns:a16="http://schemas.microsoft.com/office/drawing/2014/main" id="{A07551BF-122A-4A47-8B93-7656FBA3A5DB}"/>
              </a:ext>
            </a:extLst>
          </p:cNvPr>
          <p:cNvSpPr/>
          <p:nvPr/>
        </p:nvSpPr>
        <p:spPr>
          <a:xfrm>
            <a:off x="3115963" y="5831993"/>
            <a:ext cx="868256" cy="276999"/>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r"/>
            <a:r>
              <a:rPr lang="en-US" altLang="ja-JP" b="0" err="1">
                <a:solidFill>
                  <a:schemeClr val="tx1">
                    <a:lumMod val="85000"/>
                    <a:lumOff val="15000"/>
                  </a:schemeClr>
                </a:solidFill>
                <a:latin typeface="+mn-ea"/>
                <a:ea typeface="+mn-ea"/>
                <a:cs typeface="Microsoft GothicNeo" panose="020B0503020000020004" pitchFamily="34" charset="-127"/>
              </a:rPr>
              <a:t>etc</a:t>
            </a:r>
            <a:r>
              <a:rPr lang="en-US" altLang="ja-JP" b="0">
                <a:solidFill>
                  <a:schemeClr val="tx1">
                    <a:lumMod val="85000"/>
                    <a:lumOff val="15000"/>
                  </a:schemeClr>
                </a:solidFill>
                <a:latin typeface="+mn-ea"/>
                <a:ea typeface="+mn-ea"/>
                <a:cs typeface="Microsoft GothicNeo" panose="020B0503020000020004" pitchFamily="34" charset="-127"/>
              </a:rPr>
              <a:t>…</a:t>
            </a:r>
            <a:endParaRPr lang="ja-JP" altLang="en-US" b="0">
              <a:solidFill>
                <a:schemeClr val="tx1">
                  <a:lumMod val="85000"/>
                  <a:lumOff val="15000"/>
                </a:schemeClr>
              </a:solidFill>
              <a:latin typeface="+mn-ea"/>
              <a:ea typeface="+mn-ea"/>
              <a:cs typeface="Microsoft GothicNeo" panose="020B0503020000020004" pitchFamily="34" charset="-127"/>
            </a:endParaRPr>
          </a:p>
        </p:txBody>
      </p:sp>
      <p:pic>
        <p:nvPicPr>
          <p:cNvPr id="17" name="図 16" descr="テキスト&#10;&#10;自動的に生成された説明">
            <a:extLst>
              <a:ext uri="{FF2B5EF4-FFF2-40B4-BE49-F238E27FC236}">
                <a16:creationId xmlns:a16="http://schemas.microsoft.com/office/drawing/2014/main" id="{C8680942-3C05-405C-8179-2DCC1C7272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2818" y="1443395"/>
            <a:ext cx="3291385" cy="1316554"/>
          </a:xfrm>
          <a:prstGeom prst="rect">
            <a:avLst/>
          </a:prstGeom>
        </p:spPr>
      </p:pic>
      <p:sp>
        <p:nvSpPr>
          <p:cNvPr id="61" name="タイトル 1">
            <a:extLst>
              <a:ext uri="{FF2B5EF4-FFF2-40B4-BE49-F238E27FC236}">
                <a16:creationId xmlns:a16="http://schemas.microsoft.com/office/drawing/2014/main" id="{EF1A4FA3-1516-4267-9EF5-EC5FDA604343}"/>
              </a:ext>
            </a:extLst>
          </p:cNvPr>
          <p:cNvSpPr txBox="1">
            <a:spLocks/>
          </p:cNvSpPr>
          <p:nvPr/>
        </p:nvSpPr>
        <p:spPr>
          <a:xfrm>
            <a:off x="4482665" y="4249577"/>
            <a:ext cx="4448149" cy="21171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sz="1600">
                <a:solidFill>
                  <a:schemeClr val="tx1"/>
                </a:solidFill>
              </a:rPr>
              <a:t>カカクコムグループの保持する</a:t>
            </a:r>
            <a:endParaRPr lang="en-US" altLang="ja-JP" sz="1600">
              <a:solidFill>
                <a:schemeClr val="tx1"/>
              </a:solidFill>
            </a:endParaRPr>
          </a:p>
          <a:p>
            <a:r>
              <a:rPr lang="ja-JP" altLang="en-US" sz="1800"/>
              <a:t>ユーザー行動データ</a:t>
            </a:r>
            <a:r>
              <a:rPr lang="ja-JP" altLang="en-US" sz="1600">
                <a:solidFill>
                  <a:schemeClr val="tx1"/>
                </a:solidFill>
              </a:rPr>
              <a:t>を</a:t>
            </a:r>
            <a:endParaRPr lang="en-US" altLang="ja-JP" sz="1600">
              <a:solidFill>
                <a:schemeClr val="tx1"/>
              </a:solidFill>
            </a:endParaRPr>
          </a:p>
          <a:p>
            <a:r>
              <a:rPr lang="ja-JP" altLang="en-US" sz="1600">
                <a:solidFill>
                  <a:schemeClr val="tx1"/>
                </a:solidFill>
              </a:rPr>
              <a:t>組み合わせることもできます。</a:t>
            </a:r>
          </a:p>
        </p:txBody>
      </p:sp>
      <p:sp>
        <p:nvSpPr>
          <p:cNvPr id="18" name="テキスト ボックス 17">
            <a:extLst>
              <a:ext uri="{FF2B5EF4-FFF2-40B4-BE49-F238E27FC236}">
                <a16:creationId xmlns:a16="http://schemas.microsoft.com/office/drawing/2014/main" id="{312E93A7-AE3A-4936-874D-53373BB5FD56}"/>
              </a:ext>
            </a:extLst>
          </p:cNvPr>
          <p:cNvSpPr txBox="1"/>
          <p:nvPr/>
        </p:nvSpPr>
        <p:spPr>
          <a:xfrm>
            <a:off x="6186115" y="6159940"/>
            <a:ext cx="2850009" cy="246221"/>
          </a:xfrm>
          <a:prstGeom prst="rect">
            <a:avLst/>
          </a:prstGeom>
          <a:noFill/>
        </p:spPr>
        <p:txBody>
          <a:bodyPr wrap="square">
            <a:spAutoFit/>
          </a:bodyPr>
          <a:lstStyle/>
          <a:p>
            <a:pPr algn="r"/>
            <a:r>
              <a:rPr lang="en-US" altLang="ja-JP" sz="1000" b="0" i="0" dirty="0">
                <a:solidFill>
                  <a:srgbClr val="333333"/>
                </a:solidFill>
                <a:effectLst/>
              </a:rPr>
              <a:t>※</a:t>
            </a:r>
            <a:r>
              <a:rPr lang="ja-JP" altLang="en-US" sz="1000" b="0" i="0" dirty="0">
                <a:solidFill>
                  <a:srgbClr val="333333"/>
                </a:solidFill>
                <a:effectLst/>
              </a:rPr>
              <a:t>詳細はご相談ください。</a:t>
            </a:r>
            <a:endParaRPr lang="ja-JP" altLang="en-US" sz="1000" dirty="0"/>
          </a:p>
        </p:txBody>
      </p:sp>
    </p:spTree>
    <p:extLst>
      <p:ext uri="{BB962C8B-B14F-4D97-AF65-F5344CB8AC3E}">
        <p14:creationId xmlns:p14="http://schemas.microsoft.com/office/powerpoint/2010/main" val="460368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4FBFD7-D88F-4F0E-8F1B-4C6278B2B0BB}"/>
              </a:ext>
            </a:extLst>
          </p:cNvPr>
          <p:cNvSpPr>
            <a:spLocks noGrp="1"/>
          </p:cNvSpPr>
          <p:nvPr>
            <p:ph type="title"/>
          </p:nvPr>
        </p:nvSpPr>
        <p:spPr>
          <a:xfrm>
            <a:off x="171449" y="2699702"/>
            <a:ext cx="8772528" cy="540211"/>
          </a:xfrm>
        </p:spPr>
        <p:txBody>
          <a:bodyPr/>
          <a:lstStyle/>
          <a:p>
            <a:pPr algn="ctr"/>
            <a:r>
              <a:rPr lang="ja-JP" altLang="en-US" sz="2800" dirty="0"/>
              <a:t>フォートラベル 媒体概要</a:t>
            </a:r>
            <a:endParaRPr kumimoji="1" lang="ja-JP" altLang="en-US" sz="2800" dirty="0"/>
          </a:p>
        </p:txBody>
      </p:sp>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dirty="0" smtClean="0"/>
              <a:t>3</a:t>
            </a:fld>
            <a:endParaRPr kumimoji="1" lang="ja-JP" altLang="en-US"/>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a:t>Copyright © Kakaku.com, Inc. All Rights Reserved.</a:t>
            </a:r>
          </a:p>
        </p:txBody>
      </p:sp>
    </p:spTree>
    <p:extLst>
      <p:ext uri="{BB962C8B-B14F-4D97-AF65-F5344CB8AC3E}">
        <p14:creationId xmlns:p14="http://schemas.microsoft.com/office/powerpoint/2010/main" val="3790380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8">
            <a:extLst>
              <a:ext uri="{FF2B5EF4-FFF2-40B4-BE49-F238E27FC236}">
                <a16:creationId xmlns:a16="http://schemas.microsoft.com/office/drawing/2014/main" id="{1C9D3626-879D-48AD-84B2-F2B5A46620C2}"/>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オーディエンスターゲティング広告　利用可能セグメント一覧（フォートラベルの一例）</a:t>
            </a:r>
          </a:p>
        </p:txBody>
      </p:sp>
      <p:sp>
        <p:nvSpPr>
          <p:cNvPr id="19" name="フローチャート: 書類 18">
            <a:extLst>
              <a:ext uri="{FF2B5EF4-FFF2-40B4-BE49-F238E27FC236}">
                <a16:creationId xmlns:a16="http://schemas.microsoft.com/office/drawing/2014/main" id="{5F7B9A3A-A548-47A6-8F6E-BFE4D3C6D5EB}"/>
              </a:ext>
            </a:extLst>
          </p:cNvPr>
          <p:cNvSpPr/>
          <p:nvPr/>
        </p:nvSpPr>
        <p:spPr>
          <a:xfrm flipV="1">
            <a:off x="5063635" y="6231371"/>
            <a:ext cx="3972489" cy="582596"/>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3AA4C46B-628E-4D9D-9FAB-4EAA5B1BB0AD}"/>
              </a:ext>
            </a:extLst>
          </p:cNvPr>
          <p:cNvSpPr>
            <a:spLocks noGrp="1"/>
          </p:cNvSpPr>
          <p:nvPr>
            <p:ph type="sldNum" sz="quarter" idx="12"/>
          </p:nvPr>
        </p:nvSpPr>
        <p:spPr/>
        <p:txBody>
          <a:bodyPr/>
          <a:lstStyle/>
          <a:p>
            <a:fld id="{D8B91448-09D1-4BE7-A07D-AABAAA73F2EB}" type="slidenum">
              <a:rPr kumimoji="1" lang="ja-JP" altLang="en-US" smtClean="0"/>
              <a:t>30</a:t>
            </a:fld>
            <a:endParaRPr kumimoji="1" lang="ja-JP" altLang="en-US"/>
          </a:p>
        </p:txBody>
      </p:sp>
      <p:sp>
        <p:nvSpPr>
          <p:cNvPr id="5" name="フッター プレースホルダー 4">
            <a:extLst>
              <a:ext uri="{FF2B5EF4-FFF2-40B4-BE49-F238E27FC236}">
                <a16:creationId xmlns:a16="http://schemas.microsoft.com/office/drawing/2014/main" id="{735A7C64-F446-405D-814A-042BD09D39C1}"/>
              </a:ext>
            </a:extLst>
          </p:cNvPr>
          <p:cNvSpPr>
            <a:spLocks noGrp="1"/>
          </p:cNvSpPr>
          <p:nvPr>
            <p:ph type="ftr" sz="quarter" idx="11"/>
          </p:nvPr>
        </p:nvSpPr>
        <p:spPr/>
        <p:txBody>
          <a:bodyPr/>
          <a:lstStyle/>
          <a:p>
            <a:r>
              <a:rPr lang="en-US" altLang="ja-JP"/>
              <a:t>Copyright © Kakaku.com, Inc. All Rights Reserved.</a:t>
            </a:r>
          </a:p>
        </p:txBody>
      </p:sp>
      <p:graphicFrame>
        <p:nvGraphicFramePr>
          <p:cNvPr id="2" name="表 1">
            <a:extLst>
              <a:ext uri="{FF2B5EF4-FFF2-40B4-BE49-F238E27FC236}">
                <a16:creationId xmlns:a16="http://schemas.microsoft.com/office/drawing/2014/main" id="{28B6B1BC-E84A-4549-BE6A-4E351B451728}"/>
              </a:ext>
            </a:extLst>
          </p:cNvPr>
          <p:cNvGraphicFramePr>
            <a:graphicFrameLocks noGrp="1"/>
          </p:cNvGraphicFramePr>
          <p:nvPr>
            <p:extLst>
              <p:ext uri="{D42A27DB-BD31-4B8C-83A1-F6EECF244321}">
                <p14:modId xmlns:p14="http://schemas.microsoft.com/office/powerpoint/2010/main" val="774350271"/>
              </p:ext>
            </p:extLst>
          </p:nvPr>
        </p:nvGraphicFramePr>
        <p:xfrm>
          <a:off x="185737" y="1572397"/>
          <a:ext cx="8772525" cy="3833324"/>
        </p:xfrm>
        <a:graphic>
          <a:graphicData uri="http://schemas.openxmlformats.org/drawingml/2006/table">
            <a:tbl>
              <a:tblPr/>
              <a:tblGrid>
                <a:gridCol w="667853">
                  <a:extLst>
                    <a:ext uri="{9D8B030D-6E8A-4147-A177-3AD203B41FA5}">
                      <a16:colId xmlns:a16="http://schemas.microsoft.com/office/drawing/2014/main" val="981210998"/>
                    </a:ext>
                  </a:extLst>
                </a:gridCol>
                <a:gridCol w="911341">
                  <a:extLst>
                    <a:ext uri="{9D8B030D-6E8A-4147-A177-3AD203B41FA5}">
                      <a16:colId xmlns:a16="http://schemas.microsoft.com/office/drawing/2014/main" val="802192183"/>
                    </a:ext>
                  </a:extLst>
                </a:gridCol>
                <a:gridCol w="800032">
                  <a:extLst>
                    <a:ext uri="{9D8B030D-6E8A-4147-A177-3AD203B41FA5}">
                      <a16:colId xmlns:a16="http://schemas.microsoft.com/office/drawing/2014/main" val="2823388512"/>
                    </a:ext>
                  </a:extLst>
                </a:gridCol>
                <a:gridCol w="1133958">
                  <a:extLst>
                    <a:ext uri="{9D8B030D-6E8A-4147-A177-3AD203B41FA5}">
                      <a16:colId xmlns:a16="http://schemas.microsoft.com/office/drawing/2014/main" val="363965298"/>
                    </a:ext>
                  </a:extLst>
                </a:gridCol>
                <a:gridCol w="688723">
                  <a:extLst>
                    <a:ext uri="{9D8B030D-6E8A-4147-A177-3AD203B41FA5}">
                      <a16:colId xmlns:a16="http://schemas.microsoft.com/office/drawing/2014/main" val="4246026095"/>
                    </a:ext>
                  </a:extLst>
                </a:gridCol>
                <a:gridCol w="1022650">
                  <a:extLst>
                    <a:ext uri="{9D8B030D-6E8A-4147-A177-3AD203B41FA5}">
                      <a16:colId xmlns:a16="http://schemas.microsoft.com/office/drawing/2014/main" val="2548053123"/>
                    </a:ext>
                  </a:extLst>
                </a:gridCol>
                <a:gridCol w="577414">
                  <a:extLst>
                    <a:ext uri="{9D8B030D-6E8A-4147-A177-3AD203B41FA5}">
                      <a16:colId xmlns:a16="http://schemas.microsoft.com/office/drawing/2014/main" val="2319462272"/>
                    </a:ext>
                  </a:extLst>
                </a:gridCol>
                <a:gridCol w="1196570">
                  <a:extLst>
                    <a:ext uri="{9D8B030D-6E8A-4147-A177-3AD203B41FA5}">
                      <a16:colId xmlns:a16="http://schemas.microsoft.com/office/drawing/2014/main" val="1838621729"/>
                    </a:ext>
                  </a:extLst>
                </a:gridCol>
                <a:gridCol w="577414">
                  <a:extLst>
                    <a:ext uri="{9D8B030D-6E8A-4147-A177-3AD203B41FA5}">
                      <a16:colId xmlns:a16="http://schemas.microsoft.com/office/drawing/2014/main" val="3761618156"/>
                    </a:ext>
                  </a:extLst>
                </a:gridCol>
                <a:gridCol w="1196570">
                  <a:extLst>
                    <a:ext uri="{9D8B030D-6E8A-4147-A177-3AD203B41FA5}">
                      <a16:colId xmlns:a16="http://schemas.microsoft.com/office/drawing/2014/main" val="2483562146"/>
                    </a:ext>
                  </a:extLst>
                </a:gridCol>
              </a:tblGrid>
              <a:tr h="174242">
                <a:tc gridSpan="2">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エリア（国や都市なども可）</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gridSpan="4">
                  <a:txBody>
                    <a:bodyPr/>
                    <a:lstStyle/>
                    <a:p>
                      <a:pPr algn="ctr" fontAlgn="ctr"/>
                      <a:r>
                        <a:rPr lang="ja-JP" altLang="en-US" sz="800" b="0" i="0" u="none" strike="noStrike" dirty="0">
                          <a:solidFill>
                            <a:srgbClr val="FFFFFF"/>
                          </a:solidFill>
                          <a:effectLst/>
                          <a:latin typeface="游ゴシック" panose="020B0400000000000000" pitchFamily="50" charset="-128"/>
                          <a:ea typeface="游ゴシック" panose="020B0400000000000000" pitchFamily="50" charset="-128"/>
                        </a:rPr>
                        <a:t>カテゴリー</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旅行記タグ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750122646"/>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アジア</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海外観光ガイド</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ビーチ・海</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グルメ</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海外グルメ</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海外旅行記</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女子旅</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国内旅行記</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キャンプ</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908055878"/>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ヨーロッパ</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自然・景勝地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国内グルメ</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子連れ旅行</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スキー・スノボ</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518531689"/>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アメリカ・カナダ</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建造物</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ショッピング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海外ショッピング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家族旅行</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食べ歩き</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527458825"/>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ハワイ</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文化・芸術・歴史</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国内ショッピング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新婚旅行</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ご当地グルメ</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513710867"/>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中南米</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エンターテインメント</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交通施設</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zh-TW" altLang="en-US" sz="800" b="0" i="0" u="none" strike="noStrike">
                          <a:solidFill>
                            <a:srgbClr val="000000"/>
                          </a:solidFill>
                          <a:effectLst/>
                          <a:latin typeface="游ゴシック" panose="020B0400000000000000" pitchFamily="50" charset="-128"/>
                          <a:ea typeface="游ゴシック" panose="020B0400000000000000" pitchFamily="50" charset="-128"/>
                        </a:rPr>
                        <a:t>海外交通施設</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食べ歩き</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スイーツ</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657214568"/>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オセアニア</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体験・アクティビティ</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zh-CN" altLang="en-US" sz="800" b="0" i="0" u="none" strike="noStrike">
                          <a:solidFill>
                            <a:srgbClr val="000000"/>
                          </a:solidFill>
                          <a:effectLst/>
                          <a:latin typeface="游ゴシック" panose="020B0400000000000000" pitchFamily="50" charset="-128"/>
                          <a:ea typeface="游ゴシック" panose="020B0400000000000000" pitchFamily="50" charset="-128"/>
                        </a:rPr>
                        <a:t>国内交通施設</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スキー・スノボ</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サイクリング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82132965"/>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ミクロネシア</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観光名所</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gridSpan="2">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旅行商品</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ドライブ・ツーリング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道の駅</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4002204994"/>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中近東</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祭り・イベント</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海外ホテル</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ハイキング・登山</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ドライブ・ツーリング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582667880"/>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アフリカ</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国内観光ガイド</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温泉</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4</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ビーチリゾート</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ハイキング・登山</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986050792"/>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北海道</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テーマパーク</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3</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ダイビング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ダイビング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45100315"/>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東北</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動物園</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国内ホテル</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高級ホテル</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動物園</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ビーチ</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644381047"/>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関東</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キャンプ場</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スタンダードホテル</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クルーズ</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リゾートホテル</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846727117"/>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甲信越</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ゴルフ場</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高級旅館</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絶景スポット</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花火</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856705695"/>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北陸</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ビーチ</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旅館</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ビジネスクラス</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イルミネーション</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755075167"/>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東海</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美術館・博物館</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ペンション</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世界一周</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家族旅行</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50637145"/>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近畿</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公園・植物園</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民宿</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世界遺産</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女子旅</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252967399"/>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中国</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自然・景勝地</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貸別荘</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ラグジュアリーな旅</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絶景スポット</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884036188"/>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四国</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スキー場</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航空券</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海外航空券</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サッカー観戦</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ラグジュアリーな旅</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67975108"/>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九州</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花見</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国内航空券</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カジノ</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温泉</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731708490"/>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沖縄</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イルミネーション</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ツアー</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海外ツアー</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ゴルフ</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ゴルフ</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99237314"/>
                  </a:ext>
                </a:extLst>
              </a:tr>
              <a:tr h="174242">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祭り・イベント</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US" sz="800" b="0" i="0" u="none" strike="noStrike">
                          <a:solidFill>
                            <a:srgbClr val="000000"/>
                          </a:solidFill>
                          <a:effectLst/>
                          <a:latin typeface="游ゴシック" panose="020B0400000000000000" pitchFamily="50" charset="-128"/>
                          <a:ea typeface="游ゴシック" panose="020B0400000000000000" pitchFamily="50" charset="-128"/>
                        </a:rPr>
                        <a:t>Wi-Fi</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海外</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Wi-Fi</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レンタル</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鉄道</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tcPr>
                </a:tc>
                <a:tc>
                  <a:txBody>
                    <a:bodyPr/>
                    <a:lstStyle/>
                    <a:p>
                      <a:pPr algn="l"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鉄道</a:t>
                      </a:r>
                    </a:p>
                  </a:txBody>
                  <a:tcPr marL="6970" marR="6970" marT="6970"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29331215"/>
                  </a:ext>
                </a:extLst>
              </a:tr>
            </a:tbl>
          </a:graphicData>
        </a:graphic>
      </p:graphicFrame>
      <p:sp>
        <p:nvSpPr>
          <p:cNvPr id="8" name="正方形/長方形 7">
            <a:extLst>
              <a:ext uri="{FF2B5EF4-FFF2-40B4-BE49-F238E27FC236}">
                <a16:creationId xmlns:a16="http://schemas.microsoft.com/office/drawing/2014/main" id="{1AB660E6-0E95-4A3C-89A1-774B5575A6DD}"/>
              </a:ext>
            </a:extLst>
          </p:cNvPr>
          <p:cNvSpPr/>
          <p:nvPr/>
        </p:nvSpPr>
        <p:spPr>
          <a:xfrm>
            <a:off x="4470459" y="5553182"/>
            <a:ext cx="4673541" cy="259751"/>
          </a:xfrm>
          <a:prstGeom prst="rect">
            <a:avLst/>
          </a:prstGeom>
        </p:spPr>
        <p:txBody>
          <a:bodyPr wrap="square">
            <a:spAutoFit/>
          </a:bodyPr>
          <a:lstStyle/>
          <a:p>
            <a:pPr>
              <a:lnSpc>
                <a:spcPct val="150000"/>
              </a:lnSpc>
            </a:pP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グループサイトのオーディエンスも利用可能です。詳細は営業担当までお問い合わせください。</a:t>
            </a:r>
          </a:p>
        </p:txBody>
      </p:sp>
      <p:sp>
        <p:nvSpPr>
          <p:cNvPr id="10" name="タイトル 1">
            <a:extLst>
              <a:ext uri="{FF2B5EF4-FFF2-40B4-BE49-F238E27FC236}">
                <a16:creationId xmlns:a16="http://schemas.microsoft.com/office/drawing/2014/main" id="{67616E54-7C75-46A3-A220-EF4938048275}"/>
              </a:ext>
            </a:extLst>
          </p:cNvPr>
          <p:cNvSpPr>
            <a:spLocks noGrp="1"/>
          </p:cNvSpPr>
          <p:nvPr>
            <p:ph type="title"/>
          </p:nvPr>
        </p:nvSpPr>
        <p:spPr>
          <a:xfrm>
            <a:off x="172641" y="436885"/>
            <a:ext cx="8761809" cy="1034443"/>
          </a:xfrm>
        </p:spPr>
        <p:txBody>
          <a:bodyPr/>
          <a:lstStyle/>
          <a:p>
            <a:r>
              <a:rPr lang="ja-JP" altLang="en-US" sz="1800" dirty="0"/>
              <a:t>エリアや興味関心、検討している旅行商品軸</a:t>
            </a:r>
            <a:r>
              <a:rPr lang="ja-JP" altLang="en-US" sz="1800" dirty="0">
                <a:solidFill>
                  <a:schemeClr val="tx1"/>
                </a:solidFill>
              </a:rPr>
              <a:t>などでユーザーセグメントが可能です</a:t>
            </a:r>
          </a:p>
        </p:txBody>
      </p:sp>
    </p:spTree>
    <p:extLst>
      <p:ext uri="{BB962C8B-B14F-4D97-AF65-F5344CB8AC3E}">
        <p14:creationId xmlns:p14="http://schemas.microsoft.com/office/powerpoint/2010/main" val="1924737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8">
            <a:extLst>
              <a:ext uri="{FF2B5EF4-FFF2-40B4-BE49-F238E27FC236}">
                <a16:creationId xmlns:a16="http://schemas.microsoft.com/office/drawing/2014/main" id="{1C9D3626-879D-48AD-84B2-F2B5A46620C2}"/>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オーディエンスターゲティング広告　セグメント例①</a:t>
            </a:r>
          </a:p>
        </p:txBody>
      </p:sp>
      <p:sp>
        <p:nvSpPr>
          <p:cNvPr id="19" name="フローチャート: 書類 18">
            <a:extLst>
              <a:ext uri="{FF2B5EF4-FFF2-40B4-BE49-F238E27FC236}">
                <a16:creationId xmlns:a16="http://schemas.microsoft.com/office/drawing/2014/main" id="{5F7B9A3A-A548-47A6-8F6E-BFE4D3C6D5EB}"/>
              </a:ext>
            </a:extLst>
          </p:cNvPr>
          <p:cNvSpPr/>
          <p:nvPr/>
        </p:nvSpPr>
        <p:spPr>
          <a:xfrm flipV="1">
            <a:off x="5063635" y="6231371"/>
            <a:ext cx="3972489" cy="582596"/>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3AA4C46B-628E-4D9D-9FAB-4EAA5B1BB0AD}"/>
              </a:ext>
            </a:extLst>
          </p:cNvPr>
          <p:cNvSpPr>
            <a:spLocks noGrp="1"/>
          </p:cNvSpPr>
          <p:nvPr>
            <p:ph type="sldNum" sz="quarter" idx="12"/>
          </p:nvPr>
        </p:nvSpPr>
        <p:spPr/>
        <p:txBody>
          <a:bodyPr/>
          <a:lstStyle/>
          <a:p>
            <a:fld id="{D8B91448-09D1-4BE7-A07D-AABAAA73F2EB}" type="slidenum">
              <a:rPr kumimoji="1" lang="ja-JP" altLang="en-US" smtClean="0"/>
              <a:t>31</a:t>
            </a:fld>
            <a:endParaRPr kumimoji="1" lang="ja-JP" altLang="en-US"/>
          </a:p>
        </p:txBody>
      </p:sp>
      <p:sp>
        <p:nvSpPr>
          <p:cNvPr id="5" name="フッター プレースホルダー 4">
            <a:extLst>
              <a:ext uri="{FF2B5EF4-FFF2-40B4-BE49-F238E27FC236}">
                <a16:creationId xmlns:a16="http://schemas.microsoft.com/office/drawing/2014/main" id="{735A7C64-F446-405D-814A-042BD09D39C1}"/>
              </a:ext>
            </a:extLst>
          </p:cNvPr>
          <p:cNvSpPr>
            <a:spLocks noGrp="1"/>
          </p:cNvSpPr>
          <p:nvPr>
            <p:ph type="ftr" sz="quarter" idx="11"/>
          </p:nvPr>
        </p:nvSpPr>
        <p:spPr/>
        <p:txBody>
          <a:bodyPr/>
          <a:lstStyle/>
          <a:p>
            <a:r>
              <a:rPr lang="en-US" altLang="ja-JP"/>
              <a:t>Copyright © Kakaku.com, Inc. All Rights Reserved.</a:t>
            </a:r>
          </a:p>
        </p:txBody>
      </p:sp>
      <p:sp>
        <p:nvSpPr>
          <p:cNvPr id="13" name="四角形: 角を丸くする 12">
            <a:extLst>
              <a:ext uri="{FF2B5EF4-FFF2-40B4-BE49-F238E27FC236}">
                <a16:creationId xmlns:a16="http://schemas.microsoft.com/office/drawing/2014/main" id="{16B74A41-327F-4A54-A329-40FCB6DD04C5}"/>
              </a:ext>
            </a:extLst>
          </p:cNvPr>
          <p:cNvSpPr/>
          <p:nvPr/>
        </p:nvSpPr>
        <p:spPr>
          <a:xfrm>
            <a:off x="4598274" y="2180740"/>
            <a:ext cx="4391315"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mn-ea"/>
            </a:endParaRPr>
          </a:p>
        </p:txBody>
      </p:sp>
      <p:sp>
        <p:nvSpPr>
          <p:cNvPr id="18" name="正方形/長方形 17">
            <a:extLst>
              <a:ext uri="{FF2B5EF4-FFF2-40B4-BE49-F238E27FC236}">
                <a16:creationId xmlns:a16="http://schemas.microsoft.com/office/drawing/2014/main" id="{86C921F9-CFB7-475A-AE23-7A05F90BC17D}"/>
              </a:ext>
            </a:extLst>
          </p:cNvPr>
          <p:cNvSpPr/>
          <p:nvPr/>
        </p:nvSpPr>
        <p:spPr>
          <a:xfrm>
            <a:off x="4702854" y="3228844"/>
            <a:ext cx="4231596"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accent1"/>
                </a:solidFill>
                <a:latin typeface="+mn-ea"/>
                <a:ea typeface="+mn-ea"/>
                <a:cs typeface="Microsoft GothicNeo" panose="020B0503020000020004" pitchFamily="34" charset="-127"/>
              </a:rPr>
              <a:t>首都圏の</a:t>
            </a:r>
            <a:r>
              <a:rPr lang="en-US" altLang="ja-JP">
                <a:solidFill>
                  <a:schemeClr val="accent1"/>
                </a:solidFill>
                <a:latin typeface="+mn-ea"/>
                <a:ea typeface="+mn-ea"/>
                <a:cs typeface="Microsoft GothicNeo" panose="020B0503020000020004" pitchFamily="34" charset="-127"/>
              </a:rPr>
              <a:t>30</a:t>
            </a:r>
            <a:r>
              <a:rPr lang="ja-JP" altLang="en-US">
                <a:solidFill>
                  <a:schemeClr val="accent1"/>
                </a:solidFill>
                <a:latin typeface="+mn-ea"/>
                <a:ea typeface="+mn-ea"/>
                <a:cs typeface="Microsoft GothicNeo" panose="020B0503020000020004" pitchFamily="34" charset="-127"/>
              </a:rPr>
              <a:t>～</a:t>
            </a:r>
            <a:r>
              <a:rPr lang="en-US" altLang="ja-JP">
                <a:solidFill>
                  <a:schemeClr val="accent1"/>
                </a:solidFill>
                <a:latin typeface="+mn-ea"/>
                <a:ea typeface="+mn-ea"/>
                <a:cs typeface="Microsoft GothicNeo" panose="020B0503020000020004" pitchFamily="34" charset="-127"/>
              </a:rPr>
              <a:t>40</a:t>
            </a:r>
            <a:r>
              <a:rPr lang="ja-JP" altLang="en-US">
                <a:solidFill>
                  <a:schemeClr val="accent1"/>
                </a:solidFill>
                <a:latin typeface="+mn-ea"/>
                <a:ea typeface="+mn-ea"/>
                <a:cs typeface="Microsoft GothicNeo" panose="020B0503020000020004" pitchFamily="34" charset="-127"/>
              </a:rPr>
              <a:t>代</a:t>
            </a:r>
            <a:r>
              <a:rPr lang="ja-JP" altLang="en-US">
                <a:solidFill>
                  <a:schemeClr val="tx1">
                    <a:lumMod val="85000"/>
                    <a:lumOff val="15000"/>
                  </a:schemeClr>
                </a:solidFill>
                <a:latin typeface="+mn-ea"/>
                <a:ea typeface="+mn-ea"/>
                <a:cs typeface="Microsoft GothicNeo" panose="020B0503020000020004" pitchFamily="34" charset="-127"/>
              </a:rPr>
              <a:t>で、</a:t>
            </a:r>
            <a:r>
              <a:rPr lang="ja-JP" altLang="en-US">
                <a:solidFill>
                  <a:schemeClr val="accent1"/>
                </a:solidFill>
                <a:latin typeface="+mn-ea"/>
                <a:ea typeface="+mn-ea"/>
                <a:cs typeface="Microsoft GothicNeo" panose="020B0503020000020004" pitchFamily="34" charset="-127"/>
              </a:rPr>
              <a:t>沖縄県の観光・グルメ・ホテル等の旅行商品</a:t>
            </a:r>
            <a:r>
              <a:rPr lang="ja-JP" altLang="en-US">
                <a:solidFill>
                  <a:schemeClr val="tx1">
                    <a:lumMod val="85000"/>
                    <a:lumOff val="15000"/>
                  </a:schemeClr>
                </a:solidFill>
                <a:latin typeface="+mn-ea"/>
                <a:ea typeface="+mn-ea"/>
                <a:cs typeface="Microsoft GothicNeo" panose="020B0503020000020004" pitchFamily="34" charset="-127"/>
              </a:rPr>
              <a:t>などを閲覧したユーザー</a:t>
            </a:r>
          </a:p>
        </p:txBody>
      </p:sp>
      <p:sp>
        <p:nvSpPr>
          <p:cNvPr id="24" name="四角形: 角を丸くする 23">
            <a:extLst>
              <a:ext uri="{FF2B5EF4-FFF2-40B4-BE49-F238E27FC236}">
                <a16:creationId xmlns:a16="http://schemas.microsoft.com/office/drawing/2014/main" id="{20F8813E-6962-4C81-93B8-8BC57D788381}"/>
              </a:ext>
            </a:extLst>
          </p:cNvPr>
          <p:cNvSpPr/>
          <p:nvPr/>
        </p:nvSpPr>
        <p:spPr>
          <a:xfrm>
            <a:off x="125259" y="2182286"/>
            <a:ext cx="4374704"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mn-ea"/>
            </a:endParaRPr>
          </a:p>
        </p:txBody>
      </p:sp>
      <p:sp>
        <p:nvSpPr>
          <p:cNvPr id="25" name="正方形/長方形 24">
            <a:extLst>
              <a:ext uri="{FF2B5EF4-FFF2-40B4-BE49-F238E27FC236}">
                <a16:creationId xmlns:a16="http://schemas.microsoft.com/office/drawing/2014/main" id="{2EC96571-FA81-4F4F-BFD6-4A7EC161614D}"/>
              </a:ext>
            </a:extLst>
          </p:cNvPr>
          <p:cNvSpPr/>
          <p:nvPr/>
        </p:nvSpPr>
        <p:spPr>
          <a:xfrm>
            <a:off x="205891" y="3228844"/>
            <a:ext cx="4241713"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tx1">
                    <a:lumMod val="85000"/>
                    <a:lumOff val="15000"/>
                  </a:schemeClr>
                </a:solidFill>
                <a:latin typeface="+mn-ea"/>
                <a:ea typeface="+mn-ea"/>
                <a:cs typeface="Microsoft GothicNeo" panose="020B0503020000020004" pitchFamily="34" charset="-127"/>
              </a:rPr>
              <a:t>国内外の</a:t>
            </a:r>
            <a:r>
              <a:rPr lang="ja-JP" altLang="en-US">
                <a:solidFill>
                  <a:schemeClr val="accent1"/>
                </a:solidFill>
                <a:latin typeface="+mn-ea"/>
                <a:ea typeface="+mn-ea"/>
                <a:cs typeface="Microsoft GothicNeo" panose="020B0503020000020004" pitchFamily="34" charset="-127"/>
              </a:rPr>
              <a:t>航空券比較</a:t>
            </a:r>
            <a:r>
              <a:rPr lang="ja-JP" altLang="en-US">
                <a:solidFill>
                  <a:schemeClr val="tx1">
                    <a:lumMod val="85000"/>
                    <a:lumOff val="15000"/>
                  </a:schemeClr>
                </a:solidFill>
                <a:latin typeface="+mn-ea"/>
                <a:ea typeface="+mn-ea"/>
                <a:cs typeface="Microsoft GothicNeo" panose="020B0503020000020004" pitchFamily="34" charset="-127"/>
              </a:rPr>
              <a:t>ページ、または</a:t>
            </a:r>
            <a:r>
              <a:rPr lang="ja-JP" altLang="en-US">
                <a:solidFill>
                  <a:schemeClr val="accent1"/>
                </a:solidFill>
                <a:latin typeface="+mn-ea"/>
                <a:ea typeface="+mn-ea"/>
                <a:cs typeface="Microsoft GothicNeo" panose="020B0503020000020004" pitchFamily="34" charset="-127"/>
              </a:rPr>
              <a:t>海外の観光・グルメ等</a:t>
            </a:r>
            <a:r>
              <a:rPr lang="ja-JP" altLang="en-US">
                <a:solidFill>
                  <a:schemeClr val="tx1">
                    <a:lumMod val="85000"/>
                    <a:lumOff val="15000"/>
                  </a:schemeClr>
                </a:solidFill>
                <a:latin typeface="+mn-ea"/>
                <a:ea typeface="+mn-ea"/>
                <a:cs typeface="Microsoft GothicNeo" panose="020B0503020000020004" pitchFamily="34" charset="-127"/>
              </a:rPr>
              <a:t>ページを閲覧したユーザー</a:t>
            </a:r>
          </a:p>
        </p:txBody>
      </p:sp>
      <p:sp>
        <p:nvSpPr>
          <p:cNvPr id="28" name="正方形/長方形 27">
            <a:extLst>
              <a:ext uri="{FF2B5EF4-FFF2-40B4-BE49-F238E27FC236}">
                <a16:creationId xmlns:a16="http://schemas.microsoft.com/office/drawing/2014/main" id="{25655E92-E87D-4B13-A699-5826E0060D8E}"/>
              </a:ext>
            </a:extLst>
          </p:cNvPr>
          <p:cNvSpPr/>
          <p:nvPr/>
        </p:nvSpPr>
        <p:spPr>
          <a:xfrm>
            <a:off x="3340833" y="1434631"/>
            <a:ext cx="2430243" cy="343900"/>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a:solidFill>
                  <a:schemeClr val="tx1">
                    <a:lumMod val="50000"/>
                    <a:lumOff val="50000"/>
                  </a:schemeClr>
                </a:solidFill>
                <a:latin typeface="+mn-ea"/>
                <a:ea typeface="+mn-ea"/>
                <a:cs typeface="Microsoft GothicNeo" panose="020B0503020000020004" pitchFamily="34" charset="-127"/>
              </a:rPr>
              <a:t>たとえば・・・　　　</a:t>
            </a:r>
          </a:p>
        </p:txBody>
      </p:sp>
      <p:sp>
        <p:nvSpPr>
          <p:cNvPr id="34" name="正方形/長方形 33">
            <a:extLst>
              <a:ext uri="{FF2B5EF4-FFF2-40B4-BE49-F238E27FC236}">
                <a16:creationId xmlns:a16="http://schemas.microsoft.com/office/drawing/2014/main" id="{B74D2521-5FBE-4781-ABDE-B98D81CB99BE}"/>
              </a:ext>
            </a:extLst>
          </p:cNvPr>
          <p:cNvSpPr/>
          <p:nvPr/>
        </p:nvSpPr>
        <p:spPr>
          <a:xfrm>
            <a:off x="416410" y="1985906"/>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a:solidFill>
                  <a:schemeClr val="accent1"/>
                </a:solidFill>
                <a:latin typeface="+mn-ea"/>
                <a:ea typeface="+mn-ea"/>
                <a:cs typeface="Microsoft GothicNeo" panose="020B0503020000020004" pitchFamily="34" charset="-127"/>
              </a:rPr>
              <a:t>航空ユーザーにマイル関連商材</a:t>
            </a:r>
            <a:br>
              <a:rPr lang="en-US" altLang="ja-JP" sz="1600" b="1">
                <a:solidFill>
                  <a:schemeClr val="accent1"/>
                </a:solidFill>
                <a:latin typeface="+mn-ea"/>
                <a:ea typeface="+mn-ea"/>
                <a:cs typeface="Microsoft GothicNeo" panose="020B0503020000020004" pitchFamily="34" charset="-127"/>
              </a:rPr>
            </a:br>
            <a:r>
              <a:rPr lang="ja-JP" altLang="en-US" sz="1600" b="1">
                <a:latin typeface="+mn-ea"/>
                <a:ea typeface="+mn-ea"/>
                <a:cs typeface="Microsoft GothicNeo" panose="020B0503020000020004" pitchFamily="34" charset="-127"/>
              </a:rPr>
              <a:t>を訴求したい</a:t>
            </a:r>
          </a:p>
        </p:txBody>
      </p:sp>
      <p:cxnSp>
        <p:nvCxnSpPr>
          <p:cNvPr id="35" name="直線コネクタ 34">
            <a:extLst>
              <a:ext uri="{FF2B5EF4-FFF2-40B4-BE49-F238E27FC236}">
                <a16:creationId xmlns:a16="http://schemas.microsoft.com/office/drawing/2014/main" id="{931F5205-6C12-4260-BE23-A9CDEDF99978}"/>
              </a:ext>
            </a:extLst>
          </p:cNvPr>
          <p:cNvCxnSpPr>
            <a:cxnSpLocks/>
          </p:cNvCxnSpPr>
          <p:nvPr/>
        </p:nvCxnSpPr>
        <p:spPr>
          <a:xfrm>
            <a:off x="2344981" y="3868929"/>
            <a:ext cx="0" cy="2196000"/>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38" name="正方形/長方形 37">
            <a:extLst>
              <a:ext uri="{FF2B5EF4-FFF2-40B4-BE49-F238E27FC236}">
                <a16:creationId xmlns:a16="http://schemas.microsoft.com/office/drawing/2014/main" id="{F0509B85-401B-4901-B651-A8E407CCBE47}"/>
              </a:ext>
            </a:extLst>
          </p:cNvPr>
          <p:cNvSpPr/>
          <p:nvPr/>
        </p:nvSpPr>
        <p:spPr>
          <a:xfrm>
            <a:off x="2119463" y="4461815"/>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mn-ea"/>
            </a:endParaRPr>
          </a:p>
        </p:txBody>
      </p:sp>
      <p:sp>
        <p:nvSpPr>
          <p:cNvPr id="39" name="加算記号 38">
            <a:extLst>
              <a:ext uri="{FF2B5EF4-FFF2-40B4-BE49-F238E27FC236}">
                <a16:creationId xmlns:a16="http://schemas.microsoft.com/office/drawing/2014/main" id="{85E1F8A0-A2FD-4503-B00C-F7AA85057CE3}"/>
              </a:ext>
            </a:extLst>
          </p:cNvPr>
          <p:cNvSpPr/>
          <p:nvPr/>
        </p:nvSpPr>
        <p:spPr>
          <a:xfrm>
            <a:off x="2135805" y="4565629"/>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mn-ea"/>
            </a:endParaRPr>
          </a:p>
        </p:txBody>
      </p:sp>
      <p:pic>
        <p:nvPicPr>
          <p:cNvPr id="73" name="図 72" descr="抽象, 挿絵 が含まれている画像&#10;&#10;自動的に生成された説明">
            <a:extLst>
              <a:ext uri="{FF2B5EF4-FFF2-40B4-BE49-F238E27FC236}">
                <a16:creationId xmlns:a16="http://schemas.microsoft.com/office/drawing/2014/main" id="{B6BFF920-6450-4FAF-A45E-5D5E405C5B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7176" y="2647055"/>
            <a:ext cx="1493840" cy="466825"/>
          </a:xfrm>
          <a:prstGeom prst="rect">
            <a:avLst/>
          </a:prstGeom>
        </p:spPr>
      </p:pic>
      <p:pic>
        <p:nvPicPr>
          <p:cNvPr id="74" name="図 73" descr="抽象, 挿絵 が含まれている画像&#10;&#10;自動的に生成された説明">
            <a:extLst>
              <a:ext uri="{FF2B5EF4-FFF2-40B4-BE49-F238E27FC236}">
                <a16:creationId xmlns:a16="http://schemas.microsoft.com/office/drawing/2014/main" id="{CE8FA294-008B-42B1-B55C-4383BE895A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2750" y="2647055"/>
            <a:ext cx="1493840" cy="466825"/>
          </a:xfrm>
          <a:prstGeom prst="rect">
            <a:avLst/>
          </a:prstGeom>
        </p:spPr>
      </p:pic>
      <p:sp>
        <p:nvSpPr>
          <p:cNvPr id="42" name="タイトル 1">
            <a:extLst>
              <a:ext uri="{FF2B5EF4-FFF2-40B4-BE49-F238E27FC236}">
                <a16:creationId xmlns:a16="http://schemas.microsoft.com/office/drawing/2014/main" id="{FFD9813E-B38E-4E5A-9DA6-E4D78B1B212F}"/>
              </a:ext>
            </a:extLst>
          </p:cNvPr>
          <p:cNvSpPr>
            <a:spLocks noGrp="1"/>
          </p:cNvSpPr>
          <p:nvPr>
            <p:ph type="title"/>
          </p:nvPr>
        </p:nvSpPr>
        <p:spPr>
          <a:xfrm>
            <a:off x="172641" y="436885"/>
            <a:ext cx="8761809" cy="1034443"/>
          </a:xfrm>
        </p:spPr>
        <p:txBody>
          <a:bodyPr/>
          <a:lstStyle/>
          <a:p>
            <a:r>
              <a:rPr lang="ja-JP" altLang="en-US" sz="1800" dirty="0">
                <a:solidFill>
                  <a:schemeClr val="tx1"/>
                </a:solidFill>
              </a:rPr>
              <a:t>サイト閲覧データによる</a:t>
            </a:r>
            <a:r>
              <a:rPr lang="ja-JP" altLang="en-US" sz="1800" dirty="0"/>
              <a:t>旅行エリアや旅行テーマの興味関心、旅行商品検討データ</a:t>
            </a:r>
            <a:r>
              <a:rPr lang="ja-JP" altLang="en-US" sz="1800" dirty="0">
                <a:solidFill>
                  <a:schemeClr val="tx1"/>
                </a:solidFill>
              </a:rPr>
              <a:t>や、配信先の</a:t>
            </a:r>
            <a:r>
              <a:rPr lang="ja-JP" altLang="en-US" sz="1800" dirty="0"/>
              <a:t>デモグラフィックデータ（年齢</a:t>
            </a:r>
            <a:r>
              <a:rPr lang="en-US" altLang="ja-JP" sz="1800" dirty="0"/>
              <a:t>,</a:t>
            </a:r>
            <a:r>
              <a:rPr lang="ja-JP" altLang="en-US" sz="1800" dirty="0"/>
              <a:t>性別</a:t>
            </a:r>
            <a:r>
              <a:rPr lang="en-US" altLang="ja-JP" sz="1800" dirty="0"/>
              <a:t>,</a:t>
            </a:r>
            <a:r>
              <a:rPr lang="ja-JP" altLang="en-US" sz="1800" dirty="0"/>
              <a:t>居住地など）などを基にしたターゲット設定</a:t>
            </a:r>
            <a:r>
              <a:rPr lang="ja-JP" altLang="en-US" sz="1800" dirty="0">
                <a:solidFill>
                  <a:schemeClr val="tx1"/>
                </a:solidFill>
              </a:rPr>
              <a:t>が可能です。</a:t>
            </a:r>
          </a:p>
        </p:txBody>
      </p:sp>
      <p:pic>
        <p:nvPicPr>
          <p:cNvPr id="43" name="図 42">
            <a:extLst>
              <a:ext uri="{FF2B5EF4-FFF2-40B4-BE49-F238E27FC236}">
                <a16:creationId xmlns:a16="http://schemas.microsoft.com/office/drawing/2014/main" id="{15DF9C02-269B-4346-9160-553406F431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299" y="3868185"/>
            <a:ext cx="1887317" cy="998492"/>
          </a:xfrm>
          <a:prstGeom prst="rect">
            <a:avLst/>
          </a:prstGeom>
          <a:effectLst/>
        </p:spPr>
      </p:pic>
      <p:pic>
        <p:nvPicPr>
          <p:cNvPr id="44" name="図 43">
            <a:extLst>
              <a:ext uri="{FF2B5EF4-FFF2-40B4-BE49-F238E27FC236}">
                <a16:creationId xmlns:a16="http://schemas.microsoft.com/office/drawing/2014/main" id="{9CB3DF78-1BDE-4D38-8AFB-DFB0F36E36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299" y="5022115"/>
            <a:ext cx="1896531" cy="1008588"/>
          </a:xfrm>
          <a:prstGeom prst="rect">
            <a:avLst/>
          </a:prstGeom>
          <a:effectLst/>
        </p:spPr>
      </p:pic>
      <p:pic>
        <p:nvPicPr>
          <p:cNvPr id="45" name="図 44">
            <a:extLst>
              <a:ext uri="{FF2B5EF4-FFF2-40B4-BE49-F238E27FC236}">
                <a16:creationId xmlns:a16="http://schemas.microsoft.com/office/drawing/2014/main" id="{E19E938C-737D-4DAF-8E79-C5F251C995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96063" y="3863819"/>
            <a:ext cx="1778524" cy="1152080"/>
          </a:xfrm>
          <a:prstGeom prst="rect">
            <a:avLst/>
          </a:prstGeom>
          <a:effectLst/>
        </p:spPr>
      </p:pic>
      <p:pic>
        <p:nvPicPr>
          <p:cNvPr id="46" name="図 45">
            <a:extLst>
              <a:ext uri="{FF2B5EF4-FFF2-40B4-BE49-F238E27FC236}">
                <a16:creationId xmlns:a16="http://schemas.microsoft.com/office/drawing/2014/main" id="{EE88C2E9-E1A3-40E2-BAF7-65F7FC14F5B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95119" y="5115734"/>
            <a:ext cx="1778523" cy="918116"/>
          </a:xfrm>
          <a:prstGeom prst="rect">
            <a:avLst/>
          </a:prstGeom>
          <a:effectLst/>
        </p:spPr>
      </p:pic>
      <p:sp>
        <p:nvSpPr>
          <p:cNvPr id="47" name="正方形/長方形 46">
            <a:extLst>
              <a:ext uri="{FF2B5EF4-FFF2-40B4-BE49-F238E27FC236}">
                <a16:creationId xmlns:a16="http://schemas.microsoft.com/office/drawing/2014/main" id="{5ADAD6F8-31E7-4C83-AD1D-4E39647978EF}"/>
              </a:ext>
            </a:extLst>
          </p:cNvPr>
          <p:cNvSpPr/>
          <p:nvPr/>
        </p:nvSpPr>
        <p:spPr>
          <a:xfrm>
            <a:off x="4915729" y="1985906"/>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a:solidFill>
                  <a:srgbClr val="2F75B5"/>
                </a:solidFill>
                <a:latin typeface="+mn-ea"/>
                <a:cs typeface="Microsoft GothicNeo" panose="020B0503020000020004" pitchFamily="34" charset="-127"/>
              </a:rPr>
              <a:t>首都圏の</a:t>
            </a:r>
            <a:r>
              <a:rPr lang="en-US" altLang="ja-JP" sz="1600" b="1">
                <a:solidFill>
                  <a:srgbClr val="2F75B5"/>
                </a:solidFill>
                <a:latin typeface="+mn-ea"/>
                <a:cs typeface="Microsoft GothicNeo" panose="020B0503020000020004" pitchFamily="34" charset="-127"/>
              </a:rPr>
              <a:t>30</a:t>
            </a:r>
            <a:r>
              <a:rPr lang="ja-JP" altLang="en-US" sz="1600" b="1">
                <a:solidFill>
                  <a:srgbClr val="2F75B5"/>
                </a:solidFill>
                <a:latin typeface="+mn-ea"/>
                <a:cs typeface="Microsoft GothicNeo" panose="020B0503020000020004" pitchFamily="34" charset="-127"/>
              </a:rPr>
              <a:t>～</a:t>
            </a:r>
            <a:r>
              <a:rPr lang="en-US" altLang="ja-JP" sz="1600" b="1">
                <a:solidFill>
                  <a:srgbClr val="2F75B5"/>
                </a:solidFill>
                <a:latin typeface="+mn-ea"/>
                <a:cs typeface="Microsoft GothicNeo" panose="020B0503020000020004" pitchFamily="34" charset="-127"/>
              </a:rPr>
              <a:t>40</a:t>
            </a:r>
            <a:r>
              <a:rPr lang="ja-JP" altLang="en-US" sz="1600" b="1">
                <a:solidFill>
                  <a:srgbClr val="2F75B5"/>
                </a:solidFill>
                <a:latin typeface="+mn-ea"/>
                <a:cs typeface="Microsoft GothicNeo" panose="020B0503020000020004" pitchFamily="34" charset="-127"/>
              </a:rPr>
              <a:t>代ユーザー</a:t>
            </a:r>
            <a:r>
              <a:rPr lang="ja-JP" altLang="en-US" sz="1600" b="1">
                <a:latin typeface="+mn-ea"/>
                <a:cs typeface="Microsoft GothicNeo" panose="020B0503020000020004" pitchFamily="34" charset="-127"/>
              </a:rPr>
              <a:t>に</a:t>
            </a:r>
            <a:endParaRPr lang="en-US" altLang="ja-JP" sz="1600" b="1">
              <a:latin typeface="+mn-ea"/>
              <a:cs typeface="Microsoft GothicNeo" panose="020B0503020000020004" pitchFamily="34" charset="-127"/>
            </a:endParaRPr>
          </a:p>
          <a:p>
            <a:pPr algn="ctr"/>
            <a:r>
              <a:rPr lang="ja-JP" altLang="en-US" sz="1600" b="1">
                <a:solidFill>
                  <a:srgbClr val="2F75B5"/>
                </a:solidFill>
                <a:latin typeface="+mn-ea"/>
                <a:cs typeface="Microsoft GothicNeo" panose="020B0503020000020004" pitchFamily="34" charset="-127"/>
              </a:rPr>
              <a:t>沖縄旅行促進プラン</a:t>
            </a:r>
            <a:r>
              <a:rPr lang="ja-JP" altLang="en-US" sz="1600" b="1">
                <a:latin typeface="+mn-ea"/>
                <a:ea typeface="+mn-ea"/>
                <a:cs typeface="Microsoft GothicNeo" panose="020B0503020000020004" pitchFamily="34" charset="-127"/>
              </a:rPr>
              <a:t>を訴求したい</a:t>
            </a:r>
          </a:p>
        </p:txBody>
      </p:sp>
      <p:pic>
        <p:nvPicPr>
          <p:cNvPr id="48" name="グラフィックス 47">
            <a:extLst>
              <a:ext uri="{FF2B5EF4-FFF2-40B4-BE49-F238E27FC236}">
                <a16:creationId xmlns:a16="http://schemas.microsoft.com/office/drawing/2014/main" id="{02D303F1-403A-439B-8F2A-B73C56F9DA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58094" y="3833802"/>
            <a:ext cx="1443350" cy="1443350"/>
          </a:xfrm>
          <a:prstGeom prst="rect">
            <a:avLst/>
          </a:prstGeom>
        </p:spPr>
      </p:pic>
      <p:pic>
        <p:nvPicPr>
          <p:cNvPr id="49" name="図 48">
            <a:extLst>
              <a:ext uri="{FF2B5EF4-FFF2-40B4-BE49-F238E27FC236}">
                <a16:creationId xmlns:a16="http://schemas.microsoft.com/office/drawing/2014/main" id="{EA1EF635-6C23-4534-8C57-879DB074A16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49879" y="3967505"/>
            <a:ext cx="1799602" cy="2001391"/>
          </a:xfrm>
          <a:prstGeom prst="rect">
            <a:avLst/>
          </a:prstGeom>
          <a:effectLst/>
        </p:spPr>
      </p:pic>
      <p:cxnSp>
        <p:nvCxnSpPr>
          <p:cNvPr id="50" name="直線コネクタ 49">
            <a:extLst>
              <a:ext uri="{FF2B5EF4-FFF2-40B4-BE49-F238E27FC236}">
                <a16:creationId xmlns:a16="http://schemas.microsoft.com/office/drawing/2014/main" id="{0AEE0351-2E38-4221-B70D-A31715B6885D}"/>
              </a:ext>
            </a:extLst>
          </p:cNvPr>
          <p:cNvCxnSpPr>
            <a:cxnSpLocks/>
          </p:cNvCxnSpPr>
          <p:nvPr/>
        </p:nvCxnSpPr>
        <p:spPr>
          <a:xfrm>
            <a:off x="6762530" y="3855630"/>
            <a:ext cx="0" cy="2196000"/>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E71A87ED-D4E3-4982-AFD9-EC4248E0C169}"/>
              </a:ext>
            </a:extLst>
          </p:cNvPr>
          <p:cNvSpPr/>
          <p:nvPr/>
        </p:nvSpPr>
        <p:spPr>
          <a:xfrm>
            <a:off x="6537012" y="4448516"/>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mn-ea"/>
            </a:endParaRPr>
          </a:p>
        </p:txBody>
      </p:sp>
      <p:sp>
        <p:nvSpPr>
          <p:cNvPr id="52" name="加算記号 51">
            <a:extLst>
              <a:ext uri="{FF2B5EF4-FFF2-40B4-BE49-F238E27FC236}">
                <a16:creationId xmlns:a16="http://schemas.microsoft.com/office/drawing/2014/main" id="{9C2162F1-6731-4008-A7B9-D16004E97326}"/>
              </a:ext>
            </a:extLst>
          </p:cNvPr>
          <p:cNvSpPr/>
          <p:nvPr/>
        </p:nvSpPr>
        <p:spPr>
          <a:xfrm>
            <a:off x="6553354" y="4552330"/>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mn-ea"/>
            </a:endParaRPr>
          </a:p>
        </p:txBody>
      </p:sp>
      <p:pic>
        <p:nvPicPr>
          <p:cNvPr id="3" name="グラフィックス 2">
            <a:extLst>
              <a:ext uri="{FF2B5EF4-FFF2-40B4-BE49-F238E27FC236}">
                <a16:creationId xmlns:a16="http://schemas.microsoft.com/office/drawing/2014/main" id="{8102ABF0-4E11-439C-A95B-956804A931F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530263" y="4837027"/>
            <a:ext cx="1107004" cy="1100854"/>
          </a:xfrm>
          <a:prstGeom prst="rect">
            <a:avLst/>
          </a:prstGeom>
        </p:spPr>
      </p:pic>
      <p:pic>
        <p:nvPicPr>
          <p:cNvPr id="8" name="グラフィックス 7" descr="マーカー 単色塗りつぶし">
            <a:extLst>
              <a:ext uri="{FF2B5EF4-FFF2-40B4-BE49-F238E27FC236}">
                <a16:creationId xmlns:a16="http://schemas.microsoft.com/office/drawing/2014/main" id="{104C954C-034B-47A4-970C-995FECFBC6E9}"/>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699052" y="4521717"/>
            <a:ext cx="457100" cy="457100"/>
          </a:xfrm>
          <a:prstGeom prst="rect">
            <a:avLst/>
          </a:prstGeom>
        </p:spPr>
      </p:pic>
    </p:spTree>
    <p:extLst>
      <p:ext uri="{BB962C8B-B14F-4D97-AF65-F5344CB8AC3E}">
        <p14:creationId xmlns:p14="http://schemas.microsoft.com/office/powerpoint/2010/main" val="2941475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8">
            <a:extLst>
              <a:ext uri="{FF2B5EF4-FFF2-40B4-BE49-F238E27FC236}">
                <a16:creationId xmlns:a16="http://schemas.microsoft.com/office/drawing/2014/main" id="{1C9D3626-879D-48AD-84B2-F2B5A46620C2}"/>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オーディエンスターゲティング広告　セグメント例②</a:t>
            </a:r>
          </a:p>
        </p:txBody>
      </p:sp>
      <p:sp>
        <p:nvSpPr>
          <p:cNvPr id="19" name="フローチャート: 書類 18">
            <a:extLst>
              <a:ext uri="{FF2B5EF4-FFF2-40B4-BE49-F238E27FC236}">
                <a16:creationId xmlns:a16="http://schemas.microsoft.com/office/drawing/2014/main" id="{5F7B9A3A-A548-47A6-8F6E-BFE4D3C6D5EB}"/>
              </a:ext>
            </a:extLst>
          </p:cNvPr>
          <p:cNvSpPr/>
          <p:nvPr/>
        </p:nvSpPr>
        <p:spPr>
          <a:xfrm flipV="1">
            <a:off x="5063635" y="6231371"/>
            <a:ext cx="3972489" cy="582596"/>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3AA4C46B-628E-4D9D-9FAB-4EAA5B1BB0AD}"/>
              </a:ext>
            </a:extLst>
          </p:cNvPr>
          <p:cNvSpPr>
            <a:spLocks noGrp="1"/>
          </p:cNvSpPr>
          <p:nvPr>
            <p:ph type="sldNum" sz="quarter" idx="12"/>
          </p:nvPr>
        </p:nvSpPr>
        <p:spPr/>
        <p:txBody>
          <a:bodyPr/>
          <a:lstStyle/>
          <a:p>
            <a:fld id="{D8B91448-09D1-4BE7-A07D-AABAAA73F2EB}" type="slidenum">
              <a:rPr kumimoji="1" lang="ja-JP" altLang="en-US" smtClean="0"/>
              <a:t>32</a:t>
            </a:fld>
            <a:endParaRPr kumimoji="1" lang="ja-JP" altLang="en-US"/>
          </a:p>
        </p:txBody>
      </p:sp>
      <p:sp>
        <p:nvSpPr>
          <p:cNvPr id="5" name="フッター プレースホルダー 4">
            <a:extLst>
              <a:ext uri="{FF2B5EF4-FFF2-40B4-BE49-F238E27FC236}">
                <a16:creationId xmlns:a16="http://schemas.microsoft.com/office/drawing/2014/main" id="{735A7C64-F446-405D-814A-042BD09D39C1}"/>
              </a:ext>
            </a:extLst>
          </p:cNvPr>
          <p:cNvSpPr>
            <a:spLocks noGrp="1"/>
          </p:cNvSpPr>
          <p:nvPr>
            <p:ph type="ftr" sz="quarter" idx="11"/>
          </p:nvPr>
        </p:nvSpPr>
        <p:spPr/>
        <p:txBody>
          <a:bodyPr/>
          <a:lstStyle/>
          <a:p>
            <a:r>
              <a:rPr lang="en-US" altLang="ja-JP"/>
              <a:t>Copyright © Kakaku.com, Inc. All Rights Reserved.</a:t>
            </a:r>
          </a:p>
        </p:txBody>
      </p:sp>
      <p:sp>
        <p:nvSpPr>
          <p:cNvPr id="13" name="四角形: 角を丸くする 12">
            <a:extLst>
              <a:ext uri="{FF2B5EF4-FFF2-40B4-BE49-F238E27FC236}">
                <a16:creationId xmlns:a16="http://schemas.microsoft.com/office/drawing/2014/main" id="{16B74A41-327F-4A54-A329-40FCB6DD04C5}"/>
              </a:ext>
            </a:extLst>
          </p:cNvPr>
          <p:cNvSpPr/>
          <p:nvPr/>
        </p:nvSpPr>
        <p:spPr>
          <a:xfrm>
            <a:off x="4598274" y="2180740"/>
            <a:ext cx="4391315"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mn-ea"/>
            </a:endParaRPr>
          </a:p>
        </p:txBody>
      </p:sp>
      <p:sp>
        <p:nvSpPr>
          <p:cNvPr id="18" name="正方形/長方形 17">
            <a:extLst>
              <a:ext uri="{FF2B5EF4-FFF2-40B4-BE49-F238E27FC236}">
                <a16:creationId xmlns:a16="http://schemas.microsoft.com/office/drawing/2014/main" id="{86C921F9-CFB7-475A-AE23-7A05F90BC17D}"/>
              </a:ext>
            </a:extLst>
          </p:cNvPr>
          <p:cNvSpPr/>
          <p:nvPr/>
        </p:nvSpPr>
        <p:spPr>
          <a:xfrm>
            <a:off x="4702854" y="3095891"/>
            <a:ext cx="2062207" cy="830997"/>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accent1"/>
                </a:solidFill>
                <a:latin typeface="+mn-ea"/>
                <a:ea typeface="+mn-ea"/>
                <a:cs typeface="Microsoft GothicNeo" panose="020B0503020000020004" pitchFamily="34" charset="-127"/>
              </a:rPr>
              <a:t>北海道</a:t>
            </a:r>
            <a:r>
              <a:rPr lang="ja-JP" altLang="en-US">
                <a:solidFill>
                  <a:schemeClr val="tx1">
                    <a:lumMod val="85000"/>
                    <a:lumOff val="15000"/>
                  </a:schemeClr>
                </a:solidFill>
                <a:latin typeface="+mn-ea"/>
                <a:ea typeface="+mn-ea"/>
                <a:cs typeface="Microsoft GothicNeo" panose="020B0503020000020004" pitchFamily="34" charset="-127"/>
              </a:rPr>
              <a:t>の観光・ご当地グルメ記事を閲覧し、</a:t>
            </a:r>
            <a:r>
              <a:rPr lang="ja-JP" altLang="en-US">
                <a:solidFill>
                  <a:srgbClr val="2F75B5"/>
                </a:solidFill>
                <a:latin typeface="+mn-ea"/>
                <a:ea typeface="+mn-ea"/>
                <a:cs typeface="Microsoft GothicNeo" panose="020B0503020000020004" pitchFamily="34" charset="-127"/>
              </a:rPr>
              <a:t>大手旅行予約サイトに移動した</a:t>
            </a:r>
            <a:r>
              <a:rPr lang="ja-JP" altLang="en-US">
                <a:solidFill>
                  <a:schemeClr val="tx1">
                    <a:lumMod val="85000"/>
                    <a:lumOff val="15000"/>
                  </a:schemeClr>
                </a:solidFill>
                <a:latin typeface="+mn-ea"/>
                <a:ea typeface="+mn-ea"/>
                <a:cs typeface="Microsoft GothicNeo" panose="020B0503020000020004" pitchFamily="34" charset="-127"/>
              </a:rPr>
              <a:t>ユーザー</a:t>
            </a:r>
          </a:p>
        </p:txBody>
      </p:sp>
      <p:sp>
        <p:nvSpPr>
          <p:cNvPr id="22" name="正方形/長方形 21">
            <a:extLst>
              <a:ext uri="{FF2B5EF4-FFF2-40B4-BE49-F238E27FC236}">
                <a16:creationId xmlns:a16="http://schemas.microsoft.com/office/drawing/2014/main" id="{0C97ABE3-E60B-46CE-AA40-CA69A4A2526D}"/>
              </a:ext>
            </a:extLst>
          </p:cNvPr>
          <p:cNvSpPr/>
          <p:nvPr/>
        </p:nvSpPr>
        <p:spPr>
          <a:xfrm>
            <a:off x="6874358" y="3095891"/>
            <a:ext cx="2144383"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accent1"/>
                </a:solidFill>
                <a:latin typeface="+mn-ea"/>
                <a:ea typeface="+mn-ea"/>
                <a:cs typeface="Microsoft GothicNeo" panose="020B0503020000020004" pitchFamily="34" charset="-127"/>
              </a:rPr>
              <a:t>札幌</a:t>
            </a:r>
            <a:r>
              <a:rPr lang="ja-JP" altLang="en-US">
                <a:solidFill>
                  <a:schemeClr val="tx1">
                    <a:lumMod val="85000"/>
                    <a:lumOff val="15000"/>
                  </a:schemeClr>
                </a:solidFill>
                <a:latin typeface="+mn-ea"/>
                <a:ea typeface="+mn-ea"/>
                <a:cs typeface="Microsoft GothicNeo" panose="020B0503020000020004" pitchFamily="34" charset="-127"/>
              </a:rPr>
              <a:t>の</a:t>
            </a:r>
            <a:r>
              <a:rPr lang="ja-JP" altLang="en-US">
                <a:solidFill>
                  <a:schemeClr val="accent1"/>
                </a:solidFill>
                <a:latin typeface="+mn-ea"/>
                <a:ea typeface="+mn-ea"/>
                <a:cs typeface="Microsoft GothicNeo" panose="020B0503020000020004" pitchFamily="34" charset="-127"/>
              </a:rPr>
              <a:t>グルメランキング</a:t>
            </a:r>
            <a:r>
              <a:rPr lang="ja-JP" altLang="en-US">
                <a:solidFill>
                  <a:schemeClr val="tx1">
                    <a:lumMod val="85000"/>
                    <a:lumOff val="15000"/>
                  </a:schemeClr>
                </a:solidFill>
                <a:latin typeface="+mn-ea"/>
                <a:ea typeface="+mn-ea"/>
                <a:cs typeface="Microsoft GothicNeo" panose="020B0503020000020004" pitchFamily="34" charset="-127"/>
              </a:rPr>
              <a:t>を</a:t>
            </a:r>
            <a:endParaRPr lang="en-US" altLang="ja-JP">
              <a:solidFill>
                <a:schemeClr val="tx1">
                  <a:lumMod val="85000"/>
                  <a:lumOff val="15000"/>
                </a:schemeClr>
              </a:solidFill>
              <a:latin typeface="+mn-ea"/>
              <a:ea typeface="+mn-ea"/>
              <a:cs typeface="Microsoft GothicNeo" panose="020B0503020000020004" pitchFamily="34" charset="-127"/>
            </a:endParaRPr>
          </a:p>
          <a:p>
            <a:r>
              <a:rPr lang="ja-JP" altLang="en-US">
                <a:solidFill>
                  <a:schemeClr val="tx1">
                    <a:lumMod val="85000"/>
                    <a:lumOff val="15000"/>
                  </a:schemeClr>
                </a:solidFill>
                <a:latin typeface="+mn-ea"/>
                <a:ea typeface="+mn-ea"/>
                <a:cs typeface="Microsoft GothicNeo" panose="020B0503020000020004" pitchFamily="34" charset="-127"/>
              </a:rPr>
              <a:t>見ているユーザー</a:t>
            </a:r>
          </a:p>
        </p:txBody>
      </p:sp>
      <p:sp>
        <p:nvSpPr>
          <p:cNvPr id="24" name="四角形: 角を丸くする 23">
            <a:extLst>
              <a:ext uri="{FF2B5EF4-FFF2-40B4-BE49-F238E27FC236}">
                <a16:creationId xmlns:a16="http://schemas.microsoft.com/office/drawing/2014/main" id="{20F8813E-6962-4C81-93B8-8BC57D788381}"/>
              </a:ext>
            </a:extLst>
          </p:cNvPr>
          <p:cNvSpPr/>
          <p:nvPr/>
        </p:nvSpPr>
        <p:spPr>
          <a:xfrm>
            <a:off x="125259" y="2182286"/>
            <a:ext cx="4374704"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mn-ea"/>
            </a:endParaRPr>
          </a:p>
        </p:txBody>
      </p:sp>
      <p:sp>
        <p:nvSpPr>
          <p:cNvPr id="25" name="正方形/長方形 24">
            <a:extLst>
              <a:ext uri="{FF2B5EF4-FFF2-40B4-BE49-F238E27FC236}">
                <a16:creationId xmlns:a16="http://schemas.microsoft.com/office/drawing/2014/main" id="{2EC96571-FA81-4F4F-BFD6-4A7EC161614D}"/>
              </a:ext>
            </a:extLst>
          </p:cNvPr>
          <p:cNvSpPr/>
          <p:nvPr/>
        </p:nvSpPr>
        <p:spPr>
          <a:xfrm>
            <a:off x="119973" y="3095891"/>
            <a:ext cx="2208213"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tx1">
                    <a:lumMod val="85000"/>
                    <a:lumOff val="15000"/>
                  </a:schemeClr>
                </a:solidFill>
                <a:latin typeface="+mn-ea"/>
                <a:ea typeface="+mn-ea"/>
                <a:cs typeface="Microsoft GothicNeo" panose="020B0503020000020004" pitchFamily="34" charset="-127"/>
              </a:rPr>
              <a:t>遠出の</a:t>
            </a:r>
            <a:r>
              <a:rPr lang="ja-JP" altLang="en-US">
                <a:solidFill>
                  <a:schemeClr val="accent1"/>
                </a:solidFill>
                <a:latin typeface="+mn-ea"/>
                <a:ea typeface="+mn-ea"/>
                <a:cs typeface="Microsoft GothicNeo" panose="020B0503020000020004" pitchFamily="34" charset="-127"/>
              </a:rPr>
              <a:t>旅行</a:t>
            </a:r>
            <a:r>
              <a:rPr lang="ja-JP" altLang="en-US">
                <a:solidFill>
                  <a:schemeClr val="tx1">
                    <a:lumMod val="85000"/>
                    <a:lumOff val="15000"/>
                  </a:schemeClr>
                </a:solidFill>
                <a:latin typeface="+mn-ea"/>
                <a:ea typeface="+mn-ea"/>
                <a:cs typeface="Microsoft GothicNeo" panose="020B0503020000020004" pitchFamily="34" charset="-127"/>
              </a:rPr>
              <a:t>、</a:t>
            </a:r>
            <a:r>
              <a:rPr lang="ja-JP" altLang="en-US">
                <a:solidFill>
                  <a:schemeClr val="accent1"/>
                </a:solidFill>
                <a:latin typeface="+mn-ea"/>
                <a:ea typeface="+mn-ea"/>
                <a:cs typeface="Microsoft GothicNeo" panose="020B0503020000020004" pitchFamily="34" charset="-127"/>
              </a:rPr>
              <a:t>希少な体験記事</a:t>
            </a:r>
            <a:r>
              <a:rPr lang="ja-JP" altLang="en-US">
                <a:solidFill>
                  <a:schemeClr val="tx1">
                    <a:lumMod val="85000"/>
                    <a:lumOff val="15000"/>
                  </a:schemeClr>
                </a:solidFill>
                <a:latin typeface="+mn-ea"/>
                <a:ea typeface="+mn-ea"/>
                <a:cs typeface="Microsoft GothicNeo" panose="020B0503020000020004" pitchFamily="34" charset="-127"/>
              </a:rPr>
              <a:t>を</a:t>
            </a:r>
            <a:r>
              <a:rPr lang="ja-JP" altLang="en-US">
                <a:solidFill>
                  <a:schemeClr val="accent1"/>
                </a:solidFill>
                <a:latin typeface="+mn-ea"/>
                <a:ea typeface="+mn-ea"/>
                <a:cs typeface="Microsoft GothicNeo" panose="020B0503020000020004" pitchFamily="34" charset="-127"/>
              </a:rPr>
              <a:t>今まさに見ている</a:t>
            </a:r>
            <a:r>
              <a:rPr lang="ja-JP" altLang="en-US">
                <a:solidFill>
                  <a:schemeClr val="tx1">
                    <a:lumMod val="85000"/>
                    <a:lumOff val="15000"/>
                  </a:schemeClr>
                </a:solidFill>
                <a:latin typeface="+mn-ea"/>
                <a:ea typeface="+mn-ea"/>
                <a:cs typeface="Microsoft GothicNeo" panose="020B0503020000020004" pitchFamily="34" charset="-127"/>
              </a:rPr>
              <a:t>ユーザー</a:t>
            </a:r>
          </a:p>
        </p:txBody>
      </p:sp>
      <p:sp>
        <p:nvSpPr>
          <p:cNvPr id="28" name="正方形/長方形 27">
            <a:extLst>
              <a:ext uri="{FF2B5EF4-FFF2-40B4-BE49-F238E27FC236}">
                <a16:creationId xmlns:a16="http://schemas.microsoft.com/office/drawing/2014/main" id="{25655E92-E87D-4B13-A699-5826E0060D8E}"/>
              </a:ext>
            </a:extLst>
          </p:cNvPr>
          <p:cNvSpPr/>
          <p:nvPr/>
        </p:nvSpPr>
        <p:spPr>
          <a:xfrm>
            <a:off x="3340833" y="1434631"/>
            <a:ext cx="2430243" cy="343900"/>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a:solidFill>
                  <a:schemeClr val="tx1">
                    <a:lumMod val="50000"/>
                    <a:lumOff val="50000"/>
                  </a:schemeClr>
                </a:solidFill>
                <a:latin typeface="+mn-ea"/>
                <a:ea typeface="+mn-ea"/>
                <a:cs typeface="Microsoft GothicNeo" panose="020B0503020000020004" pitchFamily="34" charset="-127"/>
              </a:rPr>
              <a:t>たとえば・・・　　　</a:t>
            </a:r>
          </a:p>
        </p:txBody>
      </p:sp>
      <p:sp>
        <p:nvSpPr>
          <p:cNvPr id="29" name="正方形/長方形 28">
            <a:extLst>
              <a:ext uri="{FF2B5EF4-FFF2-40B4-BE49-F238E27FC236}">
                <a16:creationId xmlns:a16="http://schemas.microsoft.com/office/drawing/2014/main" id="{D86E9981-02AC-4AEE-A1DB-35E8B13D2CFB}"/>
              </a:ext>
            </a:extLst>
          </p:cNvPr>
          <p:cNvSpPr/>
          <p:nvPr/>
        </p:nvSpPr>
        <p:spPr>
          <a:xfrm>
            <a:off x="2414104" y="3095891"/>
            <a:ext cx="2040178"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accent1"/>
                </a:solidFill>
                <a:latin typeface="+mn-ea"/>
                <a:ea typeface="+mn-ea"/>
                <a:cs typeface="Microsoft GothicNeo" panose="020B0503020000020004" pitchFamily="34" charset="-127"/>
              </a:rPr>
              <a:t>カメラの商品</a:t>
            </a:r>
            <a:r>
              <a:rPr lang="ja-JP" altLang="en-US">
                <a:solidFill>
                  <a:schemeClr val="tx1">
                    <a:lumMod val="85000"/>
                    <a:lumOff val="15000"/>
                  </a:schemeClr>
                </a:solidFill>
                <a:latin typeface="+mn-ea"/>
                <a:ea typeface="+mn-ea"/>
                <a:cs typeface="Microsoft GothicNeo" panose="020B0503020000020004" pitchFamily="34" charset="-127"/>
              </a:rPr>
              <a:t>ページを見ているユーザー</a:t>
            </a:r>
          </a:p>
        </p:txBody>
      </p:sp>
      <p:cxnSp>
        <p:nvCxnSpPr>
          <p:cNvPr id="35" name="直線コネクタ 34">
            <a:extLst>
              <a:ext uri="{FF2B5EF4-FFF2-40B4-BE49-F238E27FC236}">
                <a16:creationId xmlns:a16="http://schemas.microsoft.com/office/drawing/2014/main" id="{931F5205-6C12-4260-BE23-A9CDEDF99978}"/>
              </a:ext>
            </a:extLst>
          </p:cNvPr>
          <p:cNvCxnSpPr>
            <a:cxnSpLocks/>
          </p:cNvCxnSpPr>
          <p:nvPr/>
        </p:nvCxnSpPr>
        <p:spPr>
          <a:xfrm>
            <a:off x="2310861" y="2804737"/>
            <a:ext cx="0" cy="3298261"/>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90CDECC6-41AB-472E-A897-AF0EDD008832}"/>
              </a:ext>
            </a:extLst>
          </p:cNvPr>
          <p:cNvCxnSpPr>
            <a:cxnSpLocks/>
          </p:cNvCxnSpPr>
          <p:nvPr/>
        </p:nvCxnSpPr>
        <p:spPr>
          <a:xfrm>
            <a:off x="6806095" y="2821671"/>
            <a:ext cx="0" cy="3298261"/>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37" name="図 36">
            <a:extLst>
              <a:ext uri="{FF2B5EF4-FFF2-40B4-BE49-F238E27FC236}">
                <a16:creationId xmlns:a16="http://schemas.microsoft.com/office/drawing/2014/main" id="{4D8CD39B-12DD-4682-A5C8-D171CBC0F8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91667" y="4101586"/>
            <a:ext cx="1753983" cy="2059200"/>
          </a:xfrm>
          <a:prstGeom prst="rect">
            <a:avLst/>
          </a:prstGeom>
        </p:spPr>
      </p:pic>
      <p:sp>
        <p:nvSpPr>
          <p:cNvPr id="38" name="正方形/長方形 37">
            <a:extLst>
              <a:ext uri="{FF2B5EF4-FFF2-40B4-BE49-F238E27FC236}">
                <a16:creationId xmlns:a16="http://schemas.microsoft.com/office/drawing/2014/main" id="{F0509B85-401B-4901-B651-A8E407CCBE47}"/>
              </a:ext>
            </a:extLst>
          </p:cNvPr>
          <p:cNvSpPr/>
          <p:nvPr/>
        </p:nvSpPr>
        <p:spPr>
          <a:xfrm>
            <a:off x="2085343" y="4107619"/>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mn-ea"/>
            </a:endParaRPr>
          </a:p>
        </p:txBody>
      </p:sp>
      <p:sp>
        <p:nvSpPr>
          <p:cNvPr id="39" name="加算記号 38">
            <a:extLst>
              <a:ext uri="{FF2B5EF4-FFF2-40B4-BE49-F238E27FC236}">
                <a16:creationId xmlns:a16="http://schemas.microsoft.com/office/drawing/2014/main" id="{85E1F8A0-A2FD-4503-B00C-F7AA85057CE3}"/>
              </a:ext>
            </a:extLst>
          </p:cNvPr>
          <p:cNvSpPr/>
          <p:nvPr/>
        </p:nvSpPr>
        <p:spPr>
          <a:xfrm>
            <a:off x="2094861" y="4238722"/>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mn-ea"/>
            </a:endParaRPr>
          </a:p>
        </p:txBody>
      </p:sp>
      <p:sp>
        <p:nvSpPr>
          <p:cNvPr id="40" name="正方形/長方形 39">
            <a:extLst>
              <a:ext uri="{FF2B5EF4-FFF2-40B4-BE49-F238E27FC236}">
                <a16:creationId xmlns:a16="http://schemas.microsoft.com/office/drawing/2014/main" id="{026E5790-156B-4886-924E-C60C7B7C77A5}"/>
              </a:ext>
            </a:extLst>
          </p:cNvPr>
          <p:cNvSpPr/>
          <p:nvPr/>
        </p:nvSpPr>
        <p:spPr>
          <a:xfrm>
            <a:off x="6567381" y="4107619"/>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mn-ea"/>
            </a:endParaRPr>
          </a:p>
        </p:txBody>
      </p:sp>
      <p:sp>
        <p:nvSpPr>
          <p:cNvPr id="41" name="加算記号 40">
            <a:extLst>
              <a:ext uri="{FF2B5EF4-FFF2-40B4-BE49-F238E27FC236}">
                <a16:creationId xmlns:a16="http://schemas.microsoft.com/office/drawing/2014/main" id="{5C5F799C-186F-4E6C-A936-4E4B337FEE4D}"/>
              </a:ext>
            </a:extLst>
          </p:cNvPr>
          <p:cNvSpPr/>
          <p:nvPr/>
        </p:nvSpPr>
        <p:spPr>
          <a:xfrm>
            <a:off x="6590095" y="4238722"/>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mn-ea"/>
            </a:endParaRPr>
          </a:p>
        </p:txBody>
      </p:sp>
      <p:pic>
        <p:nvPicPr>
          <p:cNvPr id="71" name="図 70" descr="アイコン&#10;&#10;低い精度で自動的に生成された説明">
            <a:extLst>
              <a:ext uri="{FF2B5EF4-FFF2-40B4-BE49-F238E27FC236}">
                <a16:creationId xmlns:a16="http://schemas.microsoft.com/office/drawing/2014/main" id="{0379B537-B36E-4A5C-A948-18386A4399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6055" y="2681655"/>
            <a:ext cx="1440000" cy="254400"/>
          </a:xfrm>
          <a:prstGeom prst="rect">
            <a:avLst/>
          </a:prstGeom>
        </p:spPr>
      </p:pic>
      <p:pic>
        <p:nvPicPr>
          <p:cNvPr id="72" name="図 71" descr="文字が書かれている&#10;&#10;低い精度で自動的に生成された説明">
            <a:extLst>
              <a:ext uri="{FF2B5EF4-FFF2-40B4-BE49-F238E27FC236}">
                <a16:creationId xmlns:a16="http://schemas.microsoft.com/office/drawing/2014/main" id="{A986173F-2EDA-46FE-AD8C-0E4BF12CB6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0661" y="2602271"/>
            <a:ext cx="1652676" cy="413169"/>
          </a:xfrm>
          <a:prstGeom prst="rect">
            <a:avLst/>
          </a:prstGeom>
        </p:spPr>
      </p:pic>
      <p:pic>
        <p:nvPicPr>
          <p:cNvPr id="73" name="図 72" descr="抽象, 挿絵 が含まれている画像&#10;&#10;自動的に生成された説明">
            <a:extLst>
              <a:ext uri="{FF2B5EF4-FFF2-40B4-BE49-F238E27FC236}">
                <a16:creationId xmlns:a16="http://schemas.microsoft.com/office/drawing/2014/main" id="{B6BFF920-6450-4FAF-A45E-5D5E405C5B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3744" y="2575443"/>
            <a:ext cx="1493840" cy="466825"/>
          </a:xfrm>
          <a:prstGeom prst="rect">
            <a:avLst/>
          </a:prstGeom>
        </p:spPr>
      </p:pic>
      <p:pic>
        <p:nvPicPr>
          <p:cNvPr id="74" name="図 73" descr="抽象, 挿絵 が含まれている画像&#10;&#10;自動的に生成された説明">
            <a:extLst>
              <a:ext uri="{FF2B5EF4-FFF2-40B4-BE49-F238E27FC236}">
                <a16:creationId xmlns:a16="http://schemas.microsoft.com/office/drawing/2014/main" id="{CE8FA294-008B-42B1-B55C-4383BE895A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3877" y="2575443"/>
            <a:ext cx="1493840" cy="466825"/>
          </a:xfrm>
          <a:prstGeom prst="rect">
            <a:avLst/>
          </a:prstGeom>
        </p:spPr>
      </p:pic>
      <p:sp>
        <p:nvSpPr>
          <p:cNvPr id="42" name="タイトル 1">
            <a:extLst>
              <a:ext uri="{FF2B5EF4-FFF2-40B4-BE49-F238E27FC236}">
                <a16:creationId xmlns:a16="http://schemas.microsoft.com/office/drawing/2014/main" id="{FFD9813E-B38E-4E5A-9DA6-E4D78B1B212F}"/>
              </a:ext>
            </a:extLst>
          </p:cNvPr>
          <p:cNvSpPr>
            <a:spLocks noGrp="1"/>
          </p:cNvSpPr>
          <p:nvPr>
            <p:ph type="title"/>
          </p:nvPr>
        </p:nvSpPr>
        <p:spPr>
          <a:xfrm>
            <a:off x="172641" y="436885"/>
            <a:ext cx="8761809" cy="1034443"/>
          </a:xfrm>
        </p:spPr>
        <p:txBody>
          <a:bodyPr/>
          <a:lstStyle/>
          <a:p>
            <a:r>
              <a:rPr lang="ja-JP" altLang="en-US" sz="1800" dirty="0"/>
              <a:t>グループメディア</a:t>
            </a:r>
            <a:r>
              <a:rPr lang="ja-JP" altLang="en-US" sz="1800" dirty="0">
                <a:solidFill>
                  <a:schemeClr val="tx1"/>
                </a:solidFill>
              </a:rPr>
              <a:t>のデータ（</a:t>
            </a:r>
            <a:r>
              <a:rPr lang="ja-JP" altLang="en-US" sz="1800" dirty="0"/>
              <a:t>興味関心、サービスや商品購入検討</a:t>
            </a:r>
            <a:r>
              <a:rPr lang="ja-JP" altLang="en-US" sz="1800" dirty="0">
                <a:solidFill>
                  <a:schemeClr val="tx1"/>
                </a:solidFill>
              </a:rPr>
              <a:t>など）と</a:t>
            </a:r>
            <a:br>
              <a:rPr lang="en-US" altLang="ja-JP" sz="1800" dirty="0">
                <a:solidFill>
                  <a:schemeClr val="tx1"/>
                </a:solidFill>
              </a:rPr>
            </a:br>
            <a:r>
              <a:rPr lang="ja-JP" altLang="en-US" sz="1800" dirty="0">
                <a:solidFill>
                  <a:schemeClr val="tx1"/>
                </a:solidFill>
              </a:rPr>
              <a:t>掛け合わせて、よりご商材に合った効果的な狙い方をご提案させていただきます。</a:t>
            </a:r>
          </a:p>
        </p:txBody>
      </p:sp>
      <p:sp>
        <p:nvSpPr>
          <p:cNvPr id="43" name="正方形/長方形 42">
            <a:extLst>
              <a:ext uri="{FF2B5EF4-FFF2-40B4-BE49-F238E27FC236}">
                <a16:creationId xmlns:a16="http://schemas.microsoft.com/office/drawing/2014/main" id="{0B9BBF1C-3C30-44DF-8049-37C3163AAC20}"/>
              </a:ext>
            </a:extLst>
          </p:cNvPr>
          <p:cNvSpPr/>
          <p:nvPr/>
        </p:nvSpPr>
        <p:spPr>
          <a:xfrm>
            <a:off x="416410" y="1985906"/>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a:solidFill>
                  <a:schemeClr val="accent1"/>
                </a:solidFill>
                <a:latin typeface="+mn-ea"/>
                <a:ea typeface="+mn-ea"/>
                <a:cs typeface="Microsoft GothicNeo" panose="020B0503020000020004" pitchFamily="34" charset="-127"/>
              </a:rPr>
              <a:t>旅行用</a:t>
            </a:r>
            <a:r>
              <a:rPr lang="ja-JP" altLang="en-US" sz="1600" b="1">
                <a:latin typeface="+mn-ea"/>
                <a:ea typeface="+mn-ea"/>
                <a:cs typeface="Microsoft GothicNeo" panose="020B0503020000020004" pitchFamily="34" charset="-127"/>
              </a:rPr>
              <a:t>に</a:t>
            </a:r>
          </a:p>
          <a:p>
            <a:pPr algn="ctr"/>
            <a:r>
              <a:rPr lang="ja-JP" altLang="en-US" sz="1600" b="1">
                <a:solidFill>
                  <a:schemeClr val="accent1"/>
                </a:solidFill>
                <a:latin typeface="+mn-ea"/>
                <a:ea typeface="+mn-ea"/>
                <a:cs typeface="Microsoft GothicNeo" panose="020B0503020000020004" pitchFamily="34" charset="-127"/>
              </a:rPr>
              <a:t>カメラ</a:t>
            </a:r>
            <a:r>
              <a:rPr lang="ja-JP" altLang="en-US" sz="1600" b="1">
                <a:latin typeface="+mn-ea"/>
                <a:ea typeface="+mn-ea"/>
                <a:cs typeface="Microsoft GothicNeo" panose="020B0503020000020004" pitchFamily="34" charset="-127"/>
              </a:rPr>
              <a:t>を買ってほしい</a:t>
            </a:r>
          </a:p>
        </p:txBody>
      </p:sp>
      <p:pic>
        <p:nvPicPr>
          <p:cNvPr id="44" name="図 43">
            <a:extLst>
              <a:ext uri="{FF2B5EF4-FFF2-40B4-BE49-F238E27FC236}">
                <a16:creationId xmlns:a16="http://schemas.microsoft.com/office/drawing/2014/main" id="{0B1C7120-2A28-4F86-9D1A-F2B2385A95C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83227" y="3707177"/>
            <a:ext cx="1589655" cy="2389232"/>
          </a:xfrm>
          <a:prstGeom prst="rect">
            <a:avLst/>
          </a:prstGeom>
          <a:effectLst/>
        </p:spPr>
      </p:pic>
      <p:pic>
        <p:nvPicPr>
          <p:cNvPr id="45" name="図 44">
            <a:extLst>
              <a:ext uri="{FF2B5EF4-FFF2-40B4-BE49-F238E27FC236}">
                <a16:creationId xmlns:a16="http://schemas.microsoft.com/office/drawing/2014/main" id="{7F71BA4E-08C5-4736-A276-C198E8D764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6319" y="3731968"/>
            <a:ext cx="1305480" cy="1527412"/>
          </a:xfrm>
          <a:prstGeom prst="rect">
            <a:avLst/>
          </a:prstGeom>
          <a:effectLst/>
        </p:spPr>
      </p:pic>
      <p:pic>
        <p:nvPicPr>
          <p:cNvPr id="46" name="図 45">
            <a:extLst>
              <a:ext uri="{FF2B5EF4-FFF2-40B4-BE49-F238E27FC236}">
                <a16:creationId xmlns:a16="http://schemas.microsoft.com/office/drawing/2014/main" id="{B1E714D5-2B32-4B37-A96F-3A279E8634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7614" y="4546462"/>
            <a:ext cx="1298204" cy="1543810"/>
          </a:xfrm>
          <a:prstGeom prst="rect">
            <a:avLst/>
          </a:prstGeom>
          <a:effectLst/>
        </p:spPr>
      </p:pic>
      <p:sp>
        <p:nvSpPr>
          <p:cNvPr id="47" name="正方形/長方形 46">
            <a:extLst>
              <a:ext uri="{FF2B5EF4-FFF2-40B4-BE49-F238E27FC236}">
                <a16:creationId xmlns:a16="http://schemas.microsoft.com/office/drawing/2014/main" id="{F5709FF2-3A8E-4FFE-A7BB-091B2218999B}"/>
              </a:ext>
            </a:extLst>
          </p:cNvPr>
          <p:cNvSpPr/>
          <p:nvPr/>
        </p:nvSpPr>
        <p:spPr>
          <a:xfrm>
            <a:off x="4862138" y="1985906"/>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a:solidFill>
                  <a:schemeClr val="accent1"/>
                </a:solidFill>
                <a:latin typeface="+mn-ea"/>
                <a:ea typeface="+mn-ea"/>
                <a:cs typeface="Microsoft GothicNeo" panose="020B0503020000020004" pitchFamily="34" charset="-127"/>
              </a:rPr>
              <a:t>札幌にグルメ旅行</a:t>
            </a:r>
            <a:r>
              <a:rPr lang="ja-JP" altLang="en-US" sz="1600" b="1">
                <a:solidFill>
                  <a:sysClr val="windowText" lastClr="000000"/>
                </a:solidFill>
                <a:latin typeface="+mn-ea"/>
                <a:ea typeface="+mn-ea"/>
                <a:cs typeface="Microsoft GothicNeo" panose="020B0503020000020004" pitchFamily="34" charset="-127"/>
              </a:rPr>
              <a:t>に</a:t>
            </a:r>
            <a:endParaRPr lang="en-US" altLang="ja-JP" sz="1600" b="1">
              <a:solidFill>
                <a:sysClr val="windowText" lastClr="000000"/>
              </a:solidFill>
              <a:latin typeface="+mn-ea"/>
              <a:ea typeface="+mn-ea"/>
              <a:cs typeface="Microsoft GothicNeo" panose="020B0503020000020004" pitchFamily="34" charset="-127"/>
            </a:endParaRPr>
          </a:p>
          <a:p>
            <a:pPr algn="ctr"/>
            <a:r>
              <a:rPr lang="ja-JP" altLang="en-US" sz="1600" b="1">
                <a:solidFill>
                  <a:sysClr val="windowText" lastClr="000000"/>
                </a:solidFill>
                <a:latin typeface="+mn-ea"/>
                <a:ea typeface="+mn-ea"/>
                <a:cs typeface="Microsoft GothicNeo" panose="020B0503020000020004" pitchFamily="34" charset="-127"/>
              </a:rPr>
              <a:t>来てほしい</a:t>
            </a:r>
          </a:p>
        </p:txBody>
      </p:sp>
      <p:pic>
        <p:nvPicPr>
          <p:cNvPr id="48" name="図 47">
            <a:extLst>
              <a:ext uri="{FF2B5EF4-FFF2-40B4-BE49-F238E27FC236}">
                <a16:creationId xmlns:a16="http://schemas.microsoft.com/office/drawing/2014/main" id="{FD589846-A983-482D-9493-80FD039CA1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34176" y="4043021"/>
            <a:ext cx="1837300" cy="1945540"/>
          </a:xfrm>
          <a:prstGeom prst="rect">
            <a:avLst/>
          </a:prstGeom>
          <a:effectLst/>
        </p:spPr>
      </p:pic>
    </p:spTree>
    <p:extLst>
      <p:ext uri="{BB962C8B-B14F-4D97-AF65-F5344CB8AC3E}">
        <p14:creationId xmlns:p14="http://schemas.microsoft.com/office/powerpoint/2010/main" val="4079328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8">
            <a:extLst>
              <a:ext uri="{FF2B5EF4-FFF2-40B4-BE49-F238E27FC236}">
                <a16:creationId xmlns:a16="http://schemas.microsoft.com/office/drawing/2014/main" id="{1C9D3626-879D-48AD-84B2-F2B5A46620C2}"/>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オーディエンスターゲティング広告　配信先</a:t>
            </a:r>
          </a:p>
        </p:txBody>
      </p:sp>
      <p:sp>
        <p:nvSpPr>
          <p:cNvPr id="2" name="タイトル 1">
            <a:extLst>
              <a:ext uri="{FF2B5EF4-FFF2-40B4-BE49-F238E27FC236}">
                <a16:creationId xmlns:a16="http://schemas.microsoft.com/office/drawing/2014/main" id="{F3054C00-8878-4045-B7F0-1C6BCF7BFA0A}"/>
              </a:ext>
            </a:extLst>
          </p:cNvPr>
          <p:cNvSpPr>
            <a:spLocks noGrp="1"/>
          </p:cNvSpPr>
          <p:nvPr>
            <p:ph type="title"/>
          </p:nvPr>
        </p:nvSpPr>
        <p:spPr/>
        <p:txBody>
          <a:bodyPr/>
          <a:lstStyle/>
          <a:p>
            <a:r>
              <a:rPr lang="ja-JP" altLang="en-US"/>
              <a:t>ユーザーと広告のタッチポイントも選べます</a:t>
            </a:r>
          </a:p>
        </p:txBody>
      </p:sp>
      <p:sp>
        <p:nvSpPr>
          <p:cNvPr id="19" name="フローチャート: 書類 18">
            <a:extLst>
              <a:ext uri="{FF2B5EF4-FFF2-40B4-BE49-F238E27FC236}">
                <a16:creationId xmlns:a16="http://schemas.microsoft.com/office/drawing/2014/main" id="{5F7B9A3A-A548-47A6-8F6E-BFE4D3C6D5EB}"/>
              </a:ext>
            </a:extLst>
          </p:cNvPr>
          <p:cNvSpPr/>
          <p:nvPr/>
        </p:nvSpPr>
        <p:spPr>
          <a:xfrm flipV="1">
            <a:off x="5063635" y="6231371"/>
            <a:ext cx="3972489" cy="582596"/>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3AA4C46B-628E-4D9D-9FAB-4EAA5B1BB0AD}"/>
              </a:ext>
            </a:extLst>
          </p:cNvPr>
          <p:cNvSpPr>
            <a:spLocks noGrp="1"/>
          </p:cNvSpPr>
          <p:nvPr>
            <p:ph type="sldNum" sz="quarter" idx="12"/>
          </p:nvPr>
        </p:nvSpPr>
        <p:spPr/>
        <p:txBody>
          <a:bodyPr/>
          <a:lstStyle/>
          <a:p>
            <a:fld id="{D8B91448-09D1-4BE7-A07D-AABAAA73F2EB}" type="slidenum">
              <a:rPr kumimoji="1" lang="ja-JP" altLang="en-US" smtClean="0"/>
              <a:t>33</a:t>
            </a:fld>
            <a:endParaRPr kumimoji="1" lang="ja-JP" altLang="en-US"/>
          </a:p>
        </p:txBody>
      </p:sp>
      <p:sp>
        <p:nvSpPr>
          <p:cNvPr id="5" name="フッター プレースホルダー 4">
            <a:extLst>
              <a:ext uri="{FF2B5EF4-FFF2-40B4-BE49-F238E27FC236}">
                <a16:creationId xmlns:a16="http://schemas.microsoft.com/office/drawing/2014/main" id="{735A7C64-F446-405D-814A-042BD09D39C1}"/>
              </a:ext>
            </a:extLst>
          </p:cNvPr>
          <p:cNvSpPr>
            <a:spLocks noGrp="1"/>
          </p:cNvSpPr>
          <p:nvPr>
            <p:ph type="ftr" sz="quarter" idx="11"/>
          </p:nvPr>
        </p:nvSpPr>
        <p:spPr/>
        <p:txBody>
          <a:bodyPr/>
          <a:lstStyle/>
          <a:p>
            <a:r>
              <a:rPr lang="en-US" altLang="ja-JP"/>
              <a:t>Copyright © Kakaku.com, Inc. All Rights Reserved.</a:t>
            </a:r>
          </a:p>
        </p:txBody>
      </p:sp>
      <p:sp>
        <p:nvSpPr>
          <p:cNvPr id="24" name="四角形: 角を丸くする 23">
            <a:extLst>
              <a:ext uri="{FF2B5EF4-FFF2-40B4-BE49-F238E27FC236}">
                <a16:creationId xmlns:a16="http://schemas.microsoft.com/office/drawing/2014/main" id="{20F8813E-6962-4C81-93B8-8BC57D788381}"/>
              </a:ext>
            </a:extLst>
          </p:cNvPr>
          <p:cNvSpPr/>
          <p:nvPr/>
        </p:nvSpPr>
        <p:spPr>
          <a:xfrm>
            <a:off x="271129" y="1594272"/>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mn-ea"/>
            </a:endParaRPr>
          </a:p>
        </p:txBody>
      </p:sp>
      <p:sp>
        <p:nvSpPr>
          <p:cNvPr id="33" name="四角形: 角を丸くする 32">
            <a:extLst>
              <a:ext uri="{FF2B5EF4-FFF2-40B4-BE49-F238E27FC236}">
                <a16:creationId xmlns:a16="http://schemas.microsoft.com/office/drawing/2014/main" id="{D86A4584-7B69-4F04-81C9-D1E19D729E2B}"/>
              </a:ext>
            </a:extLst>
          </p:cNvPr>
          <p:cNvSpPr/>
          <p:nvPr/>
        </p:nvSpPr>
        <p:spPr>
          <a:xfrm>
            <a:off x="4633406" y="1594272"/>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mn-ea"/>
            </a:endParaRPr>
          </a:p>
        </p:txBody>
      </p:sp>
      <p:sp>
        <p:nvSpPr>
          <p:cNvPr id="44" name="四角形: 角を丸くする 43">
            <a:extLst>
              <a:ext uri="{FF2B5EF4-FFF2-40B4-BE49-F238E27FC236}">
                <a16:creationId xmlns:a16="http://schemas.microsoft.com/office/drawing/2014/main" id="{6D41C266-AA4E-43C2-ACB8-C34EB332BE4B}"/>
              </a:ext>
            </a:extLst>
          </p:cNvPr>
          <p:cNvSpPr/>
          <p:nvPr/>
        </p:nvSpPr>
        <p:spPr>
          <a:xfrm>
            <a:off x="269356" y="4201233"/>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mn-ea"/>
            </a:endParaRPr>
          </a:p>
        </p:txBody>
      </p:sp>
      <p:sp>
        <p:nvSpPr>
          <p:cNvPr id="45" name="四角形: 角を丸くする 44">
            <a:extLst>
              <a:ext uri="{FF2B5EF4-FFF2-40B4-BE49-F238E27FC236}">
                <a16:creationId xmlns:a16="http://schemas.microsoft.com/office/drawing/2014/main" id="{6967E846-395E-4443-82F7-4F8EF2D8AE39}"/>
              </a:ext>
            </a:extLst>
          </p:cNvPr>
          <p:cNvSpPr/>
          <p:nvPr/>
        </p:nvSpPr>
        <p:spPr>
          <a:xfrm>
            <a:off x="4631633" y="4201233"/>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mn-ea"/>
            </a:endParaRPr>
          </a:p>
        </p:txBody>
      </p:sp>
      <p:sp>
        <p:nvSpPr>
          <p:cNvPr id="3" name="テキスト ボックス 2">
            <a:extLst>
              <a:ext uri="{FF2B5EF4-FFF2-40B4-BE49-F238E27FC236}">
                <a16:creationId xmlns:a16="http://schemas.microsoft.com/office/drawing/2014/main" id="{C7246385-EB57-4D62-8353-5E4EB030E96B}"/>
              </a:ext>
            </a:extLst>
          </p:cNvPr>
          <p:cNvSpPr txBox="1"/>
          <p:nvPr/>
        </p:nvSpPr>
        <p:spPr>
          <a:xfrm>
            <a:off x="15945" y="1256156"/>
            <a:ext cx="4737422" cy="292388"/>
          </a:xfrm>
          <a:prstGeom prst="rect">
            <a:avLst/>
          </a:prstGeom>
          <a:noFill/>
        </p:spPr>
        <p:txBody>
          <a:bodyPr wrap="square" rtlCol="0">
            <a:spAutoFit/>
          </a:bodyPr>
          <a:lstStyle/>
          <a:p>
            <a:pPr algn="ctr"/>
            <a:r>
              <a:rPr kumimoji="1" lang="ja-JP" altLang="en-US" sz="1300">
                <a:latin typeface="+mn-ea"/>
              </a:rPr>
              <a:t>＼</a:t>
            </a:r>
            <a:r>
              <a:rPr kumimoji="1" lang="en-US" altLang="ja-JP" sz="1300" b="1">
                <a:solidFill>
                  <a:schemeClr val="accent1"/>
                </a:solidFill>
                <a:latin typeface="+mn-ea"/>
              </a:rPr>
              <a:t>Google</a:t>
            </a:r>
            <a:r>
              <a:rPr kumimoji="1" lang="ja-JP" altLang="en-US" sz="1300" b="1">
                <a:solidFill>
                  <a:schemeClr val="accent1"/>
                </a:solidFill>
                <a:latin typeface="+mn-ea"/>
              </a:rPr>
              <a:t>など大手サービス内</a:t>
            </a:r>
            <a:r>
              <a:rPr kumimoji="1" lang="ja-JP" altLang="en-US" sz="1300" b="1">
                <a:latin typeface="+mn-ea"/>
              </a:rPr>
              <a:t>の広告枠で接触させたい</a:t>
            </a:r>
            <a:r>
              <a:rPr kumimoji="1" lang="ja-JP" altLang="en-US" sz="1300">
                <a:latin typeface="+mn-ea"/>
              </a:rPr>
              <a:t>／</a:t>
            </a:r>
          </a:p>
        </p:txBody>
      </p:sp>
      <p:sp>
        <p:nvSpPr>
          <p:cNvPr id="47" name="正方形/長方形 46">
            <a:extLst>
              <a:ext uri="{FF2B5EF4-FFF2-40B4-BE49-F238E27FC236}">
                <a16:creationId xmlns:a16="http://schemas.microsoft.com/office/drawing/2014/main" id="{2D0D8BD0-F2A7-41EF-848A-44CAFF42189C}"/>
              </a:ext>
            </a:extLst>
          </p:cNvPr>
          <p:cNvSpPr/>
          <p:nvPr/>
        </p:nvSpPr>
        <p:spPr>
          <a:xfrm>
            <a:off x="324293" y="1712972"/>
            <a:ext cx="4069086" cy="646331"/>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mn-ea"/>
                <a:ea typeface="+mn-ea"/>
                <a:cs typeface="Microsoft GothicNeo" panose="020B0503020000020004" pitchFamily="34" charset="-127"/>
              </a:rPr>
              <a:t>例えば</a:t>
            </a:r>
            <a:r>
              <a:rPr lang="en-US" altLang="ja-JP" b="0" err="1">
                <a:solidFill>
                  <a:schemeClr val="tx1">
                    <a:lumMod val="85000"/>
                    <a:lumOff val="15000"/>
                  </a:schemeClr>
                </a:solidFill>
                <a:latin typeface="+mn-ea"/>
                <a:ea typeface="+mn-ea"/>
                <a:cs typeface="Microsoft GothicNeo" panose="020B0503020000020004" pitchFamily="34" charset="-127"/>
              </a:rPr>
              <a:t>Goolgle</a:t>
            </a:r>
            <a:r>
              <a:rPr lang="ja-JP" altLang="en-US" b="0">
                <a:solidFill>
                  <a:schemeClr val="tx1">
                    <a:lumMod val="85000"/>
                    <a:lumOff val="15000"/>
                  </a:schemeClr>
                </a:solidFill>
                <a:latin typeface="+mn-ea"/>
                <a:ea typeface="+mn-ea"/>
                <a:cs typeface="Microsoft GothicNeo" panose="020B0503020000020004" pitchFamily="34" charset="-127"/>
              </a:rPr>
              <a:t>マップ、</a:t>
            </a:r>
            <a:r>
              <a:rPr lang="en-US" altLang="ja-JP" b="0">
                <a:solidFill>
                  <a:schemeClr val="tx1">
                    <a:lumMod val="85000"/>
                    <a:lumOff val="15000"/>
                  </a:schemeClr>
                </a:solidFill>
                <a:latin typeface="+mn-ea"/>
                <a:ea typeface="+mn-ea"/>
                <a:cs typeface="Microsoft GothicNeo" panose="020B0503020000020004" pitchFamily="34" charset="-127"/>
              </a:rPr>
              <a:t>Gmail</a:t>
            </a:r>
            <a:r>
              <a:rPr lang="ja-JP" altLang="en-US" b="0">
                <a:solidFill>
                  <a:schemeClr val="tx1">
                    <a:lumMod val="85000"/>
                    <a:lumOff val="15000"/>
                  </a:schemeClr>
                </a:solidFill>
                <a:latin typeface="+mn-ea"/>
                <a:ea typeface="+mn-ea"/>
                <a:cs typeface="Microsoft GothicNeo" panose="020B0503020000020004" pitchFamily="34" charset="-127"/>
              </a:rPr>
              <a:t>、</a:t>
            </a:r>
            <a:r>
              <a:rPr lang="en-US" altLang="ja-JP" b="0">
                <a:solidFill>
                  <a:schemeClr val="tx1">
                    <a:lumMod val="85000"/>
                    <a:lumOff val="15000"/>
                  </a:schemeClr>
                </a:solidFill>
                <a:latin typeface="+mn-ea"/>
                <a:ea typeface="+mn-ea"/>
                <a:cs typeface="Microsoft GothicNeo" panose="020B0503020000020004" pitchFamily="34" charset="-127"/>
              </a:rPr>
              <a:t>YouTube</a:t>
            </a:r>
            <a:r>
              <a:rPr lang="ja-JP" altLang="en-US" b="0">
                <a:solidFill>
                  <a:schemeClr val="tx1">
                    <a:lumMod val="85000"/>
                    <a:lumOff val="15000"/>
                  </a:schemeClr>
                </a:solidFill>
                <a:latin typeface="+mn-ea"/>
                <a:ea typeface="+mn-ea"/>
                <a:cs typeface="Microsoft GothicNeo" panose="020B0503020000020004" pitchFamily="34" charset="-127"/>
              </a:rPr>
              <a:t>など</a:t>
            </a:r>
            <a:r>
              <a:rPr lang="en-US" altLang="ja-JP" b="0">
                <a:solidFill>
                  <a:schemeClr val="tx1">
                    <a:lumMod val="85000"/>
                    <a:lumOff val="15000"/>
                  </a:schemeClr>
                </a:solidFill>
                <a:latin typeface="+mn-ea"/>
                <a:ea typeface="+mn-ea"/>
                <a:cs typeface="Microsoft GothicNeo" panose="020B0503020000020004" pitchFamily="34" charset="-127"/>
              </a:rPr>
              <a:t>Google</a:t>
            </a:r>
            <a:r>
              <a:rPr lang="ja-JP" altLang="en-US" b="0">
                <a:solidFill>
                  <a:schemeClr val="tx1">
                    <a:lumMod val="85000"/>
                    <a:lumOff val="15000"/>
                  </a:schemeClr>
                </a:solidFill>
                <a:latin typeface="+mn-ea"/>
                <a:ea typeface="+mn-ea"/>
                <a:cs typeface="Microsoft GothicNeo" panose="020B0503020000020004" pitchFamily="34" charset="-127"/>
              </a:rPr>
              <a:t>の各種サービスを中心とした広告ネットワークに配信できます。</a:t>
            </a:r>
          </a:p>
        </p:txBody>
      </p:sp>
      <p:sp>
        <p:nvSpPr>
          <p:cNvPr id="49" name="正方形/長方形 48">
            <a:extLst>
              <a:ext uri="{FF2B5EF4-FFF2-40B4-BE49-F238E27FC236}">
                <a16:creationId xmlns:a16="http://schemas.microsoft.com/office/drawing/2014/main" id="{46F67AAE-CD7E-46B7-8898-83864DA683D9}"/>
              </a:ext>
            </a:extLst>
          </p:cNvPr>
          <p:cNvSpPr/>
          <p:nvPr/>
        </p:nvSpPr>
        <p:spPr>
          <a:xfrm>
            <a:off x="373881" y="2420676"/>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mn-ea"/>
                <a:ea typeface="+mn-ea"/>
                <a:cs typeface="Microsoft GothicNeo" panose="020B0503020000020004" pitchFamily="34" charset="-127"/>
              </a:rPr>
              <a:t>Ad Network</a:t>
            </a:r>
          </a:p>
        </p:txBody>
      </p:sp>
      <p:pic>
        <p:nvPicPr>
          <p:cNvPr id="50" name="図 49">
            <a:extLst>
              <a:ext uri="{FF2B5EF4-FFF2-40B4-BE49-F238E27FC236}">
                <a16:creationId xmlns:a16="http://schemas.microsoft.com/office/drawing/2014/main" id="{80B2FD4C-6963-4322-A555-014BF75B86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4841" y="2978023"/>
            <a:ext cx="1332000" cy="231356"/>
          </a:xfrm>
          <a:prstGeom prst="rect">
            <a:avLst/>
          </a:prstGeom>
        </p:spPr>
      </p:pic>
      <p:pic>
        <p:nvPicPr>
          <p:cNvPr id="51" name="図 50">
            <a:extLst>
              <a:ext uri="{FF2B5EF4-FFF2-40B4-BE49-F238E27FC236}">
                <a16:creationId xmlns:a16="http://schemas.microsoft.com/office/drawing/2014/main" id="{E60A6AF6-AAB6-4B6F-B8BC-4813C42DAE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6812" y="2972147"/>
            <a:ext cx="1083564" cy="293465"/>
          </a:xfrm>
          <a:prstGeom prst="rect">
            <a:avLst/>
          </a:prstGeom>
        </p:spPr>
      </p:pic>
      <p:sp>
        <p:nvSpPr>
          <p:cNvPr id="52" name="テキスト ボックス 51">
            <a:extLst>
              <a:ext uri="{FF2B5EF4-FFF2-40B4-BE49-F238E27FC236}">
                <a16:creationId xmlns:a16="http://schemas.microsoft.com/office/drawing/2014/main" id="{91ED4A59-B670-4047-A7EE-270EEC5BCBD5}"/>
              </a:ext>
            </a:extLst>
          </p:cNvPr>
          <p:cNvSpPr txBox="1"/>
          <p:nvPr/>
        </p:nvSpPr>
        <p:spPr>
          <a:xfrm>
            <a:off x="4631633" y="1254384"/>
            <a:ext cx="4228833" cy="292388"/>
          </a:xfrm>
          <a:prstGeom prst="rect">
            <a:avLst/>
          </a:prstGeom>
          <a:noFill/>
        </p:spPr>
        <p:txBody>
          <a:bodyPr wrap="square" rtlCol="0">
            <a:spAutoFit/>
          </a:bodyPr>
          <a:lstStyle/>
          <a:p>
            <a:pPr algn="ctr"/>
            <a:r>
              <a:rPr kumimoji="1" lang="ja-JP" altLang="en-US" sz="1300">
                <a:latin typeface="+mn-ea"/>
              </a:rPr>
              <a:t>＼</a:t>
            </a:r>
            <a:r>
              <a:rPr kumimoji="1" lang="en-US" altLang="ja-JP" sz="1300" b="1">
                <a:solidFill>
                  <a:schemeClr val="accent1"/>
                </a:solidFill>
                <a:latin typeface="+mn-ea"/>
              </a:rPr>
              <a:t>SNS</a:t>
            </a:r>
            <a:r>
              <a:rPr kumimoji="1" lang="ja-JP" altLang="en-US" sz="1300" b="1">
                <a:solidFill>
                  <a:schemeClr val="accent1"/>
                </a:solidFill>
                <a:latin typeface="+mn-ea"/>
              </a:rPr>
              <a:t>上での拡散</a:t>
            </a:r>
            <a:r>
              <a:rPr kumimoji="1" lang="ja-JP" altLang="en-US" sz="1300" b="1">
                <a:latin typeface="+mn-ea"/>
              </a:rPr>
              <a:t>も狙いたい</a:t>
            </a:r>
            <a:r>
              <a:rPr kumimoji="1" lang="ja-JP" altLang="en-US" sz="1300">
                <a:latin typeface="+mn-ea"/>
              </a:rPr>
              <a:t>／</a:t>
            </a:r>
          </a:p>
        </p:txBody>
      </p:sp>
      <p:sp>
        <p:nvSpPr>
          <p:cNvPr id="53" name="正方形/長方形 52">
            <a:extLst>
              <a:ext uri="{FF2B5EF4-FFF2-40B4-BE49-F238E27FC236}">
                <a16:creationId xmlns:a16="http://schemas.microsoft.com/office/drawing/2014/main" id="{582B9232-8899-4573-9D69-46CDC4605169}"/>
              </a:ext>
            </a:extLst>
          </p:cNvPr>
          <p:cNvSpPr/>
          <p:nvPr/>
        </p:nvSpPr>
        <p:spPr>
          <a:xfrm>
            <a:off x="4711983" y="1711200"/>
            <a:ext cx="4044306" cy="276999"/>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en-US" altLang="ja-JP" b="0">
                <a:solidFill>
                  <a:schemeClr val="tx1">
                    <a:lumMod val="85000"/>
                    <a:lumOff val="15000"/>
                  </a:schemeClr>
                </a:solidFill>
                <a:latin typeface="+mn-ea"/>
                <a:ea typeface="+mn-ea"/>
                <a:cs typeface="Microsoft GothicNeo" panose="020B0503020000020004" pitchFamily="34" charset="-127"/>
              </a:rPr>
              <a:t>SNS</a:t>
            </a:r>
            <a:r>
              <a:rPr lang="ja-JP" altLang="en-US" b="0">
                <a:solidFill>
                  <a:schemeClr val="tx1">
                    <a:lumMod val="85000"/>
                    <a:lumOff val="15000"/>
                  </a:schemeClr>
                </a:solidFill>
                <a:latin typeface="+mn-ea"/>
                <a:ea typeface="+mn-ea"/>
                <a:cs typeface="Microsoft GothicNeo" panose="020B0503020000020004" pitchFamily="34" charset="-127"/>
              </a:rPr>
              <a:t>内に広告を表示・配信できます。</a:t>
            </a:r>
          </a:p>
        </p:txBody>
      </p:sp>
      <p:sp>
        <p:nvSpPr>
          <p:cNvPr id="54" name="正方形/長方形 53">
            <a:extLst>
              <a:ext uri="{FF2B5EF4-FFF2-40B4-BE49-F238E27FC236}">
                <a16:creationId xmlns:a16="http://schemas.microsoft.com/office/drawing/2014/main" id="{06F7AC27-3346-4CF6-8B2B-E03A210D3603}"/>
              </a:ext>
            </a:extLst>
          </p:cNvPr>
          <p:cNvSpPr/>
          <p:nvPr/>
        </p:nvSpPr>
        <p:spPr>
          <a:xfrm>
            <a:off x="4736791" y="2418904"/>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mn-ea"/>
                <a:ea typeface="+mn-ea"/>
                <a:cs typeface="Microsoft GothicNeo" panose="020B0503020000020004" pitchFamily="34" charset="-127"/>
              </a:rPr>
              <a:t>Social Media</a:t>
            </a:r>
          </a:p>
        </p:txBody>
      </p:sp>
      <p:pic>
        <p:nvPicPr>
          <p:cNvPr id="55" name="Picture 4" descr="「facebook ロゴ」の画像検索結果">
            <a:extLst>
              <a:ext uri="{FF2B5EF4-FFF2-40B4-BE49-F238E27FC236}">
                <a16:creationId xmlns:a16="http://schemas.microsoft.com/office/drawing/2014/main" id="{C72AD90A-3469-4E14-88C9-CFEF21B1954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65873" y="2943912"/>
            <a:ext cx="972577" cy="231667"/>
          </a:xfrm>
          <a:prstGeom prst="rect">
            <a:avLst/>
          </a:prstGeom>
          <a:noFill/>
        </p:spPr>
      </p:pic>
      <p:pic>
        <p:nvPicPr>
          <p:cNvPr id="56" name="Picture 10">
            <a:extLst>
              <a:ext uri="{FF2B5EF4-FFF2-40B4-BE49-F238E27FC236}">
                <a16:creationId xmlns:a16="http://schemas.microsoft.com/office/drawing/2014/main" id="{3BD433F7-4555-488A-A02C-83F499E1F5D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388076" y="2897287"/>
            <a:ext cx="972578" cy="324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図 56" descr="挿絵 が含まれている画像&#10;&#10;自動的に生成された説明">
            <a:extLst>
              <a:ext uri="{FF2B5EF4-FFF2-40B4-BE49-F238E27FC236}">
                <a16:creationId xmlns:a16="http://schemas.microsoft.com/office/drawing/2014/main" id="{6FFA7583-EB1B-4592-AA6C-03B8FD8F86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93120" y="2906075"/>
            <a:ext cx="324918" cy="324918"/>
          </a:xfrm>
          <a:prstGeom prst="rect">
            <a:avLst/>
          </a:prstGeom>
        </p:spPr>
      </p:pic>
      <p:sp>
        <p:nvSpPr>
          <p:cNvPr id="58" name="テキスト ボックス 57">
            <a:extLst>
              <a:ext uri="{FF2B5EF4-FFF2-40B4-BE49-F238E27FC236}">
                <a16:creationId xmlns:a16="http://schemas.microsoft.com/office/drawing/2014/main" id="{7AEE9189-11D1-4EC1-874A-167554EA1077}"/>
              </a:ext>
            </a:extLst>
          </p:cNvPr>
          <p:cNvSpPr txBox="1"/>
          <p:nvPr/>
        </p:nvSpPr>
        <p:spPr>
          <a:xfrm>
            <a:off x="-106328" y="3873749"/>
            <a:ext cx="4981357" cy="292388"/>
          </a:xfrm>
          <a:prstGeom prst="rect">
            <a:avLst/>
          </a:prstGeom>
          <a:noFill/>
        </p:spPr>
        <p:txBody>
          <a:bodyPr wrap="square" rtlCol="0">
            <a:spAutoFit/>
          </a:bodyPr>
          <a:lstStyle/>
          <a:p>
            <a:pPr algn="ctr"/>
            <a:r>
              <a:rPr kumimoji="1" lang="ja-JP" altLang="en-US" sz="1300">
                <a:latin typeface="+mn-ea"/>
              </a:rPr>
              <a:t>＼</a:t>
            </a:r>
            <a:r>
              <a:rPr kumimoji="1" lang="ja-JP" altLang="en-US" sz="1300" b="1">
                <a:latin typeface="+mn-ea"/>
              </a:rPr>
              <a:t>ユーザー属性や嗜好で絞って、</a:t>
            </a:r>
            <a:r>
              <a:rPr kumimoji="1" lang="ja-JP" altLang="en-US" sz="1300" b="1">
                <a:solidFill>
                  <a:schemeClr val="accent1"/>
                </a:solidFill>
                <a:latin typeface="+mn-ea"/>
              </a:rPr>
              <a:t>様々なメディアに出したい</a:t>
            </a:r>
            <a:r>
              <a:rPr kumimoji="1" lang="ja-JP" altLang="en-US" sz="1300">
                <a:latin typeface="+mn-ea"/>
              </a:rPr>
              <a:t>／</a:t>
            </a:r>
          </a:p>
        </p:txBody>
      </p:sp>
      <p:sp>
        <p:nvSpPr>
          <p:cNvPr id="59" name="正方形/長方形 58">
            <a:extLst>
              <a:ext uri="{FF2B5EF4-FFF2-40B4-BE49-F238E27FC236}">
                <a16:creationId xmlns:a16="http://schemas.microsoft.com/office/drawing/2014/main" id="{1A653B97-40C0-4054-82B5-F3AFE73676C5}"/>
              </a:ext>
            </a:extLst>
          </p:cNvPr>
          <p:cNvSpPr/>
          <p:nvPr/>
        </p:nvSpPr>
        <p:spPr>
          <a:xfrm>
            <a:off x="333152" y="4367777"/>
            <a:ext cx="4069086"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mn-ea"/>
                <a:ea typeface="+mn-ea"/>
                <a:cs typeface="Microsoft GothicNeo" panose="020B0503020000020004" pitchFamily="34" charset="-127"/>
              </a:rPr>
              <a:t>ユーザーの属性や嗜好を</a:t>
            </a:r>
          </a:p>
          <a:p>
            <a:r>
              <a:rPr lang="ja-JP" altLang="en-US" b="0">
                <a:solidFill>
                  <a:schemeClr val="tx1">
                    <a:lumMod val="85000"/>
                    <a:lumOff val="15000"/>
                  </a:schemeClr>
                </a:solidFill>
                <a:latin typeface="+mn-ea"/>
                <a:ea typeface="+mn-ea"/>
                <a:cs typeface="Microsoft GothicNeo" panose="020B0503020000020004" pitchFamily="34" charset="-127"/>
              </a:rPr>
              <a:t>細かく絞り、各社の連携する広告枠に配信できます。</a:t>
            </a:r>
          </a:p>
        </p:txBody>
      </p:sp>
      <p:sp>
        <p:nvSpPr>
          <p:cNvPr id="60" name="正方形/長方形 59">
            <a:extLst>
              <a:ext uri="{FF2B5EF4-FFF2-40B4-BE49-F238E27FC236}">
                <a16:creationId xmlns:a16="http://schemas.microsoft.com/office/drawing/2014/main" id="{49BACE32-B2BD-4443-BBDD-F577248F20EA}"/>
              </a:ext>
            </a:extLst>
          </p:cNvPr>
          <p:cNvSpPr/>
          <p:nvPr/>
        </p:nvSpPr>
        <p:spPr>
          <a:xfrm>
            <a:off x="382740" y="4937260"/>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mn-ea"/>
                <a:ea typeface="+mn-ea"/>
                <a:cs typeface="Microsoft GothicNeo" panose="020B0503020000020004" pitchFamily="34" charset="-127"/>
              </a:rPr>
              <a:t>DSP</a:t>
            </a:r>
          </a:p>
        </p:txBody>
      </p:sp>
      <p:pic>
        <p:nvPicPr>
          <p:cNvPr id="61" name="図 60">
            <a:extLst>
              <a:ext uri="{FF2B5EF4-FFF2-40B4-BE49-F238E27FC236}">
                <a16:creationId xmlns:a16="http://schemas.microsoft.com/office/drawing/2014/main" id="{E99B3D85-6660-4BF5-A0BC-9231FAE4B3C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0186" y="5468028"/>
            <a:ext cx="1918550" cy="225712"/>
          </a:xfrm>
          <a:prstGeom prst="rect">
            <a:avLst/>
          </a:prstGeom>
        </p:spPr>
      </p:pic>
      <p:pic>
        <p:nvPicPr>
          <p:cNvPr id="63" name="図 62">
            <a:extLst>
              <a:ext uri="{FF2B5EF4-FFF2-40B4-BE49-F238E27FC236}">
                <a16:creationId xmlns:a16="http://schemas.microsoft.com/office/drawing/2014/main" id="{0BA9E666-BBBB-4798-9E54-76A87B1D7BF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54053" y="5495301"/>
            <a:ext cx="1831880" cy="198753"/>
          </a:xfrm>
          <a:prstGeom prst="rect">
            <a:avLst/>
          </a:prstGeom>
        </p:spPr>
      </p:pic>
      <p:sp>
        <p:nvSpPr>
          <p:cNvPr id="64" name="テキスト ボックス 63">
            <a:extLst>
              <a:ext uri="{FF2B5EF4-FFF2-40B4-BE49-F238E27FC236}">
                <a16:creationId xmlns:a16="http://schemas.microsoft.com/office/drawing/2014/main" id="{F5D7C668-CA5E-447A-8689-9571B6C02A46}"/>
              </a:ext>
            </a:extLst>
          </p:cNvPr>
          <p:cNvSpPr txBox="1"/>
          <p:nvPr/>
        </p:nvSpPr>
        <p:spPr>
          <a:xfrm>
            <a:off x="4656441" y="3887924"/>
            <a:ext cx="4228833" cy="292388"/>
          </a:xfrm>
          <a:prstGeom prst="rect">
            <a:avLst/>
          </a:prstGeom>
          <a:noFill/>
        </p:spPr>
        <p:txBody>
          <a:bodyPr wrap="square" rtlCol="0">
            <a:spAutoFit/>
          </a:bodyPr>
          <a:lstStyle/>
          <a:p>
            <a:pPr algn="ctr"/>
            <a:r>
              <a:rPr kumimoji="1" lang="ja-JP" altLang="en-US" sz="1300">
                <a:latin typeface="+mn-ea"/>
              </a:rPr>
              <a:t>＼</a:t>
            </a:r>
            <a:r>
              <a:rPr kumimoji="1" lang="ja-JP" altLang="en-US" sz="1300" b="1">
                <a:solidFill>
                  <a:schemeClr val="accent1"/>
                </a:solidFill>
                <a:latin typeface="+mn-ea"/>
              </a:rPr>
              <a:t>新情報やトレンド</a:t>
            </a:r>
            <a:r>
              <a:rPr kumimoji="1" lang="ja-JP" altLang="en-US" sz="1300" b="1">
                <a:latin typeface="+mn-ea"/>
              </a:rPr>
              <a:t>に興味のある人を狙いたい</a:t>
            </a:r>
            <a:r>
              <a:rPr kumimoji="1" lang="ja-JP" altLang="en-US" sz="1300">
                <a:latin typeface="+mn-ea"/>
              </a:rPr>
              <a:t>／</a:t>
            </a:r>
          </a:p>
        </p:txBody>
      </p:sp>
      <p:sp>
        <p:nvSpPr>
          <p:cNvPr id="65" name="正方形/長方形 64">
            <a:extLst>
              <a:ext uri="{FF2B5EF4-FFF2-40B4-BE49-F238E27FC236}">
                <a16:creationId xmlns:a16="http://schemas.microsoft.com/office/drawing/2014/main" id="{013241DC-6442-4698-97E0-D59284E269E4}"/>
              </a:ext>
            </a:extLst>
          </p:cNvPr>
          <p:cNvSpPr/>
          <p:nvPr/>
        </p:nvSpPr>
        <p:spPr>
          <a:xfrm>
            <a:off x="4711983" y="4344740"/>
            <a:ext cx="4069114"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mn-ea"/>
                <a:ea typeface="+mn-ea"/>
                <a:cs typeface="Microsoft GothicNeo" panose="020B0503020000020004" pitchFamily="34" charset="-127"/>
              </a:rPr>
              <a:t>情報感度の高いユーザーが集まる、ニュースアプリに配信できます。</a:t>
            </a:r>
          </a:p>
        </p:txBody>
      </p:sp>
      <p:sp>
        <p:nvSpPr>
          <p:cNvPr id="66" name="正方形/長方形 65">
            <a:extLst>
              <a:ext uri="{FF2B5EF4-FFF2-40B4-BE49-F238E27FC236}">
                <a16:creationId xmlns:a16="http://schemas.microsoft.com/office/drawing/2014/main" id="{8AC4463C-0029-4F9D-BFDD-3E78B5945330}"/>
              </a:ext>
            </a:extLst>
          </p:cNvPr>
          <p:cNvSpPr/>
          <p:nvPr/>
        </p:nvSpPr>
        <p:spPr>
          <a:xfrm>
            <a:off x="4761599" y="4937260"/>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mn-ea"/>
                <a:ea typeface="+mn-ea"/>
                <a:cs typeface="Microsoft GothicNeo" panose="020B0503020000020004" pitchFamily="34" charset="-127"/>
              </a:rPr>
              <a:t>App</a:t>
            </a:r>
          </a:p>
        </p:txBody>
      </p:sp>
      <p:pic>
        <p:nvPicPr>
          <p:cNvPr id="67" name="Picture 4" descr="SmartNewsでの配信が始まりました | お知らせ | 高尾山マガジン">
            <a:extLst>
              <a:ext uri="{FF2B5EF4-FFF2-40B4-BE49-F238E27FC236}">
                <a16:creationId xmlns:a16="http://schemas.microsoft.com/office/drawing/2014/main" id="{69B9DF6B-D035-4C8B-97B9-E5D05B811CA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444571" y="5336952"/>
            <a:ext cx="655366" cy="648216"/>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6701CE79-2E47-A231-3238-4C1DA3C66B00}"/>
              </a:ext>
            </a:extLst>
          </p:cNvPr>
          <p:cNvPicPr>
            <a:picLocks noChangeAspect="1"/>
          </p:cNvPicPr>
          <p:nvPr/>
        </p:nvPicPr>
        <p:blipFill>
          <a:blip r:embed="rId10"/>
          <a:stretch>
            <a:fillRect/>
          </a:stretch>
        </p:blipFill>
        <p:spPr>
          <a:xfrm>
            <a:off x="3220348" y="2930843"/>
            <a:ext cx="1015137" cy="330587"/>
          </a:xfrm>
          <a:prstGeom prst="rect">
            <a:avLst/>
          </a:prstGeom>
        </p:spPr>
      </p:pic>
    </p:spTree>
    <p:extLst>
      <p:ext uri="{BB962C8B-B14F-4D97-AF65-F5344CB8AC3E}">
        <p14:creationId xmlns:p14="http://schemas.microsoft.com/office/powerpoint/2010/main" val="1787059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4FBFD7-D88F-4F0E-8F1B-4C6278B2B0BB}"/>
              </a:ext>
            </a:extLst>
          </p:cNvPr>
          <p:cNvSpPr>
            <a:spLocks noGrp="1"/>
          </p:cNvSpPr>
          <p:nvPr>
            <p:ph type="title"/>
          </p:nvPr>
        </p:nvSpPr>
        <p:spPr>
          <a:xfrm>
            <a:off x="171449" y="1562022"/>
            <a:ext cx="8772528" cy="540211"/>
          </a:xfrm>
        </p:spPr>
        <p:txBody>
          <a:bodyPr/>
          <a:lstStyle/>
          <a:p>
            <a:pPr algn="ctr"/>
            <a:r>
              <a:rPr kumimoji="1" lang="ja-JP" altLang="en-US" sz="2800" dirty="0"/>
              <a:t>旅行エリアセグメントに特化した</a:t>
            </a:r>
            <a:br>
              <a:rPr kumimoji="1" lang="en-US" altLang="ja-JP" sz="2800" dirty="0"/>
            </a:br>
            <a:r>
              <a:rPr kumimoji="1" lang="en-US" altLang="ja-JP" sz="2800" dirty="0"/>
              <a:t>PC </a:t>
            </a:r>
            <a:r>
              <a:rPr kumimoji="1" lang="ja-JP" altLang="en-US" sz="2800" dirty="0"/>
              <a:t>バナー広告</a:t>
            </a:r>
          </a:p>
        </p:txBody>
      </p:sp>
      <p:sp>
        <p:nvSpPr>
          <p:cNvPr id="3" name="コンテンツ プレースホルダー 2">
            <a:extLst>
              <a:ext uri="{FF2B5EF4-FFF2-40B4-BE49-F238E27FC236}">
                <a16:creationId xmlns:a16="http://schemas.microsoft.com/office/drawing/2014/main" id="{C4F33A6F-A53C-4324-B42C-54D9F9FD0252}"/>
              </a:ext>
            </a:extLst>
          </p:cNvPr>
          <p:cNvSpPr>
            <a:spLocks noGrp="1"/>
          </p:cNvSpPr>
          <p:nvPr>
            <p:ph idx="1"/>
          </p:nvPr>
        </p:nvSpPr>
        <p:spPr>
          <a:xfrm>
            <a:off x="1920239" y="2556531"/>
            <a:ext cx="5351701" cy="2199237"/>
          </a:xfrm>
          <a:solidFill>
            <a:schemeClr val="accent3">
              <a:lumMod val="20000"/>
              <a:lumOff val="80000"/>
            </a:schemeClr>
          </a:solidFill>
        </p:spPr>
        <p:txBody>
          <a:bodyPr lIns="288000" tIns="288000" rIns="288000" bIns="288000" anchor="ctr">
            <a:normAutofit fontScale="92500" lnSpcReduction="20000"/>
          </a:bodyPr>
          <a:lstStyle/>
          <a:p>
            <a:pPr marL="265113" indent="-265113">
              <a:lnSpc>
                <a:spcPct val="110000"/>
              </a:lnSpc>
              <a:buFont typeface="+mj-lt"/>
              <a:buAutoNum type="arabicPeriod"/>
            </a:pPr>
            <a:r>
              <a:rPr lang="ja-JP" altLang="en-US" sz="1600" dirty="0"/>
              <a:t>プレミアム</a:t>
            </a:r>
            <a:r>
              <a:rPr kumimoji="1" lang="ja-JP" altLang="en-US" sz="1600" dirty="0"/>
              <a:t>レクタングル</a:t>
            </a:r>
            <a:r>
              <a:rPr kumimoji="1" lang="en-US" altLang="ja-JP" sz="1600" dirty="0"/>
              <a:t>/</a:t>
            </a:r>
            <a:r>
              <a:rPr kumimoji="1" lang="ja-JP" altLang="en-US" sz="1600" dirty="0"/>
              <a:t>海外・国内</a:t>
            </a:r>
            <a:endParaRPr kumimoji="1" lang="en-US" altLang="ja-JP" sz="1600" dirty="0"/>
          </a:p>
          <a:p>
            <a:pPr marL="265113" indent="-265113">
              <a:lnSpc>
                <a:spcPct val="110000"/>
              </a:lnSpc>
              <a:buFont typeface="+mj-lt"/>
              <a:buAutoNum type="arabicPeriod"/>
            </a:pPr>
            <a:r>
              <a:rPr lang="ja-JP" altLang="en-US" sz="1600" dirty="0"/>
              <a:t>フローティング</a:t>
            </a:r>
            <a:r>
              <a:rPr kumimoji="1" lang="ja-JP" altLang="en-US" sz="1600" dirty="0"/>
              <a:t>レクタングル</a:t>
            </a:r>
            <a:r>
              <a:rPr kumimoji="1" lang="en-US" altLang="ja-JP" sz="1600" dirty="0"/>
              <a:t>/</a:t>
            </a:r>
            <a:r>
              <a:rPr kumimoji="1" lang="ja-JP" altLang="en-US" sz="1600" dirty="0"/>
              <a:t>海外・国内</a:t>
            </a:r>
            <a:endParaRPr kumimoji="1" lang="en-US" altLang="ja-JP" sz="1600" dirty="0"/>
          </a:p>
          <a:p>
            <a:pPr marL="265113" indent="-265113">
              <a:lnSpc>
                <a:spcPct val="110000"/>
              </a:lnSpc>
              <a:buFont typeface="+mj-lt"/>
              <a:buAutoNum type="arabicPeriod"/>
            </a:pPr>
            <a:r>
              <a:rPr kumimoji="1" lang="ja-JP" altLang="en-US" sz="1600" dirty="0"/>
              <a:t>ビルボード</a:t>
            </a:r>
            <a:endParaRPr kumimoji="1" lang="en-US" altLang="ja-JP" sz="1600" dirty="0"/>
          </a:p>
          <a:p>
            <a:pPr marL="265113" indent="-265113">
              <a:lnSpc>
                <a:spcPct val="110000"/>
              </a:lnSpc>
              <a:buFont typeface="+mj-lt"/>
              <a:buAutoNum type="arabicPeriod"/>
            </a:pPr>
            <a:r>
              <a:rPr kumimoji="1" lang="ja-JP" altLang="en-US" sz="1600" dirty="0"/>
              <a:t>フォートラベルトップ</a:t>
            </a:r>
            <a:r>
              <a:rPr kumimoji="1" lang="en-US" altLang="ja-JP" sz="1600" dirty="0"/>
              <a:t>/</a:t>
            </a:r>
            <a:r>
              <a:rPr kumimoji="1" lang="ja-JP" altLang="en-US" sz="1600" dirty="0"/>
              <a:t>インパクト広告</a:t>
            </a:r>
            <a:endParaRPr kumimoji="1" lang="en-US" altLang="ja-JP" sz="1600" dirty="0"/>
          </a:p>
          <a:p>
            <a:pPr marL="265113" indent="-265113">
              <a:lnSpc>
                <a:spcPct val="110000"/>
              </a:lnSpc>
              <a:buFont typeface="+mj-lt"/>
              <a:buAutoNum type="arabicPeriod"/>
            </a:pPr>
            <a:r>
              <a:rPr kumimoji="1" lang="ja-JP" altLang="en-US" sz="1600" dirty="0"/>
              <a:t>フォートラベルトップ</a:t>
            </a:r>
            <a:r>
              <a:rPr kumimoji="1" lang="en-US" altLang="ja-JP" sz="1600" dirty="0"/>
              <a:t>/</a:t>
            </a:r>
            <a:r>
              <a:rPr kumimoji="1" lang="ja-JP" altLang="en-US" sz="1600" dirty="0"/>
              <a:t>プレミアムレクタングル</a:t>
            </a:r>
            <a:endParaRPr kumimoji="1" lang="en-US" altLang="ja-JP" sz="1600" dirty="0"/>
          </a:p>
        </p:txBody>
      </p:sp>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smtClean="0"/>
              <a:t>34</a:t>
            </a:fld>
            <a:endParaRPr kumimoji="1" lang="ja-JP" altLang="en-US"/>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a:t>Copyright © Kakaku.com, Inc. All Rights Reserved.</a:t>
            </a:r>
          </a:p>
        </p:txBody>
      </p:sp>
      <p:sp>
        <p:nvSpPr>
          <p:cNvPr id="6" name="テキスト ボックス 5">
            <a:extLst>
              <a:ext uri="{FF2B5EF4-FFF2-40B4-BE49-F238E27FC236}">
                <a16:creationId xmlns:a16="http://schemas.microsoft.com/office/drawing/2014/main" id="{C8FCFEF1-298D-48E7-A4BD-ABFEFA6AFCE5}"/>
              </a:ext>
            </a:extLst>
          </p:cNvPr>
          <p:cNvSpPr txBox="1"/>
          <p:nvPr/>
        </p:nvSpPr>
        <p:spPr>
          <a:xfrm>
            <a:off x="3569165" y="5078589"/>
            <a:ext cx="2005677" cy="369332"/>
          </a:xfrm>
          <a:prstGeom prst="rect">
            <a:avLst/>
          </a:prstGeom>
          <a:noFill/>
        </p:spPr>
        <p:txBody>
          <a:bodyPr wrap="none" rtlCol="0">
            <a:spAutoFit/>
          </a:bodyPr>
          <a:lstStyle/>
          <a:p>
            <a:pPr algn="ctr"/>
            <a:r>
              <a:rPr kumimoji="1" lang="ja-JP" altLang="en-US" b="1" dirty="0">
                <a:solidFill>
                  <a:schemeClr val="accent1"/>
                </a:solidFill>
              </a:rPr>
              <a:t>（</a:t>
            </a:r>
            <a:r>
              <a:rPr kumimoji="1" lang="en-US" altLang="ja-JP" b="1" dirty="0">
                <a:solidFill>
                  <a:schemeClr val="accent1"/>
                </a:solidFill>
              </a:rPr>
              <a:t>2024</a:t>
            </a:r>
            <a:r>
              <a:rPr kumimoji="1" lang="ja-JP" altLang="en-US" b="1" dirty="0">
                <a:solidFill>
                  <a:schemeClr val="accent1"/>
                </a:solidFill>
              </a:rPr>
              <a:t>年</a:t>
            </a:r>
            <a:r>
              <a:rPr kumimoji="1" lang="en-US" altLang="ja-JP" b="1" dirty="0">
                <a:solidFill>
                  <a:schemeClr val="accent1"/>
                </a:solidFill>
              </a:rPr>
              <a:t>1-3</a:t>
            </a:r>
            <a:r>
              <a:rPr kumimoji="1" lang="ja-JP" altLang="en-US" b="1" dirty="0">
                <a:solidFill>
                  <a:schemeClr val="accent1"/>
                </a:solidFill>
              </a:rPr>
              <a:t>月）</a:t>
            </a:r>
            <a:endParaRPr kumimoji="1" lang="ja-JP" altLang="en-US" sz="3200" b="1" dirty="0">
              <a:solidFill>
                <a:schemeClr val="accent1"/>
              </a:solidFill>
            </a:endParaRPr>
          </a:p>
        </p:txBody>
      </p:sp>
    </p:spTree>
    <p:extLst>
      <p:ext uri="{BB962C8B-B14F-4D97-AF65-F5344CB8AC3E}">
        <p14:creationId xmlns:p14="http://schemas.microsoft.com/office/powerpoint/2010/main" val="3833995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E0EF89-EDDA-4E53-8ED7-64BA13818E9A}"/>
              </a:ext>
            </a:extLst>
          </p:cNvPr>
          <p:cNvSpPr>
            <a:spLocks noGrp="1"/>
          </p:cNvSpPr>
          <p:nvPr>
            <p:ph type="sldNum" sz="quarter" idx="12"/>
          </p:nvPr>
        </p:nvSpPr>
        <p:spPr/>
        <p:txBody>
          <a:bodyPr/>
          <a:lstStyle/>
          <a:p>
            <a:fld id="{D8B91448-09D1-4BE7-A07D-AABAAA73F2EB}" type="slidenum">
              <a:rPr kumimoji="1" lang="ja-JP" altLang="en-US" smtClean="0"/>
              <a:t>35</a:t>
            </a:fld>
            <a:endParaRPr kumimoji="1" lang="ja-JP" altLang="en-US"/>
          </a:p>
        </p:txBody>
      </p:sp>
      <p:sp>
        <p:nvSpPr>
          <p:cNvPr id="4" name="フッター プレースホルダー 3">
            <a:extLst>
              <a:ext uri="{FF2B5EF4-FFF2-40B4-BE49-F238E27FC236}">
                <a16:creationId xmlns:a16="http://schemas.microsoft.com/office/drawing/2014/main" id="{FC53DC01-DB50-4432-BE77-14FB377A7CF9}"/>
              </a:ext>
            </a:extLst>
          </p:cNvPr>
          <p:cNvSpPr>
            <a:spLocks noGrp="1"/>
          </p:cNvSpPr>
          <p:nvPr>
            <p:ph type="ftr" sz="quarter" idx="13"/>
          </p:nvPr>
        </p:nvSpPr>
        <p:spPr>
          <a:xfrm>
            <a:off x="87399" y="6516406"/>
            <a:ext cx="3647895" cy="365125"/>
          </a:xfrm>
        </p:spPr>
        <p:txBody>
          <a:bodyPr/>
          <a:lstStyle/>
          <a:p>
            <a:r>
              <a:rPr lang="en-US" altLang="ja-JP" dirty="0"/>
              <a:t>Copyright © Kakaku.com, Inc. All Rights Reserved.</a:t>
            </a:r>
          </a:p>
        </p:txBody>
      </p:sp>
      <p:sp>
        <p:nvSpPr>
          <p:cNvPr id="5" name="テキスト プレースホルダー 8">
            <a:extLst>
              <a:ext uri="{FF2B5EF4-FFF2-40B4-BE49-F238E27FC236}">
                <a16:creationId xmlns:a16="http://schemas.microsoft.com/office/drawing/2014/main" id="{DFB5B968-4DD7-4C16-8B6D-27372A314BEE}"/>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 PC </a:t>
            </a:r>
            <a:r>
              <a:rPr lang="ja-JP" altLang="en-US" dirty="0"/>
              <a:t>バナー広告</a:t>
            </a:r>
            <a:r>
              <a:rPr lang="en-US" altLang="ja-JP" dirty="0"/>
              <a:t>】</a:t>
            </a:r>
            <a:r>
              <a:rPr kumimoji="1" lang="ja-JP" altLang="en-US" dirty="0"/>
              <a:t>プレミアムレクタングル</a:t>
            </a:r>
            <a:r>
              <a:rPr kumimoji="1" lang="en-US" altLang="ja-JP" dirty="0"/>
              <a:t>/</a:t>
            </a:r>
            <a:r>
              <a:rPr kumimoji="1" lang="ja-JP" altLang="en-US" dirty="0"/>
              <a:t>海外</a:t>
            </a:r>
            <a:endParaRPr lang="ja-JP" altLang="en-US" dirty="0"/>
          </a:p>
        </p:txBody>
      </p:sp>
      <p:sp>
        <p:nvSpPr>
          <p:cNvPr id="6" name="テキスト ボックス 5">
            <a:extLst>
              <a:ext uri="{FF2B5EF4-FFF2-40B4-BE49-F238E27FC236}">
                <a16:creationId xmlns:a16="http://schemas.microsoft.com/office/drawing/2014/main" id="{FF4084B3-4016-4461-8257-627496693789}"/>
              </a:ext>
            </a:extLst>
          </p:cNvPr>
          <p:cNvSpPr txBox="1"/>
          <p:nvPr/>
        </p:nvSpPr>
        <p:spPr>
          <a:xfrm>
            <a:off x="158062" y="541391"/>
            <a:ext cx="7374233" cy="584775"/>
          </a:xfrm>
          <a:prstGeom prst="rect">
            <a:avLst/>
          </a:prstGeom>
          <a:noFill/>
        </p:spPr>
        <p:txBody>
          <a:bodyPr wrap="square" rtlCol="0">
            <a:spAutoFit/>
          </a:bodyPr>
          <a:lstStyle/>
          <a:p>
            <a:r>
              <a:rPr kumimoji="1" lang="ja-JP" altLang="en-US" sz="1600" b="1" dirty="0"/>
              <a:t>ターゲット：</a:t>
            </a:r>
            <a:r>
              <a:rPr kumimoji="1" lang="ja-JP" altLang="en-US" sz="1600" b="1" dirty="0">
                <a:solidFill>
                  <a:schemeClr val="accent1"/>
                </a:solidFill>
              </a:rPr>
              <a:t>海外</a:t>
            </a:r>
            <a:r>
              <a:rPr kumimoji="1" lang="ja-JP" altLang="en-US" sz="1600" b="1" dirty="0"/>
              <a:t>の各エリアの観光やグルメ、ショッピングなどの</a:t>
            </a:r>
            <a:r>
              <a:rPr kumimoji="1" lang="ja-JP" altLang="en-US" sz="1600" b="1" dirty="0">
                <a:solidFill>
                  <a:schemeClr val="accent1"/>
                </a:solidFill>
              </a:rPr>
              <a:t>旅行情報</a:t>
            </a:r>
            <a:r>
              <a:rPr kumimoji="1" lang="ja-JP" altLang="en-US" sz="1600" b="1" dirty="0"/>
              <a:t>に興味のあるユーザー、旅行を控えたユーザー</a:t>
            </a:r>
          </a:p>
        </p:txBody>
      </p:sp>
      <p:sp>
        <p:nvSpPr>
          <p:cNvPr id="9" name="テキスト ボックス 8">
            <a:extLst>
              <a:ext uri="{FF2B5EF4-FFF2-40B4-BE49-F238E27FC236}">
                <a16:creationId xmlns:a16="http://schemas.microsoft.com/office/drawing/2014/main" id="{0C300DE8-7748-48F7-A9C4-F3396A85070D}"/>
              </a:ext>
            </a:extLst>
          </p:cNvPr>
          <p:cNvSpPr txBox="1"/>
          <p:nvPr/>
        </p:nvSpPr>
        <p:spPr>
          <a:xfrm>
            <a:off x="7532296" y="646660"/>
            <a:ext cx="744722" cy="253916"/>
          </a:xfrm>
          <a:prstGeom prst="rect">
            <a:avLst/>
          </a:prstGeom>
          <a:solidFill>
            <a:schemeClr val="accent1"/>
          </a:solidFill>
        </p:spPr>
        <p:txBody>
          <a:bodyPr wrap="square" rtlCol="0" anchor="ctr">
            <a:spAutoFit/>
          </a:bodyPr>
          <a:lstStyle/>
          <a:p>
            <a:pPr algn="ctr"/>
            <a:r>
              <a:rPr kumimoji="1" lang="en-US" altLang="ja-JP" sz="1050">
                <a:solidFill>
                  <a:schemeClr val="bg1"/>
                </a:solidFill>
              </a:rPr>
              <a:t>Imp</a:t>
            </a:r>
            <a:r>
              <a:rPr kumimoji="1" lang="ja-JP" altLang="en-US" sz="1050">
                <a:solidFill>
                  <a:schemeClr val="bg1"/>
                </a:solidFill>
              </a:rPr>
              <a:t>保証</a:t>
            </a:r>
            <a:endParaRPr kumimoji="1" lang="en-US" altLang="ja-JP" sz="1050">
              <a:solidFill>
                <a:schemeClr val="bg1"/>
              </a:solidFill>
            </a:endParaRPr>
          </a:p>
        </p:txBody>
      </p:sp>
      <p:sp>
        <p:nvSpPr>
          <p:cNvPr id="10" name="テキスト ボックス 9">
            <a:extLst>
              <a:ext uri="{FF2B5EF4-FFF2-40B4-BE49-F238E27FC236}">
                <a16:creationId xmlns:a16="http://schemas.microsoft.com/office/drawing/2014/main" id="{0841D2C7-A729-46DF-9411-387CCB3C3C67}"/>
              </a:ext>
            </a:extLst>
          </p:cNvPr>
          <p:cNvSpPr txBox="1"/>
          <p:nvPr/>
        </p:nvSpPr>
        <p:spPr>
          <a:xfrm>
            <a:off x="3695255" y="1231435"/>
            <a:ext cx="4686249" cy="646331"/>
          </a:xfrm>
          <a:prstGeom prst="rect">
            <a:avLst/>
          </a:prstGeom>
          <a:noFill/>
        </p:spPr>
        <p:txBody>
          <a:bodyPr wrap="square" rtlCol="0">
            <a:spAutoFit/>
          </a:bodyPr>
          <a:lstStyle/>
          <a:p>
            <a:r>
              <a:rPr kumimoji="1" lang="ja-JP" altLang="en-US" sz="1200" dirty="0"/>
              <a:t>各エリアに関する旅行記（ブログ）・クチコミ情報・ジェネラルインフォメーションなどが、国・都市などエリア別に閲覧出来るコンテンツページです。</a:t>
            </a:r>
          </a:p>
        </p:txBody>
      </p:sp>
      <p:pic>
        <p:nvPicPr>
          <p:cNvPr id="33" name="グラフィックス 32">
            <a:extLst>
              <a:ext uri="{FF2B5EF4-FFF2-40B4-BE49-F238E27FC236}">
                <a16:creationId xmlns:a16="http://schemas.microsoft.com/office/drawing/2014/main" id="{0C5701BE-FBB1-4FDA-94FC-A8134B0FC5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349" y="646660"/>
            <a:ext cx="438150" cy="285750"/>
          </a:xfrm>
          <a:prstGeom prst="rect">
            <a:avLst/>
          </a:prstGeom>
        </p:spPr>
      </p:pic>
      <p:sp>
        <p:nvSpPr>
          <p:cNvPr id="41" name="コンテンツ プレースホルダー 6">
            <a:extLst>
              <a:ext uri="{FF2B5EF4-FFF2-40B4-BE49-F238E27FC236}">
                <a16:creationId xmlns:a16="http://schemas.microsoft.com/office/drawing/2014/main" id="{F61D4442-36C3-4FF9-A1EC-D356581BDC6D}"/>
              </a:ext>
            </a:extLst>
          </p:cNvPr>
          <p:cNvSpPr txBox="1">
            <a:spLocks/>
          </p:cNvSpPr>
          <p:nvPr/>
        </p:nvSpPr>
        <p:spPr>
          <a:xfrm>
            <a:off x="458528" y="1361685"/>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p>
        </p:txBody>
      </p:sp>
      <p:sp>
        <p:nvSpPr>
          <p:cNvPr id="43" name="Text Box 3">
            <a:extLst>
              <a:ext uri="{FF2B5EF4-FFF2-40B4-BE49-F238E27FC236}">
                <a16:creationId xmlns:a16="http://schemas.microsoft.com/office/drawing/2014/main" id="{A372C2F5-B9B0-4D64-839B-F53BFE67FEE5}"/>
              </a:ext>
            </a:extLst>
          </p:cNvPr>
          <p:cNvSpPr txBox="1">
            <a:spLocks noChangeArrowheads="1"/>
          </p:cNvSpPr>
          <p:nvPr/>
        </p:nvSpPr>
        <p:spPr bwMode="auto">
          <a:xfrm>
            <a:off x="776102" y="1356987"/>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mn-ea"/>
                <a:ea typeface="+mn-ea"/>
                <a:cs typeface="メイリオ" panose="020B0604030504040204" pitchFamily="50" charset="-128"/>
              </a:rPr>
              <a:t>PC</a:t>
            </a:r>
            <a:r>
              <a:rPr lang="ja-JP" altLang="en-US" sz="800" b="0" dirty="0">
                <a:solidFill>
                  <a:schemeClr val="tx1"/>
                </a:solidFill>
                <a:latin typeface="+mn-ea"/>
                <a:ea typeface="+mn-ea"/>
                <a:cs typeface="メイリオ" panose="020B0604030504040204" pitchFamily="50" charset="-128"/>
              </a:rPr>
              <a:t>：</a:t>
            </a:r>
            <a:r>
              <a:rPr lang="ja-JP" altLang="en-US" sz="800" dirty="0">
                <a:solidFill>
                  <a:schemeClr val="tx1"/>
                </a:solidFill>
                <a:latin typeface="+mn-ea"/>
                <a:ea typeface="+mn-ea"/>
                <a:cs typeface="メイリオ" panose="020B0604030504040204" pitchFamily="50" charset="-128"/>
              </a:rPr>
              <a:t>海外</a:t>
            </a:r>
            <a:r>
              <a:rPr lang="ja-JP" altLang="en-US" sz="800" b="0" dirty="0">
                <a:solidFill>
                  <a:schemeClr val="tx1"/>
                </a:solidFill>
                <a:latin typeface="+mn-ea"/>
                <a:ea typeface="+mn-ea"/>
                <a:cs typeface="メイリオ" panose="020B0604030504040204" pitchFamily="50" charset="-128"/>
              </a:rPr>
              <a:t>各エリアページ</a:t>
            </a:r>
          </a:p>
        </p:txBody>
      </p:sp>
      <p:sp>
        <p:nvSpPr>
          <p:cNvPr id="44" name="Text Box 3">
            <a:extLst>
              <a:ext uri="{FF2B5EF4-FFF2-40B4-BE49-F238E27FC236}">
                <a16:creationId xmlns:a16="http://schemas.microsoft.com/office/drawing/2014/main" id="{E7637EDA-5388-4921-8D22-6941BC8E071C}"/>
              </a:ext>
            </a:extLst>
          </p:cNvPr>
          <p:cNvSpPr txBox="1">
            <a:spLocks noChangeArrowheads="1"/>
          </p:cNvSpPr>
          <p:nvPr/>
        </p:nvSpPr>
        <p:spPr bwMode="auto">
          <a:xfrm>
            <a:off x="584008" y="5652493"/>
            <a:ext cx="28071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mn-ea"/>
                <a:ea typeface="+mn-ea"/>
                <a:cs typeface="メイリオ" panose="020B0604030504040204" pitchFamily="50" charset="-128"/>
              </a:rPr>
              <a:t>※</a:t>
            </a:r>
            <a:r>
              <a:rPr lang="ja-JP" altLang="en-US" sz="700" b="0" dirty="0">
                <a:solidFill>
                  <a:schemeClr val="bg1">
                    <a:lumMod val="50000"/>
                  </a:schemeClr>
                </a:solidFill>
                <a:latin typeface="+mn-ea"/>
                <a:ea typeface="+mn-ea"/>
                <a:cs typeface="メイリオ" panose="020B0604030504040204" pitchFamily="50" charset="-128"/>
              </a:rPr>
              <a:t>同ページ内にビルボード掲載時は、表示位置が下がります。</a:t>
            </a:r>
          </a:p>
        </p:txBody>
      </p:sp>
      <p:pic>
        <p:nvPicPr>
          <p:cNvPr id="48" name="図 47">
            <a:extLst>
              <a:ext uri="{FF2B5EF4-FFF2-40B4-BE49-F238E27FC236}">
                <a16:creationId xmlns:a16="http://schemas.microsoft.com/office/drawing/2014/main" id="{D9A064D4-DB39-44E1-A1E1-C7D1F75D73EA}"/>
              </a:ext>
            </a:extLst>
          </p:cNvPr>
          <p:cNvPicPr>
            <a:picLocks noChangeAspect="1"/>
          </p:cNvPicPr>
          <p:nvPr/>
        </p:nvPicPr>
        <p:blipFill rotWithShape="1">
          <a:blip r:embed="rId4"/>
          <a:srcRect b="33533"/>
          <a:stretch/>
        </p:blipFill>
        <p:spPr>
          <a:xfrm>
            <a:off x="739386" y="1547832"/>
            <a:ext cx="2380952" cy="4057650"/>
          </a:xfrm>
          <a:prstGeom prst="rect">
            <a:avLst/>
          </a:prstGeom>
        </p:spPr>
      </p:pic>
      <p:sp>
        <p:nvSpPr>
          <p:cNvPr id="46" name="フリーフォーム: 図形 45">
            <a:extLst>
              <a:ext uri="{FF2B5EF4-FFF2-40B4-BE49-F238E27FC236}">
                <a16:creationId xmlns:a16="http://schemas.microsoft.com/office/drawing/2014/main" id="{E78C699B-91A7-4F70-AC5E-3CF97EDBF6D2}"/>
              </a:ext>
            </a:extLst>
          </p:cNvPr>
          <p:cNvSpPr/>
          <p:nvPr/>
        </p:nvSpPr>
        <p:spPr>
          <a:xfrm>
            <a:off x="714114" y="5526177"/>
            <a:ext cx="2394466"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C0CD7F79-8E6F-4F3F-8915-6A8C365ECFBE}"/>
              </a:ext>
            </a:extLst>
          </p:cNvPr>
          <p:cNvSpPr/>
          <p:nvPr/>
        </p:nvSpPr>
        <p:spPr bwMode="auto">
          <a:xfrm>
            <a:off x="2316419" y="2024968"/>
            <a:ext cx="678707" cy="58666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mn-ea"/>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mn-ea"/>
              <a:cs typeface="メイリオ" panose="020B0604030504040204" pitchFamily="50" charset="-128"/>
            </a:endParaRPr>
          </a:p>
        </p:txBody>
      </p:sp>
      <p:sp>
        <p:nvSpPr>
          <p:cNvPr id="7" name="Text Box 9">
            <a:extLst>
              <a:ext uri="{FF2B5EF4-FFF2-40B4-BE49-F238E27FC236}">
                <a16:creationId xmlns:a16="http://schemas.microsoft.com/office/drawing/2014/main" id="{6A9FB0D2-ED5F-E07B-E431-160EF58A6E24}"/>
              </a:ext>
            </a:extLst>
          </p:cNvPr>
          <p:cNvSpPr txBox="1">
            <a:spLocks noChangeArrowheads="1"/>
          </p:cNvSpPr>
          <p:nvPr/>
        </p:nvSpPr>
        <p:spPr bwMode="auto">
          <a:xfrm>
            <a:off x="3735294" y="4834565"/>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bg1">
                    <a:lumMod val="50000"/>
                  </a:schemeClr>
                </a:solidFill>
                <a:latin typeface="+mn-ea"/>
                <a:ea typeface="+mn-ea"/>
                <a:cs typeface="メイリオ" panose="020B0604030504040204" pitchFamily="50" charset="-128"/>
              </a:rPr>
              <a:t>※</a:t>
            </a:r>
            <a:r>
              <a:rPr lang="ja-JP" altLang="en-US" sz="800" b="0" dirty="0">
                <a:solidFill>
                  <a:schemeClr val="bg1">
                    <a:lumMod val="50000"/>
                  </a:schemeClr>
                </a:solidFill>
                <a:latin typeface="+mn-ea"/>
                <a:ea typeface="+mn-ea"/>
                <a:cs typeface="メイリオ" panose="020B0604030504040204" pitchFamily="50" charset="-128"/>
              </a:rPr>
              <a:t>最低出稿金額：</a:t>
            </a:r>
            <a:r>
              <a:rPr lang="en-US" altLang="ja-JP" sz="800" b="0" dirty="0">
                <a:solidFill>
                  <a:schemeClr val="bg1">
                    <a:lumMod val="50000"/>
                  </a:schemeClr>
                </a:solidFill>
                <a:latin typeface="+mn-ea"/>
                <a:ea typeface="+mn-ea"/>
                <a:cs typeface="メイリオ" panose="020B0604030504040204" pitchFamily="50" charset="-128"/>
              </a:rPr>
              <a:t>1</a:t>
            </a:r>
            <a:r>
              <a:rPr lang="ja-JP" altLang="en-US" sz="800" b="0" dirty="0">
                <a:solidFill>
                  <a:schemeClr val="bg1">
                    <a:lumMod val="50000"/>
                  </a:schemeClr>
                </a:solidFill>
                <a:latin typeface="+mn-ea"/>
                <a:ea typeface="+mn-ea"/>
                <a:cs typeface="メイリオ" panose="020B0604030504040204" pitchFamily="50" charset="-128"/>
              </a:rPr>
              <a:t>発注あたり</a:t>
            </a:r>
            <a:r>
              <a:rPr lang="en-US" altLang="ja-JP" sz="800" b="0" dirty="0">
                <a:solidFill>
                  <a:schemeClr val="bg1">
                    <a:lumMod val="50000"/>
                  </a:schemeClr>
                </a:solidFill>
                <a:latin typeface="+mn-ea"/>
                <a:ea typeface="+mn-ea"/>
                <a:cs typeface="メイリオ" panose="020B0604030504040204" pitchFamily="50" charset="-128"/>
              </a:rPr>
              <a:t>300,000</a:t>
            </a:r>
            <a:r>
              <a:rPr lang="ja-JP" altLang="en-US" sz="800" b="0" dirty="0">
                <a:solidFill>
                  <a:schemeClr val="bg1">
                    <a:lumMod val="50000"/>
                  </a:schemeClr>
                </a:solidFill>
                <a:latin typeface="+mn-ea"/>
                <a:ea typeface="+mn-ea"/>
                <a:cs typeface="メイリオ" panose="020B0604030504040204" pitchFamily="50" charset="-128"/>
              </a:rPr>
              <a:t>円（満たない場合は各営業担当へご相談ください）</a:t>
            </a:r>
            <a:endParaRPr lang="en-US" altLang="ja-JP" sz="800" b="0" dirty="0">
              <a:solidFill>
                <a:schemeClr val="bg1">
                  <a:lumMod val="50000"/>
                </a:schemeClr>
              </a:solidFill>
              <a:latin typeface="+mn-ea"/>
              <a:ea typeface="+mn-ea"/>
              <a:cs typeface="メイリオ" panose="020B0604030504040204" pitchFamily="50" charset="-128"/>
            </a:endParaRPr>
          </a:p>
          <a:p>
            <a:pPr eaLnBrk="1" hangingPunct="1">
              <a:spcBef>
                <a:spcPct val="50000"/>
              </a:spcBef>
            </a:pPr>
            <a:r>
              <a:rPr lang="en-US" altLang="ja-JP" sz="800" dirty="0">
                <a:solidFill>
                  <a:schemeClr val="bg1">
                    <a:lumMod val="50000"/>
                  </a:schemeClr>
                </a:solidFill>
                <a:latin typeface="+mn-ea"/>
                <a:ea typeface="+mn-ea"/>
                <a:cs typeface="メイリオ" panose="020B0604030504040204" pitchFamily="50" charset="-128"/>
              </a:rPr>
              <a:t>※</a:t>
            </a:r>
            <a:r>
              <a:rPr lang="ja-JP" altLang="en-US" sz="800" dirty="0">
                <a:solidFill>
                  <a:schemeClr val="bg1">
                    <a:lumMod val="50000"/>
                  </a:schemeClr>
                </a:solidFill>
                <a:latin typeface="+mn-ea"/>
                <a:ea typeface="+mn-ea"/>
                <a:cs typeface="メイリオ" panose="020B0604030504040204" pitchFamily="50" charset="-128"/>
              </a:rPr>
              <a:t>ディスプレイ・バナー広告に関する注意事項は</a:t>
            </a:r>
            <a:r>
              <a:rPr lang="en-US" altLang="ja-JP" sz="800" dirty="0">
                <a:solidFill>
                  <a:schemeClr val="bg1">
                    <a:lumMod val="50000"/>
                  </a:schemeClr>
                </a:solidFill>
                <a:latin typeface="+mn-ea"/>
                <a:ea typeface="+mn-ea"/>
                <a:cs typeface="メイリオ" panose="020B0604030504040204" pitchFamily="50" charset="-128"/>
              </a:rPr>
              <a:t>P.59</a:t>
            </a:r>
            <a:r>
              <a:rPr lang="ja-JP" altLang="en-US" sz="800" dirty="0">
                <a:solidFill>
                  <a:schemeClr val="bg1">
                    <a:lumMod val="50000"/>
                  </a:schemeClr>
                </a:solidFill>
                <a:latin typeface="+mn-ea"/>
                <a:ea typeface="+mn-ea"/>
                <a:cs typeface="メイリオ" panose="020B0604030504040204" pitchFamily="50" charset="-128"/>
              </a:rPr>
              <a:t>を参照ください。</a:t>
            </a:r>
            <a:endParaRPr lang="en-US" altLang="ja-JP" sz="800" dirty="0">
              <a:solidFill>
                <a:schemeClr val="bg1">
                  <a:lumMod val="50000"/>
                </a:schemeClr>
              </a:solidFill>
              <a:latin typeface="+mn-ea"/>
              <a:ea typeface="+mn-ea"/>
              <a:cs typeface="メイリオ" panose="020B0604030504040204" pitchFamily="50" charset="-128"/>
            </a:endParaRPr>
          </a:p>
          <a:p>
            <a:pPr eaLnBrk="1" hangingPunct="1">
              <a:spcBef>
                <a:spcPct val="50000"/>
              </a:spcBef>
            </a:pPr>
            <a:endParaRPr lang="en-US" altLang="ja-JP" sz="300" b="0" dirty="0">
              <a:solidFill>
                <a:schemeClr val="bg1">
                  <a:lumMod val="50000"/>
                </a:schemeClr>
              </a:solidFill>
              <a:latin typeface="+mn-ea"/>
              <a:ea typeface="+mn-ea"/>
              <a:cs typeface="メイリオ" panose="020B0604030504040204" pitchFamily="50" charset="-128"/>
            </a:endParaRPr>
          </a:p>
          <a:p>
            <a:pPr eaLnBrk="1" hangingPunct="1">
              <a:spcBef>
                <a:spcPct val="50000"/>
              </a:spcBef>
            </a:pPr>
            <a:r>
              <a:rPr lang="ja-JP" altLang="en-US" sz="800" dirty="0">
                <a:solidFill>
                  <a:schemeClr val="bg1">
                    <a:lumMod val="50000"/>
                  </a:schemeClr>
                </a:solidFill>
                <a:latin typeface="+mn-ea"/>
                <a:ea typeface="+mn-ea"/>
                <a:cs typeface="メイリオ" panose="020B0604030504040204" pitchFamily="50" charset="-128"/>
              </a:rPr>
              <a:t>▼アジアエリアの国詳細</a:t>
            </a:r>
            <a:endParaRPr lang="ja-JP" altLang="en-US" sz="800" b="0" dirty="0">
              <a:solidFill>
                <a:schemeClr val="bg1">
                  <a:lumMod val="50000"/>
                </a:schemeClr>
              </a:solidFill>
              <a:latin typeface="+mn-ea"/>
              <a:ea typeface="+mn-ea"/>
              <a:cs typeface="メイリオ" panose="020B0604030504040204" pitchFamily="50" charset="-128"/>
            </a:endParaRPr>
          </a:p>
        </p:txBody>
      </p:sp>
      <p:graphicFrame>
        <p:nvGraphicFramePr>
          <p:cNvPr id="3" name="表 2">
            <a:extLst>
              <a:ext uri="{FF2B5EF4-FFF2-40B4-BE49-F238E27FC236}">
                <a16:creationId xmlns:a16="http://schemas.microsoft.com/office/drawing/2014/main" id="{5157C562-1AE8-CC6A-5F7E-1EC4131F5841}"/>
              </a:ext>
            </a:extLst>
          </p:cNvPr>
          <p:cNvGraphicFramePr>
            <a:graphicFrameLocks noGrp="1"/>
          </p:cNvGraphicFramePr>
          <p:nvPr>
            <p:extLst>
              <p:ext uri="{D42A27DB-BD31-4B8C-83A1-F6EECF244321}">
                <p14:modId xmlns:p14="http://schemas.microsoft.com/office/powerpoint/2010/main" val="1603528005"/>
              </p:ext>
            </p:extLst>
          </p:nvPr>
        </p:nvGraphicFramePr>
        <p:xfrm>
          <a:off x="3768676" y="1904192"/>
          <a:ext cx="4978400" cy="2876550"/>
        </p:xfrm>
        <a:graphic>
          <a:graphicData uri="http://schemas.openxmlformats.org/drawingml/2006/table">
            <a:tbl>
              <a:tblPr/>
              <a:tblGrid>
                <a:gridCol w="1117600">
                  <a:extLst>
                    <a:ext uri="{9D8B030D-6E8A-4147-A177-3AD203B41FA5}">
                      <a16:colId xmlns:a16="http://schemas.microsoft.com/office/drawing/2014/main" val="2011354708"/>
                    </a:ext>
                  </a:extLst>
                </a:gridCol>
                <a:gridCol w="3860800">
                  <a:extLst>
                    <a:ext uri="{9D8B030D-6E8A-4147-A177-3AD203B41FA5}">
                      <a16:colId xmlns:a16="http://schemas.microsoft.com/office/drawing/2014/main" val="1296786407"/>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プレミアムレクタングル</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98809778"/>
                  </a:ext>
                </a:extLst>
              </a:tr>
              <a:tr h="3238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⑥ハワイ ⑦中南米 ⑧オセアニア 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0590573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4075080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08190328"/>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en-US" sz="85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6471178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A</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6121800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35031186"/>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58094329"/>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5653547"/>
                  </a:ext>
                </a:extLst>
              </a:tr>
              <a:tr h="255270">
                <a:tc vMerge="1">
                  <a:txBody>
                    <a:bodyPr/>
                    <a:lstStyle/>
                    <a:p>
                      <a:endParaRPr kumimoji="1" lang="ja-JP" altLang="en-US"/>
                    </a:p>
                  </a:txBody>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63520826"/>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99632430"/>
                  </a:ext>
                </a:extLst>
              </a:tr>
            </a:tbl>
          </a:graphicData>
        </a:graphic>
      </p:graphicFrame>
      <p:graphicFrame>
        <p:nvGraphicFramePr>
          <p:cNvPr id="11" name="表 10">
            <a:extLst>
              <a:ext uri="{FF2B5EF4-FFF2-40B4-BE49-F238E27FC236}">
                <a16:creationId xmlns:a16="http://schemas.microsoft.com/office/drawing/2014/main" id="{0E31A4FF-4843-76EB-D7AD-D8054C158811}"/>
              </a:ext>
            </a:extLst>
          </p:cNvPr>
          <p:cNvGraphicFramePr>
            <a:graphicFrameLocks noGrp="1"/>
          </p:cNvGraphicFramePr>
          <p:nvPr>
            <p:extLst>
              <p:ext uri="{D42A27DB-BD31-4B8C-83A1-F6EECF244321}">
                <p14:modId xmlns:p14="http://schemas.microsoft.com/office/powerpoint/2010/main" val="2737672769"/>
              </p:ext>
            </p:extLst>
          </p:nvPr>
        </p:nvGraphicFramePr>
        <p:xfrm>
          <a:off x="3768676" y="5511673"/>
          <a:ext cx="4978400" cy="933174"/>
        </p:xfrm>
        <a:graphic>
          <a:graphicData uri="http://schemas.openxmlformats.org/drawingml/2006/table">
            <a:tbl>
              <a:tblPr/>
              <a:tblGrid>
                <a:gridCol w="1099415">
                  <a:extLst>
                    <a:ext uri="{9D8B030D-6E8A-4147-A177-3AD203B41FA5}">
                      <a16:colId xmlns:a16="http://schemas.microsoft.com/office/drawing/2014/main" val="1781774205"/>
                    </a:ext>
                  </a:extLst>
                </a:gridCol>
                <a:gridCol w="3878985">
                  <a:extLst>
                    <a:ext uri="{9D8B030D-6E8A-4147-A177-3AD203B41FA5}">
                      <a16:colId xmlns:a16="http://schemas.microsoft.com/office/drawing/2014/main" val="78490800"/>
                    </a:ext>
                  </a:extLst>
                </a:gridCol>
              </a:tblGrid>
              <a:tr h="311058">
                <a:tc>
                  <a:txBody>
                    <a:bodyPr/>
                    <a:lstStyle/>
                    <a:p>
                      <a:pPr algn="l" fontAlgn="ctr"/>
                      <a:r>
                        <a:rPr lang="ja-JP" altLang="en-US" sz="85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effectLst/>
                          <a:latin typeface="游ゴシック" panose="020B0400000000000000" pitchFamily="50" charset="-128"/>
                          <a:ea typeface="游ゴシック" panose="020B0400000000000000" pitchFamily="50" charset="-128"/>
                        </a:rPr>
                        <a:t>中国</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香港</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マカオ</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台湾</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韓国</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北朝鮮</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effectLst/>
                          <a:latin typeface="游ゴシック" panose="020B0400000000000000" pitchFamily="50" charset="-128"/>
                          <a:ea typeface="游ゴシック" panose="020B0400000000000000" pitchFamily="50" charset="-128"/>
                        </a:rPr>
                        <a:t>インドネシア</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カンボジア</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シンガポール</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タイ</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フィリピン</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ブルネイ</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ベトナム</a:t>
                      </a:r>
                      <a:r>
                        <a:rPr lang="en-US" altLang="ja-JP" sz="85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850" b="0" i="0" u="none" strike="noStrike" dirty="0">
                          <a:effectLst/>
                          <a:latin typeface="游ゴシック" panose="020B0400000000000000" pitchFamily="50" charset="-128"/>
                          <a:ea typeface="游ゴシック" panose="020B0400000000000000" pitchFamily="50" charset="-128"/>
                        </a:rPr>
                        <a:t>マレーシア</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ミャンマー</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ラオス</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effectLst/>
                          <a:latin typeface="游ゴシック" panose="020B0400000000000000" pitchFamily="50" charset="-128"/>
                          <a:ea typeface="游ゴシック" panose="020B0400000000000000" pitchFamily="50" charset="-128"/>
                        </a:rPr>
                        <a:t>インド</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スリランカ</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ネパール</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パキスタン</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バングラデシュ</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ブータン</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モルディブ</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1848425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E0EF89-EDDA-4E53-8ED7-64BA13818E9A}"/>
              </a:ext>
            </a:extLst>
          </p:cNvPr>
          <p:cNvSpPr>
            <a:spLocks noGrp="1"/>
          </p:cNvSpPr>
          <p:nvPr>
            <p:ph type="sldNum" sz="quarter" idx="12"/>
          </p:nvPr>
        </p:nvSpPr>
        <p:spPr/>
        <p:txBody>
          <a:bodyPr/>
          <a:lstStyle/>
          <a:p>
            <a:fld id="{D8B91448-09D1-4BE7-A07D-AABAAA73F2EB}" type="slidenum">
              <a:rPr kumimoji="1" lang="ja-JP" altLang="en-US" smtClean="0"/>
              <a:t>36</a:t>
            </a:fld>
            <a:endParaRPr kumimoji="1" lang="ja-JP" altLang="en-US"/>
          </a:p>
        </p:txBody>
      </p:sp>
      <p:sp>
        <p:nvSpPr>
          <p:cNvPr id="4" name="フッター プレースホルダー 3">
            <a:extLst>
              <a:ext uri="{FF2B5EF4-FFF2-40B4-BE49-F238E27FC236}">
                <a16:creationId xmlns:a16="http://schemas.microsoft.com/office/drawing/2014/main" id="{FC53DC01-DB50-4432-BE77-14FB377A7CF9}"/>
              </a:ext>
            </a:extLst>
          </p:cNvPr>
          <p:cNvSpPr>
            <a:spLocks noGrp="1"/>
          </p:cNvSpPr>
          <p:nvPr>
            <p:ph type="ftr" sz="quarter" idx="13"/>
          </p:nvPr>
        </p:nvSpPr>
        <p:spPr>
          <a:xfrm>
            <a:off x="119129" y="6506475"/>
            <a:ext cx="3647895" cy="365125"/>
          </a:xfrm>
        </p:spPr>
        <p:txBody>
          <a:bodyPr/>
          <a:lstStyle/>
          <a:p>
            <a:r>
              <a:rPr lang="en-US" altLang="ja-JP" dirty="0"/>
              <a:t>Copyright © Kakaku.com, Inc. All Rights Reserved.</a:t>
            </a:r>
          </a:p>
        </p:txBody>
      </p:sp>
      <p:sp>
        <p:nvSpPr>
          <p:cNvPr id="5" name="テキスト プレースホルダー 8">
            <a:extLst>
              <a:ext uri="{FF2B5EF4-FFF2-40B4-BE49-F238E27FC236}">
                <a16:creationId xmlns:a16="http://schemas.microsoft.com/office/drawing/2014/main" id="{DFB5B968-4DD7-4C16-8B6D-27372A314BEE}"/>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 PC </a:t>
            </a:r>
            <a:r>
              <a:rPr lang="ja-JP" altLang="en-US" dirty="0"/>
              <a:t>バナー広告</a:t>
            </a:r>
            <a:r>
              <a:rPr lang="en-US" altLang="ja-JP" dirty="0"/>
              <a:t>】</a:t>
            </a:r>
            <a:r>
              <a:rPr kumimoji="1" lang="ja-JP" altLang="en-US" dirty="0"/>
              <a:t>プレミアムレクタングル</a:t>
            </a:r>
            <a:r>
              <a:rPr kumimoji="1" lang="en-US" altLang="ja-JP" dirty="0"/>
              <a:t>/</a:t>
            </a:r>
            <a:r>
              <a:rPr kumimoji="1" lang="ja-JP" altLang="en-US" dirty="0"/>
              <a:t>国内</a:t>
            </a:r>
            <a:endParaRPr lang="ja-JP" altLang="en-US" dirty="0"/>
          </a:p>
        </p:txBody>
      </p:sp>
      <p:sp>
        <p:nvSpPr>
          <p:cNvPr id="9" name="テキスト ボックス 8">
            <a:extLst>
              <a:ext uri="{FF2B5EF4-FFF2-40B4-BE49-F238E27FC236}">
                <a16:creationId xmlns:a16="http://schemas.microsoft.com/office/drawing/2014/main" id="{0C300DE8-7748-48F7-A9C4-F3396A85070D}"/>
              </a:ext>
            </a:extLst>
          </p:cNvPr>
          <p:cNvSpPr txBox="1"/>
          <p:nvPr/>
        </p:nvSpPr>
        <p:spPr>
          <a:xfrm>
            <a:off x="7617130" y="646660"/>
            <a:ext cx="744722" cy="253916"/>
          </a:xfrm>
          <a:prstGeom prst="rect">
            <a:avLst/>
          </a:prstGeom>
          <a:solidFill>
            <a:schemeClr val="accent1"/>
          </a:solidFill>
        </p:spPr>
        <p:txBody>
          <a:bodyPr wrap="square" rtlCol="0" anchor="ctr">
            <a:spAutoFit/>
          </a:bodyPr>
          <a:lstStyle/>
          <a:p>
            <a:pPr algn="ctr"/>
            <a:r>
              <a:rPr kumimoji="1" lang="en-US" altLang="ja-JP" sz="1050">
                <a:solidFill>
                  <a:schemeClr val="bg1"/>
                </a:solidFill>
              </a:rPr>
              <a:t>Imp</a:t>
            </a:r>
            <a:r>
              <a:rPr kumimoji="1" lang="ja-JP" altLang="en-US" sz="1050">
                <a:solidFill>
                  <a:schemeClr val="bg1"/>
                </a:solidFill>
              </a:rPr>
              <a:t>保証</a:t>
            </a:r>
            <a:endParaRPr kumimoji="1" lang="en-US" altLang="ja-JP" sz="1050">
              <a:solidFill>
                <a:schemeClr val="bg1"/>
              </a:solidFill>
            </a:endParaRPr>
          </a:p>
        </p:txBody>
      </p:sp>
      <p:sp>
        <p:nvSpPr>
          <p:cNvPr id="10" name="テキスト ボックス 9">
            <a:extLst>
              <a:ext uri="{FF2B5EF4-FFF2-40B4-BE49-F238E27FC236}">
                <a16:creationId xmlns:a16="http://schemas.microsoft.com/office/drawing/2014/main" id="{0841D2C7-A729-46DF-9411-387CCB3C3C67}"/>
              </a:ext>
            </a:extLst>
          </p:cNvPr>
          <p:cNvSpPr txBox="1"/>
          <p:nvPr/>
        </p:nvSpPr>
        <p:spPr>
          <a:xfrm>
            <a:off x="3695255" y="1249335"/>
            <a:ext cx="4686249" cy="646331"/>
          </a:xfrm>
          <a:prstGeom prst="rect">
            <a:avLst/>
          </a:prstGeom>
          <a:noFill/>
        </p:spPr>
        <p:txBody>
          <a:bodyPr wrap="square" rtlCol="0">
            <a:spAutoFit/>
          </a:bodyPr>
          <a:lstStyle/>
          <a:p>
            <a:r>
              <a:rPr kumimoji="1" lang="ja-JP" altLang="en-US" sz="1200" dirty="0"/>
              <a:t>各エリアに関する旅行記（ブログ）・クチコミ情報・ジェネラルインフォメーションなどが、国・都市などエリア別に閲覧出来るコンテンツページです。</a:t>
            </a:r>
          </a:p>
        </p:txBody>
      </p:sp>
      <p:pic>
        <p:nvPicPr>
          <p:cNvPr id="33" name="グラフィックス 32">
            <a:extLst>
              <a:ext uri="{FF2B5EF4-FFF2-40B4-BE49-F238E27FC236}">
                <a16:creationId xmlns:a16="http://schemas.microsoft.com/office/drawing/2014/main" id="{0C5701BE-FBB1-4FDA-94FC-A8134B0FC5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67183" y="646660"/>
            <a:ext cx="438150" cy="285750"/>
          </a:xfrm>
          <a:prstGeom prst="rect">
            <a:avLst/>
          </a:prstGeom>
        </p:spPr>
      </p:pic>
      <p:sp>
        <p:nvSpPr>
          <p:cNvPr id="41" name="テキスト ボックス 40">
            <a:extLst>
              <a:ext uri="{FF2B5EF4-FFF2-40B4-BE49-F238E27FC236}">
                <a16:creationId xmlns:a16="http://schemas.microsoft.com/office/drawing/2014/main" id="{5AC83B5F-4AB8-444B-9755-80554F6EE1AB}"/>
              </a:ext>
            </a:extLst>
          </p:cNvPr>
          <p:cNvSpPr txBox="1"/>
          <p:nvPr/>
        </p:nvSpPr>
        <p:spPr>
          <a:xfrm>
            <a:off x="158062" y="545099"/>
            <a:ext cx="7260833" cy="584775"/>
          </a:xfrm>
          <a:prstGeom prst="rect">
            <a:avLst/>
          </a:prstGeom>
          <a:noFill/>
        </p:spPr>
        <p:txBody>
          <a:bodyPr wrap="square" rtlCol="0">
            <a:spAutoFit/>
          </a:bodyPr>
          <a:lstStyle/>
          <a:p>
            <a:r>
              <a:rPr kumimoji="1" lang="ja-JP" altLang="en-US" sz="1600" b="1" dirty="0"/>
              <a:t>ターゲット：</a:t>
            </a:r>
            <a:r>
              <a:rPr kumimoji="1" lang="ja-JP" altLang="en-US" sz="1600" b="1" dirty="0">
                <a:solidFill>
                  <a:schemeClr val="accent1"/>
                </a:solidFill>
              </a:rPr>
              <a:t>国内</a:t>
            </a:r>
            <a:r>
              <a:rPr kumimoji="1" lang="ja-JP" altLang="en-US" sz="1600" b="1" dirty="0"/>
              <a:t>の各地域の観光やグルメ、ショッピングなどの</a:t>
            </a:r>
            <a:r>
              <a:rPr kumimoji="1" lang="ja-JP" altLang="en-US" sz="1600" b="1" dirty="0">
                <a:solidFill>
                  <a:schemeClr val="accent1"/>
                </a:solidFill>
              </a:rPr>
              <a:t>旅行情報</a:t>
            </a:r>
            <a:r>
              <a:rPr kumimoji="1" lang="ja-JP" altLang="en-US" sz="1600" b="1" dirty="0"/>
              <a:t>に興味のあるユーザー、旅行を控えたユーザー</a:t>
            </a:r>
          </a:p>
        </p:txBody>
      </p:sp>
      <p:sp>
        <p:nvSpPr>
          <p:cNvPr id="43" name="コンテンツ プレースホルダー 6">
            <a:extLst>
              <a:ext uri="{FF2B5EF4-FFF2-40B4-BE49-F238E27FC236}">
                <a16:creationId xmlns:a16="http://schemas.microsoft.com/office/drawing/2014/main" id="{1E92730A-2938-4F07-B1FD-DC9A21772F7C}"/>
              </a:ext>
            </a:extLst>
          </p:cNvPr>
          <p:cNvSpPr txBox="1">
            <a:spLocks/>
          </p:cNvSpPr>
          <p:nvPr/>
        </p:nvSpPr>
        <p:spPr>
          <a:xfrm>
            <a:off x="458528" y="1353296"/>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p>
        </p:txBody>
      </p:sp>
      <p:sp>
        <p:nvSpPr>
          <p:cNvPr id="48" name="Text Box 3">
            <a:extLst>
              <a:ext uri="{FF2B5EF4-FFF2-40B4-BE49-F238E27FC236}">
                <a16:creationId xmlns:a16="http://schemas.microsoft.com/office/drawing/2014/main" id="{3F9028A8-10EF-4126-A303-96EF9B6151C1}"/>
              </a:ext>
            </a:extLst>
          </p:cNvPr>
          <p:cNvSpPr txBox="1">
            <a:spLocks noChangeArrowheads="1"/>
          </p:cNvSpPr>
          <p:nvPr/>
        </p:nvSpPr>
        <p:spPr bwMode="auto">
          <a:xfrm>
            <a:off x="776102" y="1348598"/>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mn-ea"/>
                <a:ea typeface="+mn-ea"/>
                <a:cs typeface="メイリオ" panose="020B0604030504040204" pitchFamily="50" charset="-128"/>
              </a:rPr>
              <a:t>PC</a:t>
            </a:r>
            <a:r>
              <a:rPr lang="ja-JP" altLang="en-US" sz="800" b="0" dirty="0">
                <a:solidFill>
                  <a:schemeClr val="tx1"/>
                </a:solidFill>
                <a:latin typeface="+mn-ea"/>
                <a:ea typeface="+mn-ea"/>
                <a:cs typeface="メイリオ" panose="020B0604030504040204" pitchFamily="50" charset="-128"/>
              </a:rPr>
              <a:t>：</a:t>
            </a:r>
            <a:r>
              <a:rPr lang="ja-JP" altLang="en-US" sz="800" dirty="0">
                <a:solidFill>
                  <a:schemeClr val="tx1"/>
                </a:solidFill>
                <a:latin typeface="+mn-ea"/>
                <a:ea typeface="+mn-ea"/>
                <a:cs typeface="メイリオ" panose="020B0604030504040204" pitchFamily="50" charset="-128"/>
              </a:rPr>
              <a:t>国内</a:t>
            </a:r>
            <a:r>
              <a:rPr lang="ja-JP" altLang="en-US" sz="800" b="0" dirty="0">
                <a:solidFill>
                  <a:schemeClr val="tx1"/>
                </a:solidFill>
                <a:latin typeface="+mn-ea"/>
                <a:ea typeface="+mn-ea"/>
                <a:cs typeface="メイリオ" panose="020B0604030504040204" pitchFamily="50" charset="-128"/>
              </a:rPr>
              <a:t>各エリアページ</a:t>
            </a:r>
          </a:p>
        </p:txBody>
      </p:sp>
      <p:sp>
        <p:nvSpPr>
          <p:cNvPr id="60" name="Text Box 3">
            <a:extLst>
              <a:ext uri="{FF2B5EF4-FFF2-40B4-BE49-F238E27FC236}">
                <a16:creationId xmlns:a16="http://schemas.microsoft.com/office/drawing/2014/main" id="{5CBE72C3-3674-478E-BE2B-49749247E030}"/>
              </a:ext>
            </a:extLst>
          </p:cNvPr>
          <p:cNvSpPr txBox="1">
            <a:spLocks noChangeArrowheads="1"/>
          </p:cNvSpPr>
          <p:nvPr/>
        </p:nvSpPr>
        <p:spPr bwMode="auto">
          <a:xfrm>
            <a:off x="584008" y="5606780"/>
            <a:ext cx="28071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mn-ea"/>
                <a:ea typeface="+mn-ea"/>
                <a:cs typeface="メイリオ" panose="020B0604030504040204" pitchFamily="50" charset="-128"/>
              </a:rPr>
              <a:t>※</a:t>
            </a:r>
            <a:r>
              <a:rPr lang="ja-JP" altLang="en-US" sz="700" b="0" dirty="0">
                <a:solidFill>
                  <a:schemeClr val="bg1">
                    <a:lumMod val="50000"/>
                  </a:schemeClr>
                </a:solidFill>
                <a:latin typeface="+mn-ea"/>
                <a:ea typeface="+mn-ea"/>
                <a:cs typeface="メイリオ" panose="020B0604030504040204" pitchFamily="50" charset="-128"/>
              </a:rPr>
              <a:t>同ページ内にビルボード掲載時は、表示位置が下がります。</a:t>
            </a:r>
          </a:p>
        </p:txBody>
      </p:sp>
      <p:pic>
        <p:nvPicPr>
          <p:cNvPr id="63" name="図 62">
            <a:extLst>
              <a:ext uri="{FF2B5EF4-FFF2-40B4-BE49-F238E27FC236}">
                <a16:creationId xmlns:a16="http://schemas.microsoft.com/office/drawing/2014/main" id="{F4B1ECFC-F9C5-45D9-BCE7-6E97420310D0}"/>
              </a:ext>
            </a:extLst>
          </p:cNvPr>
          <p:cNvPicPr>
            <a:picLocks noChangeAspect="1"/>
          </p:cNvPicPr>
          <p:nvPr/>
        </p:nvPicPr>
        <p:blipFill rotWithShape="1">
          <a:blip r:embed="rId4"/>
          <a:srcRect b="31756"/>
          <a:stretch/>
        </p:blipFill>
        <p:spPr>
          <a:xfrm>
            <a:off x="727628" y="1572501"/>
            <a:ext cx="2380952" cy="3932203"/>
          </a:xfrm>
          <a:prstGeom prst="rect">
            <a:avLst/>
          </a:prstGeom>
        </p:spPr>
      </p:pic>
      <p:sp>
        <p:nvSpPr>
          <p:cNvPr id="53" name="フリーフォーム: 図形 52">
            <a:extLst>
              <a:ext uri="{FF2B5EF4-FFF2-40B4-BE49-F238E27FC236}">
                <a16:creationId xmlns:a16="http://schemas.microsoft.com/office/drawing/2014/main" id="{91B2BC02-6CDA-4AEE-BB70-3264D9B8E482}"/>
              </a:ext>
            </a:extLst>
          </p:cNvPr>
          <p:cNvSpPr/>
          <p:nvPr/>
        </p:nvSpPr>
        <p:spPr>
          <a:xfrm>
            <a:off x="714114" y="5452471"/>
            <a:ext cx="2394466"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13F8A453-934A-4B66-8EEC-AE17E19D5C1A}"/>
              </a:ext>
            </a:extLst>
          </p:cNvPr>
          <p:cNvSpPr/>
          <p:nvPr/>
        </p:nvSpPr>
        <p:spPr bwMode="auto">
          <a:xfrm>
            <a:off x="2325750" y="2007248"/>
            <a:ext cx="678707" cy="58666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mn-ea"/>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mn-ea"/>
              <a:cs typeface="メイリオ" panose="020B0604030504040204" pitchFamily="50" charset="-128"/>
            </a:endParaRPr>
          </a:p>
        </p:txBody>
      </p:sp>
      <p:graphicFrame>
        <p:nvGraphicFramePr>
          <p:cNvPr id="3" name="表 2">
            <a:extLst>
              <a:ext uri="{FF2B5EF4-FFF2-40B4-BE49-F238E27FC236}">
                <a16:creationId xmlns:a16="http://schemas.microsoft.com/office/drawing/2014/main" id="{C2AB9CEE-5444-A8E5-61F2-660D846941D9}"/>
              </a:ext>
            </a:extLst>
          </p:cNvPr>
          <p:cNvGraphicFramePr>
            <a:graphicFrameLocks noGrp="1"/>
          </p:cNvGraphicFramePr>
          <p:nvPr>
            <p:extLst>
              <p:ext uri="{D42A27DB-BD31-4B8C-83A1-F6EECF244321}">
                <p14:modId xmlns:p14="http://schemas.microsoft.com/office/powerpoint/2010/main" val="67844764"/>
              </p:ext>
            </p:extLst>
          </p:nvPr>
        </p:nvGraphicFramePr>
        <p:xfrm>
          <a:off x="3788478" y="2136146"/>
          <a:ext cx="4978400" cy="2876550"/>
        </p:xfrm>
        <a:graphic>
          <a:graphicData uri="http://schemas.openxmlformats.org/drawingml/2006/table">
            <a:tbl>
              <a:tblPr/>
              <a:tblGrid>
                <a:gridCol w="1117600">
                  <a:extLst>
                    <a:ext uri="{9D8B030D-6E8A-4147-A177-3AD203B41FA5}">
                      <a16:colId xmlns:a16="http://schemas.microsoft.com/office/drawing/2014/main" val="1865774738"/>
                    </a:ext>
                  </a:extLst>
                </a:gridCol>
                <a:gridCol w="3860800">
                  <a:extLst>
                    <a:ext uri="{9D8B030D-6E8A-4147-A177-3AD203B41FA5}">
                      <a16:colId xmlns:a16="http://schemas.microsoft.com/office/drawing/2014/main" val="3523675770"/>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プレミアムレクタングル</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54010063"/>
                  </a:ext>
                </a:extLst>
              </a:tr>
              <a:tr h="3238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 ⑨四国 </a:t>
                      </a:r>
                      <a:b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69877616"/>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@0.4</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4188305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48257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en-US" sz="85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76861816"/>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A</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60490848"/>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30719638"/>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52300351"/>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984123"/>
                  </a:ext>
                </a:extLst>
              </a:tr>
              <a:tr h="255270">
                <a:tc vMerge="1">
                  <a:txBody>
                    <a:bodyPr/>
                    <a:lstStyle/>
                    <a:p>
                      <a:endParaRPr kumimoji="1" lang="ja-JP" altLang="en-US"/>
                    </a:p>
                  </a:txBody>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8953310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21680924"/>
                  </a:ext>
                </a:extLst>
              </a:tr>
            </a:tbl>
          </a:graphicData>
        </a:graphic>
      </p:graphicFrame>
      <p:sp>
        <p:nvSpPr>
          <p:cNvPr id="6" name="Text Box 9">
            <a:extLst>
              <a:ext uri="{FF2B5EF4-FFF2-40B4-BE49-F238E27FC236}">
                <a16:creationId xmlns:a16="http://schemas.microsoft.com/office/drawing/2014/main" id="{E06968D4-1E58-E78E-F4B1-871D77A8A819}"/>
              </a:ext>
            </a:extLst>
          </p:cNvPr>
          <p:cNvSpPr txBox="1">
            <a:spLocks noChangeArrowheads="1"/>
          </p:cNvSpPr>
          <p:nvPr/>
        </p:nvSpPr>
        <p:spPr bwMode="auto">
          <a:xfrm>
            <a:off x="3768676" y="5205372"/>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bg1">
                    <a:lumMod val="50000"/>
                  </a:schemeClr>
                </a:solidFill>
                <a:latin typeface="+mn-ea"/>
                <a:ea typeface="+mn-ea"/>
                <a:cs typeface="メイリオ" panose="020B0604030504040204" pitchFamily="50" charset="-128"/>
              </a:rPr>
              <a:t>※</a:t>
            </a:r>
            <a:r>
              <a:rPr lang="ja-JP" altLang="en-US" sz="800" b="0" dirty="0">
                <a:solidFill>
                  <a:schemeClr val="bg1">
                    <a:lumMod val="50000"/>
                  </a:schemeClr>
                </a:solidFill>
                <a:latin typeface="+mn-ea"/>
                <a:ea typeface="+mn-ea"/>
                <a:cs typeface="メイリオ" panose="020B0604030504040204" pitchFamily="50" charset="-128"/>
              </a:rPr>
              <a:t>最低出稿金額：</a:t>
            </a:r>
            <a:r>
              <a:rPr lang="en-US" altLang="ja-JP" sz="800" b="0" dirty="0">
                <a:solidFill>
                  <a:schemeClr val="bg1">
                    <a:lumMod val="50000"/>
                  </a:schemeClr>
                </a:solidFill>
                <a:latin typeface="+mn-ea"/>
                <a:ea typeface="+mn-ea"/>
                <a:cs typeface="メイリオ" panose="020B0604030504040204" pitchFamily="50" charset="-128"/>
              </a:rPr>
              <a:t>1</a:t>
            </a:r>
            <a:r>
              <a:rPr lang="ja-JP" altLang="en-US" sz="800" b="0" dirty="0">
                <a:solidFill>
                  <a:schemeClr val="bg1">
                    <a:lumMod val="50000"/>
                  </a:schemeClr>
                </a:solidFill>
                <a:latin typeface="+mn-ea"/>
                <a:ea typeface="+mn-ea"/>
                <a:cs typeface="メイリオ" panose="020B0604030504040204" pitchFamily="50" charset="-128"/>
              </a:rPr>
              <a:t>発注あたり</a:t>
            </a:r>
            <a:r>
              <a:rPr lang="en-US" altLang="ja-JP" sz="800" b="0" dirty="0">
                <a:solidFill>
                  <a:schemeClr val="bg1">
                    <a:lumMod val="50000"/>
                  </a:schemeClr>
                </a:solidFill>
                <a:latin typeface="+mn-ea"/>
                <a:ea typeface="+mn-ea"/>
                <a:cs typeface="メイリオ" panose="020B0604030504040204" pitchFamily="50" charset="-128"/>
              </a:rPr>
              <a:t>300,000</a:t>
            </a:r>
            <a:r>
              <a:rPr lang="ja-JP" altLang="en-US" sz="800" b="0" dirty="0">
                <a:solidFill>
                  <a:schemeClr val="bg1">
                    <a:lumMod val="50000"/>
                  </a:schemeClr>
                </a:solidFill>
                <a:latin typeface="+mn-ea"/>
                <a:ea typeface="+mn-ea"/>
                <a:cs typeface="メイリオ" panose="020B0604030504040204" pitchFamily="50" charset="-128"/>
              </a:rPr>
              <a:t>円（満たない場合は各営業担当へご相談ください）</a:t>
            </a:r>
            <a:endParaRPr lang="en-US" altLang="ja-JP" sz="800" b="0" dirty="0">
              <a:solidFill>
                <a:schemeClr val="bg1">
                  <a:lumMod val="50000"/>
                </a:schemeClr>
              </a:solidFill>
              <a:latin typeface="+mn-ea"/>
              <a:ea typeface="+mn-ea"/>
              <a:cs typeface="メイリオ" panose="020B0604030504040204" pitchFamily="50" charset="-128"/>
            </a:endParaRPr>
          </a:p>
          <a:p>
            <a:pPr eaLnBrk="1" hangingPunct="1">
              <a:spcBef>
                <a:spcPct val="50000"/>
              </a:spcBef>
            </a:pPr>
            <a:r>
              <a:rPr lang="en-US" altLang="ja-JP" sz="800" dirty="0">
                <a:solidFill>
                  <a:schemeClr val="bg1">
                    <a:lumMod val="50000"/>
                  </a:schemeClr>
                </a:solidFill>
                <a:latin typeface="+mn-ea"/>
                <a:ea typeface="+mn-ea"/>
                <a:cs typeface="メイリオ" panose="020B0604030504040204" pitchFamily="50" charset="-128"/>
              </a:rPr>
              <a:t>※</a:t>
            </a:r>
            <a:r>
              <a:rPr lang="ja-JP" altLang="en-US" sz="800" dirty="0">
                <a:solidFill>
                  <a:schemeClr val="bg1">
                    <a:lumMod val="50000"/>
                  </a:schemeClr>
                </a:solidFill>
                <a:latin typeface="+mn-ea"/>
                <a:ea typeface="+mn-ea"/>
                <a:cs typeface="メイリオ" panose="020B0604030504040204" pitchFamily="50" charset="-128"/>
              </a:rPr>
              <a:t>ディスプレイ・バナー広告に関する注意事項は</a:t>
            </a:r>
            <a:r>
              <a:rPr lang="en-US" altLang="ja-JP" sz="800" dirty="0">
                <a:solidFill>
                  <a:schemeClr val="bg1">
                    <a:lumMod val="50000"/>
                  </a:schemeClr>
                </a:solidFill>
                <a:latin typeface="+mn-ea"/>
                <a:ea typeface="+mn-ea"/>
                <a:cs typeface="メイリオ" panose="020B0604030504040204" pitchFamily="50" charset="-128"/>
              </a:rPr>
              <a:t>P.59</a:t>
            </a:r>
            <a:r>
              <a:rPr lang="ja-JP" altLang="en-US" sz="800" dirty="0">
                <a:solidFill>
                  <a:schemeClr val="bg1">
                    <a:lumMod val="50000"/>
                  </a:schemeClr>
                </a:solidFill>
                <a:latin typeface="+mn-ea"/>
                <a:ea typeface="+mn-ea"/>
                <a:cs typeface="メイリオ" panose="020B0604030504040204" pitchFamily="50" charset="-128"/>
              </a:rPr>
              <a:t>を参照ください。</a:t>
            </a:r>
            <a:endParaRPr lang="ja-JP" altLang="en-US" sz="800" b="0" dirty="0">
              <a:solidFill>
                <a:schemeClr val="bg1">
                  <a:lumMod val="50000"/>
                </a:schemeClr>
              </a:solidFill>
              <a:latin typeface="+mn-ea"/>
              <a:ea typeface="+mn-ea"/>
              <a:cs typeface="メイリオ" panose="020B0604030504040204" pitchFamily="50" charset="-128"/>
            </a:endParaRPr>
          </a:p>
        </p:txBody>
      </p:sp>
    </p:spTree>
    <p:extLst>
      <p:ext uri="{BB962C8B-B14F-4D97-AF65-F5344CB8AC3E}">
        <p14:creationId xmlns:p14="http://schemas.microsoft.com/office/powerpoint/2010/main" val="1896686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コンテンツ プレースホルダー 6">
            <a:extLst>
              <a:ext uri="{FF2B5EF4-FFF2-40B4-BE49-F238E27FC236}">
                <a16:creationId xmlns:a16="http://schemas.microsoft.com/office/drawing/2014/main" id="{AB7CF873-C7ED-41F7-A736-6A4BCA028DDA}"/>
              </a:ext>
            </a:extLst>
          </p:cNvPr>
          <p:cNvSpPr txBox="1">
            <a:spLocks/>
          </p:cNvSpPr>
          <p:nvPr/>
        </p:nvSpPr>
        <p:spPr>
          <a:xfrm>
            <a:off x="458528" y="1353296"/>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p>
        </p:txBody>
      </p:sp>
      <p:sp>
        <p:nvSpPr>
          <p:cNvPr id="2" name="スライド番号プレースホルダー 1">
            <a:extLst>
              <a:ext uri="{FF2B5EF4-FFF2-40B4-BE49-F238E27FC236}">
                <a16:creationId xmlns:a16="http://schemas.microsoft.com/office/drawing/2014/main" id="{F9E0EF89-EDDA-4E53-8ED7-64BA13818E9A}"/>
              </a:ext>
            </a:extLst>
          </p:cNvPr>
          <p:cNvSpPr>
            <a:spLocks noGrp="1"/>
          </p:cNvSpPr>
          <p:nvPr>
            <p:ph type="sldNum" sz="quarter" idx="12"/>
          </p:nvPr>
        </p:nvSpPr>
        <p:spPr/>
        <p:txBody>
          <a:bodyPr/>
          <a:lstStyle/>
          <a:p>
            <a:fld id="{D8B91448-09D1-4BE7-A07D-AABAAA73F2EB}" type="slidenum">
              <a:rPr kumimoji="1" lang="ja-JP" altLang="en-US" smtClean="0"/>
              <a:t>37</a:t>
            </a:fld>
            <a:endParaRPr kumimoji="1" lang="ja-JP" altLang="en-US"/>
          </a:p>
        </p:txBody>
      </p:sp>
      <p:sp>
        <p:nvSpPr>
          <p:cNvPr id="4" name="フッター プレースホルダー 3">
            <a:extLst>
              <a:ext uri="{FF2B5EF4-FFF2-40B4-BE49-F238E27FC236}">
                <a16:creationId xmlns:a16="http://schemas.microsoft.com/office/drawing/2014/main" id="{FC53DC01-DB50-4432-BE77-14FB377A7CF9}"/>
              </a:ext>
            </a:extLst>
          </p:cNvPr>
          <p:cNvSpPr>
            <a:spLocks noGrp="1"/>
          </p:cNvSpPr>
          <p:nvPr>
            <p:ph type="ftr" sz="quarter" idx="13"/>
          </p:nvPr>
        </p:nvSpPr>
        <p:spPr>
          <a:xfrm>
            <a:off x="141805" y="6532278"/>
            <a:ext cx="3647895" cy="365125"/>
          </a:xfrm>
        </p:spPr>
        <p:txBody>
          <a:bodyPr/>
          <a:lstStyle/>
          <a:p>
            <a:r>
              <a:rPr lang="en-US" altLang="ja-JP" dirty="0"/>
              <a:t>Copyright © Kakaku.com, Inc. All Rights Reserved.</a:t>
            </a:r>
          </a:p>
        </p:txBody>
      </p:sp>
      <p:sp>
        <p:nvSpPr>
          <p:cNvPr id="5" name="テキスト プレースホルダー 8">
            <a:extLst>
              <a:ext uri="{FF2B5EF4-FFF2-40B4-BE49-F238E27FC236}">
                <a16:creationId xmlns:a16="http://schemas.microsoft.com/office/drawing/2014/main" id="{DFB5B968-4DD7-4C16-8B6D-27372A314BEE}"/>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【PC </a:t>
            </a:r>
            <a:r>
              <a:rPr lang="ja-JP" altLang="en-US" dirty="0"/>
              <a:t>バナー広告</a:t>
            </a:r>
            <a:r>
              <a:rPr lang="en-US" altLang="ja-JP" dirty="0"/>
              <a:t>】</a:t>
            </a:r>
            <a:r>
              <a:rPr lang="ja-JP" altLang="en-US" dirty="0"/>
              <a:t>フローティング</a:t>
            </a:r>
            <a:r>
              <a:rPr kumimoji="1" lang="ja-JP" altLang="en-US" dirty="0"/>
              <a:t>レクタングル</a:t>
            </a:r>
            <a:r>
              <a:rPr kumimoji="1" lang="en-US" altLang="ja-JP" dirty="0"/>
              <a:t>/</a:t>
            </a:r>
            <a:r>
              <a:rPr kumimoji="1" lang="ja-JP" altLang="en-US" dirty="0"/>
              <a:t>海外</a:t>
            </a:r>
            <a:endParaRPr lang="ja-JP" altLang="en-US" dirty="0"/>
          </a:p>
        </p:txBody>
      </p:sp>
      <p:sp>
        <p:nvSpPr>
          <p:cNvPr id="6" name="テキスト ボックス 5">
            <a:extLst>
              <a:ext uri="{FF2B5EF4-FFF2-40B4-BE49-F238E27FC236}">
                <a16:creationId xmlns:a16="http://schemas.microsoft.com/office/drawing/2014/main" id="{FF4084B3-4016-4461-8257-627496693789}"/>
              </a:ext>
            </a:extLst>
          </p:cNvPr>
          <p:cNvSpPr txBox="1"/>
          <p:nvPr/>
        </p:nvSpPr>
        <p:spPr>
          <a:xfrm>
            <a:off x="158062" y="541391"/>
            <a:ext cx="7462189" cy="584775"/>
          </a:xfrm>
          <a:prstGeom prst="rect">
            <a:avLst/>
          </a:prstGeom>
          <a:noFill/>
        </p:spPr>
        <p:txBody>
          <a:bodyPr wrap="square" rtlCol="0">
            <a:spAutoFit/>
          </a:bodyPr>
          <a:lstStyle/>
          <a:p>
            <a:r>
              <a:rPr kumimoji="1" lang="ja-JP" altLang="en-US" sz="1600" b="1" dirty="0"/>
              <a:t>ターゲット：</a:t>
            </a:r>
            <a:r>
              <a:rPr kumimoji="1" lang="ja-JP" altLang="en-US" sz="1600" b="1" dirty="0">
                <a:solidFill>
                  <a:schemeClr val="accent1"/>
                </a:solidFill>
              </a:rPr>
              <a:t>海外</a:t>
            </a:r>
            <a:r>
              <a:rPr kumimoji="1" lang="ja-JP" altLang="en-US" sz="1600" b="1" dirty="0"/>
              <a:t>の各エリアの観光やグルメ、ショッピングなどの</a:t>
            </a:r>
            <a:r>
              <a:rPr kumimoji="1" lang="ja-JP" altLang="en-US" sz="1600" b="1" dirty="0">
                <a:solidFill>
                  <a:schemeClr val="accent1"/>
                </a:solidFill>
              </a:rPr>
              <a:t>旅行情報</a:t>
            </a:r>
            <a:r>
              <a:rPr kumimoji="1" lang="ja-JP" altLang="en-US" sz="1600" b="1" dirty="0"/>
              <a:t>に興味のあるユーザー、旅行を控えたユーザー</a:t>
            </a:r>
          </a:p>
        </p:txBody>
      </p:sp>
      <p:sp>
        <p:nvSpPr>
          <p:cNvPr id="9" name="テキスト ボックス 8">
            <a:extLst>
              <a:ext uri="{FF2B5EF4-FFF2-40B4-BE49-F238E27FC236}">
                <a16:creationId xmlns:a16="http://schemas.microsoft.com/office/drawing/2014/main" id="{0C300DE8-7748-48F7-A9C4-F3396A85070D}"/>
              </a:ext>
            </a:extLst>
          </p:cNvPr>
          <p:cNvSpPr txBox="1"/>
          <p:nvPr/>
        </p:nvSpPr>
        <p:spPr>
          <a:xfrm>
            <a:off x="7645683" y="646660"/>
            <a:ext cx="744722" cy="253916"/>
          </a:xfrm>
          <a:prstGeom prst="rect">
            <a:avLst/>
          </a:prstGeom>
          <a:solidFill>
            <a:schemeClr val="accent1"/>
          </a:solidFill>
        </p:spPr>
        <p:txBody>
          <a:bodyPr wrap="square" rtlCol="0" anchor="ctr">
            <a:spAutoFit/>
          </a:bodyPr>
          <a:lstStyle/>
          <a:p>
            <a:pPr algn="ctr"/>
            <a:r>
              <a:rPr kumimoji="1" lang="en-US" altLang="ja-JP" sz="1050">
                <a:solidFill>
                  <a:schemeClr val="bg1"/>
                </a:solidFill>
              </a:rPr>
              <a:t>Imp</a:t>
            </a:r>
            <a:r>
              <a:rPr kumimoji="1" lang="ja-JP" altLang="en-US" sz="1050">
                <a:solidFill>
                  <a:schemeClr val="bg1"/>
                </a:solidFill>
              </a:rPr>
              <a:t>保証</a:t>
            </a:r>
            <a:endParaRPr kumimoji="1" lang="en-US" altLang="ja-JP" sz="1050">
              <a:solidFill>
                <a:schemeClr val="bg1"/>
              </a:solidFill>
            </a:endParaRPr>
          </a:p>
        </p:txBody>
      </p:sp>
      <p:sp>
        <p:nvSpPr>
          <p:cNvPr id="10" name="テキスト ボックス 9">
            <a:extLst>
              <a:ext uri="{FF2B5EF4-FFF2-40B4-BE49-F238E27FC236}">
                <a16:creationId xmlns:a16="http://schemas.microsoft.com/office/drawing/2014/main" id="{0841D2C7-A729-46DF-9411-387CCB3C3C67}"/>
              </a:ext>
            </a:extLst>
          </p:cNvPr>
          <p:cNvSpPr txBox="1"/>
          <p:nvPr/>
        </p:nvSpPr>
        <p:spPr>
          <a:xfrm>
            <a:off x="3753063" y="1179771"/>
            <a:ext cx="4686249" cy="646331"/>
          </a:xfrm>
          <a:prstGeom prst="rect">
            <a:avLst/>
          </a:prstGeom>
          <a:noFill/>
        </p:spPr>
        <p:txBody>
          <a:bodyPr wrap="square" rtlCol="0">
            <a:spAutoFit/>
          </a:bodyPr>
          <a:lstStyle/>
          <a:p>
            <a:r>
              <a:rPr kumimoji="1" lang="ja-JP" altLang="en-US" sz="1200" dirty="0"/>
              <a:t>各エリアに関する旅行記（ブログ）・クチコミ情報・ジェネラルインフォメーションなどが、国・都市などエリア別に閲覧出来るコンテンツページです。</a:t>
            </a:r>
          </a:p>
        </p:txBody>
      </p:sp>
      <p:sp>
        <p:nvSpPr>
          <p:cNvPr id="11" name="Text Box 3">
            <a:extLst>
              <a:ext uri="{FF2B5EF4-FFF2-40B4-BE49-F238E27FC236}">
                <a16:creationId xmlns:a16="http://schemas.microsoft.com/office/drawing/2014/main" id="{C8C70256-F3E4-4E73-BAEB-BC1740FF2020}"/>
              </a:ext>
            </a:extLst>
          </p:cNvPr>
          <p:cNvSpPr txBox="1">
            <a:spLocks noChangeArrowheads="1"/>
          </p:cNvSpPr>
          <p:nvPr/>
        </p:nvSpPr>
        <p:spPr bwMode="auto">
          <a:xfrm>
            <a:off x="830556" y="1384204"/>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mn-ea"/>
                <a:ea typeface="+mn-ea"/>
                <a:cs typeface="メイリオ" panose="020B0604030504040204" pitchFamily="50" charset="-128"/>
              </a:rPr>
              <a:t>PC</a:t>
            </a:r>
            <a:r>
              <a:rPr lang="ja-JP" altLang="en-US" sz="800" b="0" dirty="0">
                <a:solidFill>
                  <a:schemeClr val="tx1"/>
                </a:solidFill>
                <a:latin typeface="+mn-ea"/>
                <a:ea typeface="+mn-ea"/>
                <a:cs typeface="メイリオ" panose="020B0604030504040204" pitchFamily="50" charset="-128"/>
              </a:rPr>
              <a:t>：海外各エリアページ</a:t>
            </a:r>
          </a:p>
        </p:txBody>
      </p:sp>
      <p:pic>
        <p:nvPicPr>
          <p:cNvPr id="33" name="グラフィックス 32">
            <a:extLst>
              <a:ext uri="{FF2B5EF4-FFF2-40B4-BE49-F238E27FC236}">
                <a16:creationId xmlns:a16="http://schemas.microsoft.com/office/drawing/2014/main" id="{0C5701BE-FBB1-4FDA-94FC-A8134B0FC5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95736" y="646660"/>
            <a:ext cx="438150" cy="285750"/>
          </a:xfrm>
          <a:prstGeom prst="rect">
            <a:avLst/>
          </a:prstGeom>
        </p:spPr>
      </p:pic>
      <p:pic>
        <p:nvPicPr>
          <p:cNvPr id="41" name="図 40">
            <a:extLst>
              <a:ext uri="{FF2B5EF4-FFF2-40B4-BE49-F238E27FC236}">
                <a16:creationId xmlns:a16="http://schemas.microsoft.com/office/drawing/2014/main" id="{F0995A0A-63E8-46DC-9B65-CCE16E7FDCEA}"/>
              </a:ext>
            </a:extLst>
          </p:cNvPr>
          <p:cNvPicPr>
            <a:picLocks noChangeAspect="1"/>
          </p:cNvPicPr>
          <p:nvPr/>
        </p:nvPicPr>
        <p:blipFill rotWithShape="1">
          <a:blip r:embed="rId4"/>
          <a:srcRect b="77060"/>
          <a:stretch/>
        </p:blipFill>
        <p:spPr>
          <a:xfrm>
            <a:off x="704688" y="1611334"/>
            <a:ext cx="2400300" cy="2035475"/>
          </a:xfrm>
          <a:prstGeom prst="rect">
            <a:avLst/>
          </a:prstGeom>
        </p:spPr>
      </p:pic>
      <p:pic>
        <p:nvPicPr>
          <p:cNvPr id="43" name="図 42">
            <a:extLst>
              <a:ext uri="{FF2B5EF4-FFF2-40B4-BE49-F238E27FC236}">
                <a16:creationId xmlns:a16="http://schemas.microsoft.com/office/drawing/2014/main" id="{00618E57-DBA0-4309-B526-4702F3F2B4F4}"/>
              </a:ext>
            </a:extLst>
          </p:cNvPr>
          <p:cNvPicPr>
            <a:picLocks noChangeAspect="1"/>
          </p:cNvPicPr>
          <p:nvPr/>
        </p:nvPicPr>
        <p:blipFill rotWithShape="1">
          <a:blip r:embed="rId4"/>
          <a:srcRect t="57720" b="21025"/>
          <a:stretch/>
        </p:blipFill>
        <p:spPr>
          <a:xfrm>
            <a:off x="704688" y="3756113"/>
            <a:ext cx="2400300" cy="1885950"/>
          </a:xfrm>
          <a:prstGeom prst="rect">
            <a:avLst/>
          </a:prstGeom>
        </p:spPr>
      </p:pic>
      <p:sp>
        <p:nvSpPr>
          <p:cNvPr id="45" name="フリーフォーム: 図形 44">
            <a:extLst>
              <a:ext uri="{FF2B5EF4-FFF2-40B4-BE49-F238E27FC236}">
                <a16:creationId xmlns:a16="http://schemas.microsoft.com/office/drawing/2014/main" id="{107778F7-9937-4C43-885C-24264D247E8E}"/>
              </a:ext>
            </a:extLst>
          </p:cNvPr>
          <p:cNvSpPr/>
          <p:nvPr/>
        </p:nvSpPr>
        <p:spPr>
          <a:xfrm>
            <a:off x="572717" y="3650566"/>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図形 45">
            <a:extLst>
              <a:ext uri="{FF2B5EF4-FFF2-40B4-BE49-F238E27FC236}">
                <a16:creationId xmlns:a16="http://schemas.microsoft.com/office/drawing/2014/main" id="{EBBEAB28-54D7-441E-8BFF-1178352E0ED3}"/>
              </a:ext>
            </a:extLst>
          </p:cNvPr>
          <p:cNvSpPr/>
          <p:nvPr/>
        </p:nvSpPr>
        <p:spPr>
          <a:xfrm>
            <a:off x="458527" y="5577723"/>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80AEA9B-3687-41FE-A964-175E17C4AB77}"/>
              </a:ext>
            </a:extLst>
          </p:cNvPr>
          <p:cNvSpPr/>
          <p:nvPr/>
        </p:nvSpPr>
        <p:spPr bwMode="auto">
          <a:xfrm>
            <a:off x="2322952" y="2130671"/>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mn-ea"/>
              <a:cs typeface="メイリオ" panose="020B0604030504040204" pitchFamily="50" charset="-128"/>
            </a:endParaRPr>
          </a:p>
        </p:txBody>
      </p:sp>
      <p:sp>
        <p:nvSpPr>
          <p:cNvPr id="47" name="正方形/長方形 46">
            <a:extLst>
              <a:ext uri="{FF2B5EF4-FFF2-40B4-BE49-F238E27FC236}">
                <a16:creationId xmlns:a16="http://schemas.microsoft.com/office/drawing/2014/main" id="{017E1420-3CDB-4B09-82B7-4039ECD63FC6}"/>
              </a:ext>
            </a:extLst>
          </p:cNvPr>
          <p:cNvSpPr/>
          <p:nvPr/>
        </p:nvSpPr>
        <p:spPr bwMode="auto">
          <a:xfrm>
            <a:off x="2311681" y="4545367"/>
            <a:ext cx="678707" cy="60844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mn-ea"/>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mn-ea"/>
              <a:cs typeface="メイリオ" panose="020B0604030504040204" pitchFamily="50" charset="-128"/>
            </a:endParaRPr>
          </a:p>
        </p:txBody>
      </p:sp>
      <p:sp>
        <p:nvSpPr>
          <p:cNvPr id="30" name="テキスト ボックス 11">
            <a:extLst>
              <a:ext uri="{FF2B5EF4-FFF2-40B4-BE49-F238E27FC236}">
                <a16:creationId xmlns:a16="http://schemas.microsoft.com/office/drawing/2014/main" id="{96B8D95C-8EB4-428B-9C02-AB937FA8C3BA}"/>
              </a:ext>
            </a:extLst>
          </p:cNvPr>
          <p:cNvSpPr txBox="1">
            <a:spLocks noChangeArrowheads="1"/>
          </p:cNvSpPr>
          <p:nvPr/>
        </p:nvSpPr>
        <p:spPr bwMode="auto">
          <a:xfrm>
            <a:off x="2913082" y="4543299"/>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chemeClr val="accent2"/>
                </a:solidFill>
                <a:latin typeface="+mn-ea"/>
                <a:cs typeface="メイリオ" panose="020B0604030504040204" pitchFamily="50" charset="-128"/>
              </a:rPr>
              <a:t>フローティング</a:t>
            </a:r>
          </a:p>
        </p:txBody>
      </p:sp>
      <p:cxnSp>
        <p:nvCxnSpPr>
          <p:cNvPr id="31" name="直線矢印コネクタ 30">
            <a:extLst>
              <a:ext uri="{FF2B5EF4-FFF2-40B4-BE49-F238E27FC236}">
                <a16:creationId xmlns:a16="http://schemas.microsoft.com/office/drawing/2014/main" id="{43BCF209-7BD1-4F92-BB7C-850BEEC28CA0}"/>
              </a:ext>
            </a:extLst>
          </p:cNvPr>
          <p:cNvCxnSpPr>
            <a:cxnSpLocks/>
          </p:cNvCxnSpPr>
          <p:nvPr/>
        </p:nvCxnSpPr>
        <p:spPr>
          <a:xfrm>
            <a:off x="3183509" y="4540837"/>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 Box 3">
            <a:extLst>
              <a:ext uri="{FF2B5EF4-FFF2-40B4-BE49-F238E27FC236}">
                <a16:creationId xmlns:a16="http://schemas.microsoft.com/office/drawing/2014/main" id="{7C2E9AE0-4521-4AF1-8A40-B7C9C4529C60}"/>
              </a:ext>
            </a:extLst>
          </p:cNvPr>
          <p:cNvSpPr txBox="1">
            <a:spLocks noChangeArrowheads="1"/>
          </p:cNvSpPr>
          <p:nvPr/>
        </p:nvSpPr>
        <p:spPr bwMode="auto">
          <a:xfrm>
            <a:off x="553825" y="5702348"/>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mn-ea"/>
                <a:ea typeface="+mn-ea"/>
                <a:cs typeface="メイリオ" panose="020B0604030504040204" pitchFamily="50" charset="-128"/>
              </a:rPr>
              <a:t>※</a:t>
            </a:r>
            <a:r>
              <a:rPr lang="ja-JP" altLang="en-US" sz="700" b="0" dirty="0">
                <a:solidFill>
                  <a:schemeClr val="bg1">
                    <a:lumMod val="50000"/>
                  </a:schemeClr>
                </a:solidFill>
                <a:latin typeface="+mn-ea"/>
                <a:ea typeface="+mn-ea"/>
                <a:cs typeface="メイリオ" panose="020B0604030504040204" pitchFamily="50" charset="-128"/>
              </a:rPr>
              <a:t>同ページ内にビルボード掲載時は、表示位置が下がります。</a:t>
            </a:r>
          </a:p>
        </p:txBody>
      </p:sp>
      <p:graphicFrame>
        <p:nvGraphicFramePr>
          <p:cNvPr id="3" name="表 2">
            <a:extLst>
              <a:ext uri="{FF2B5EF4-FFF2-40B4-BE49-F238E27FC236}">
                <a16:creationId xmlns:a16="http://schemas.microsoft.com/office/drawing/2014/main" id="{63138A7C-CD0C-5A02-CC4D-5900960FEA57}"/>
              </a:ext>
            </a:extLst>
          </p:cNvPr>
          <p:cNvGraphicFramePr>
            <a:graphicFrameLocks noGrp="1"/>
          </p:cNvGraphicFramePr>
          <p:nvPr>
            <p:extLst>
              <p:ext uri="{D42A27DB-BD31-4B8C-83A1-F6EECF244321}">
                <p14:modId xmlns:p14="http://schemas.microsoft.com/office/powerpoint/2010/main" val="2426285781"/>
              </p:ext>
            </p:extLst>
          </p:nvPr>
        </p:nvGraphicFramePr>
        <p:xfrm>
          <a:off x="3841751" y="1826102"/>
          <a:ext cx="4978400" cy="2876550"/>
        </p:xfrm>
        <a:graphic>
          <a:graphicData uri="http://schemas.openxmlformats.org/drawingml/2006/table">
            <a:tbl>
              <a:tblPr/>
              <a:tblGrid>
                <a:gridCol w="1117600">
                  <a:extLst>
                    <a:ext uri="{9D8B030D-6E8A-4147-A177-3AD203B41FA5}">
                      <a16:colId xmlns:a16="http://schemas.microsoft.com/office/drawing/2014/main" val="3540415695"/>
                    </a:ext>
                  </a:extLst>
                </a:gridCol>
                <a:gridCol w="3860800">
                  <a:extLst>
                    <a:ext uri="{9D8B030D-6E8A-4147-A177-3AD203B41FA5}">
                      <a16:colId xmlns:a16="http://schemas.microsoft.com/office/drawing/2014/main" val="55598667"/>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フローティングレクタングル</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26668771"/>
                  </a:ext>
                </a:extLst>
              </a:tr>
              <a:tr h="3238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⑥ハワイ ⑦中南米 ⑧オセアニア 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3823723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@0.6</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530062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057594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en-US" sz="85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341821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B</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60056731"/>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6868211"/>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31905803"/>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13917178"/>
                  </a:ext>
                </a:extLst>
              </a:tr>
              <a:tr h="255270">
                <a:tc vMerge="1">
                  <a:txBody>
                    <a:bodyPr/>
                    <a:lstStyle/>
                    <a:p>
                      <a:endParaRPr kumimoji="1" lang="ja-JP" altLang="en-US"/>
                    </a:p>
                  </a:txBody>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1828146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56703766"/>
                  </a:ext>
                </a:extLst>
              </a:tr>
            </a:tbl>
          </a:graphicData>
        </a:graphic>
      </p:graphicFrame>
      <p:sp>
        <p:nvSpPr>
          <p:cNvPr id="12" name="Text Box 9">
            <a:extLst>
              <a:ext uri="{FF2B5EF4-FFF2-40B4-BE49-F238E27FC236}">
                <a16:creationId xmlns:a16="http://schemas.microsoft.com/office/drawing/2014/main" id="{BB9EC25A-00CB-210B-B309-73BC041C790F}"/>
              </a:ext>
            </a:extLst>
          </p:cNvPr>
          <p:cNvSpPr txBox="1">
            <a:spLocks noChangeArrowheads="1"/>
          </p:cNvSpPr>
          <p:nvPr/>
        </p:nvSpPr>
        <p:spPr bwMode="auto">
          <a:xfrm>
            <a:off x="3753063" y="4759791"/>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bg1">
                    <a:lumMod val="50000"/>
                  </a:schemeClr>
                </a:solidFill>
                <a:latin typeface="+mn-ea"/>
                <a:ea typeface="+mn-ea"/>
                <a:cs typeface="メイリオ" panose="020B0604030504040204" pitchFamily="50" charset="-128"/>
              </a:rPr>
              <a:t>※</a:t>
            </a:r>
            <a:r>
              <a:rPr lang="ja-JP" altLang="en-US" sz="800" b="0" dirty="0">
                <a:solidFill>
                  <a:schemeClr val="bg1">
                    <a:lumMod val="50000"/>
                  </a:schemeClr>
                </a:solidFill>
                <a:latin typeface="+mn-ea"/>
                <a:ea typeface="+mn-ea"/>
                <a:cs typeface="メイリオ" panose="020B0604030504040204" pitchFamily="50" charset="-128"/>
              </a:rPr>
              <a:t>最低出稿金額：</a:t>
            </a:r>
            <a:r>
              <a:rPr lang="en-US" altLang="ja-JP" sz="800" b="0" dirty="0">
                <a:solidFill>
                  <a:schemeClr val="bg1">
                    <a:lumMod val="50000"/>
                  </a:schemeClr>
                </a:solidFill>
                <a:latin typeface="+mn-ea"/>
                <a:ea typeface="+mn-ea"/>
                <a:cs typeface="メイリオ" panose="020B0604030504040204" pitchFamily="50" charset="-128"/>
              </a:rPr>
              <a:t>1</a:t>
            </a:r>
            <a:r>
              <a:rPr lang="ja-JP" altLang="en-US" sz="800" b="0" dirty="0">
                <a:solidFill>
                  <a:schemeClr val="bg1">
                    <a:lumMod val="50000"/>
                  </a:schemeClr>
                </a:solidFill>
                <a:latin typeface="+mn-ea"/>
                <a:ea typeface="+mn-ea"/>
                <a:cs typeface="メイリオ" panose="020B0604030504040204" pitchFamily="50" charset="-128"/>
              </a:rPr>
              <a:t>発注あたり</a:t>
            </a:r>
            <a:r>
              <a:rPr lang="en-US" altLang="ja-JP" sz="800" b="0" dirty="0">
                <a:solidFill>
                  <a:schemeClr val="bg1">
                    <a:lumMod val="50000"/>
                  </a:schemeClr>
                </a:solidFill>
                <a:latin typeface="+mn-ea"/>
                <a:ea typeface="+mn-ea"/>
                <a:cs typeface="メイリオ" panose="020B0604030504040204" pitchFamily="50" charset="-128"/>
              </a:rPr>
              <a:t>300,000</a:t>
            </a:r>
            <a:r>
              <a:rPr lang="ja-JP" altLang="en-US" sz="800" b="0" dirty="0">
                <a:solidFill>
                  <a:schemeClr val="bg1">
                    <a:lumMod val="50000"/>
                  </a:schemeClr>
                </a:solidFill>
                <a:latin typeface="+mn-ea"/>
                <a:ea typeface="+mn-ea"/>
                <a:cs typeface="メイリオ" panose="020B0604030504040204" pitchFamily="50" charset="-128"/>
              </a:rPr>
              <a:t>円（満たない場合は各営業担当へご相談ください）</a:t>
            </a:r>
            <a:endParaRPr lang="en-US" altLang="ja-JP" sz="800" b="0" dirty="0">
              <a:solidFill>
                <a:schemeClr val="bg1">
                  <a:lumMod val="50000"/>
                </a:schemeClr>
              </a:solidFill>
              <a:latin typeface="+mn-ea"/>
              <a:ea typeface="+mn-ea"/>
              <a:cs typeface="メイリオ" panose="020B0604030504040204" pitchFamily="50" charset="-128"/>
            </a:endParaRPr>
          </a:p>
          <a:p>
            <a:pPr eaLnBrk="1" hangingPunct="1">
              <a:spcBef>
                <a:spcPct val="50000"/>
              </a:spcBef>
            </a:pPr>
            <a:r>
              <a:rPr lang="en-US" altLang="ja-JP" sz="800" dirty="0">
                <a:solidFill>
                  <a:schemeClr val="bg1">
                    <a:lumMod val="50000"/>
                  </a:schemeClr>
                </a:solidFill>
                <a:latin typeface="+mn-ea"/>
                <a:ea typeface="+mn-ea"/>
                <a:cs typeface="メイリオ" panose="020B0604030504040204" pitchFamily="50" charset="-128"/>
              </a:rPr>
              <a:t>※</a:t>
            </a:r>
            <a:r>
              <a:rPr lang="ja-JP" altLang="en-US" sz="800" dirty="0">
                <a:solidFill>
                  <a:schemeClr val="bg1">
                    <a:lumMod val="50000"/>
                  </a:schemeClr>
                </a:solidFill>
                <a:latin typeface="+mn-ea"/>
                <a:ea typeface="+mn-ea"/>
                <a:cs typeface="メイリオ" panose="020B0604030504040204" pitchFamily="50" charset="-128"/>
              </a:rPr>
              <a:t>ディスプレイ・バナー広告に関する注意事項は</a:t>
            </a:r>
            <a:r>
              <a:rPr lang="en-US" altLang="ja-JP" sz="800" dirty="0">
                <a:solidFill>
                  <a:schemeClr val="bg1">
                    <a:lumMod val="50000"/>
                  </a:schemeClr>
                </a:solidFill>
                <a:latin typeface="+mn-ea"/>
                <a:ea typeface="+mn-ea"/>
                <a:cs typeface="メイリオ" panose="020B0604030504040204" pitchFamily="50" charset="-128"/>
              </a:rPr>
              <a:t>P.59</a:t>
            </a:r>
            <a:r>
              <a:rPr lang="ja-JP" altLang="en-US" sz="800" dirty="0">
                <a:solidFill>
                  <a:schemeClr val="bg1">
                    <a:lumMod val="50000"/>
                  </a:schemeClr>
                </a:solidFill>
                <a:latin typeface="+mn-ea"/>
                <a:ea typeface="+mn-ea"/>
                <a:cs typeface="メイリオ" panose="020B0604030504040204" pitchFamily="50" charset="-128"/>
              </a:rPr>
              <a:t>を参照ください。</a:t>
            </a:r>
            <a:endParaRPr lang="en-US" altLang="ja-JP" sz="800" dirty="0">
              <a:solidFill>
                <a:schemeClr val="bg1">
                  <a:lumMod val="50000"/>
                </a:schemeClr>
              </a:solidFill>
              <a:latin typeface="+mn-ea"/>
              <a:ea typeface="+mn-ea"/>
              <a:cs typeface="メイリオ" panose="020B0604030504040204" pitchFamily="50" charset="-128"/>
            </a:endParaRPr>
          </a:p>
          <a:p>
            <a:pPr eaLnBrk="1" hangingPunct="1">
              <a:spcBef>
                <a:spcPct val="50000"/>
              </a:spcBef>
            </a:pPr>
            <a:endParaRPr lang="en-US" altLang="ja-JP" sz="300" b="0" dirty="0">
              <a:solidFill>
                <a:schemeClr val="bg1">
                  <a:lumMod val="50000"/>
                </a:schemeClr>
              </a:solidFill>
              <a:latin typeface="+mn-ea"/>
              <a:ea typeface="+mn-ea"/>
              <a:cs typeface="メイリオ" panose="020B0604030504040204" pitchFamily="50" charset="-128"/>
            </a:endParaRPr>
          </a:p>
          <a:p>
            <a:pPr eaLnBrk="1" hangingPunct="1">
              <a:spcBef>
                <a:spcPct val="50000"/>
              </a:spcBef>
            </a:pPr>
            <a:r>
              <a:rPr lang="ja-JP" altLang="en-US" sz="800" dirty="0">
                <a:solidFill>
                  <a:schemeClr val="bg1">
                    <a:lumMod val="50000"/>
                  </a:schemeClr>
                </a:solidFill>
                <a:latin typeface="+mn-ea"/>
                <a:ea typeface="+mn-ea"/>
                <a:cs typeface="メイリオ" panose="020B0604030504040204" pitchFamily="50" charset="-128"/>
              </a:rPr>
              <a:t>▼アジアエリアの国詳細</a:t>
            </a:r>
            <a:endParaRPr lang="ja-JP" altLang="en-US" sz="800" b="0" dirty="0">
              <a:solidFill>
                <a:schemeClr val="bg1">
                  <a:lumMod val="50000"/>
                </a:schemeClr>
              </a:solidFill>
              <a:latin typeface="+mn-ea"/>
              <a:ea typeface="+mn-ea"/>
              <a:cs typeface="メイリオ" panose="020B0604030504040204" pitchFamily="50" charset="-128"/>
            </a:endParaRPr>
          </a:p>
        </p:txBody>
      </p:sp>
      <p:graphicFrame>
        <p:nvGraphicFramePr>
          <p:cNvPr id="13" name="表 12">
            <a:extLst>
              <a:ext uri="{FF2B5EF4-FFF2-40B4-BE49-F238E27FC236}">
                <a16:creationId xmlns:a16="http://schemas.microsoft.com/office/drawing/2014/main" id="{1F9C7E1D-E9F8-83D6-1F49-249CE8A62F61}"/>
              </a:ext>
            </a:extLst>
          </p:cNvPr>
          <p:cNvGraphicFramePr>
            <a:graphicFrameLocks noGrp="1"/>
          </p:cNvGraphicFramePr>
          <p:nvPr>
            <p:extLst>
              <p:ext uri="{D42A27DB-BD31-4B8C-83A1-F6EECF244321}">
                <p14:modId xmlns:p14="http://schemas.microsoft.com/office/powerpoint/2010/main" val="1470879956"/>
              </p:ext>
            </p:extLst>
          </p:nvPr>
        </p:nvGraphicFramePr>
        <p:xfrm>
          <a:off x="3841751" y="5423848"/>
          <a:ext cx="4978400" cy="933174"/>
        </p:xfrm>
        <a:graphic>
          <a:graphicData uri="http://schemas.openxmlformats.org/drawingml/2006/table">
            <a:tbl>
              <a:tblPr/>
              <a:tblGrid>
                <a:gridCol w="1096009">
                  <a:extLst>
                    <a:ext uri="{9D8B030D-6E8A-4147-A177-3AD203B41FA5}">
                      <a16:colId xmlns:a16="http://schemas.microsoft.com/office/drawing/2014/main" val="1781774205"/>
                    </a:ext>
                  </a:extLst>
                </a:gridCol>
                <a:gridCol w="3882391">
                  <a:extLst>
                    <a:ext uri="{9D8B030D-6E8A-4147-A177-3AD203B41FA5}">
                      <a16:colId xmlns:a16="http://schemas.microsoft.com/office/drawing/2014/main" val="78490800"/>
                    </a:ext>
                  </a:extLst>
                </a:gridCol>
              </a:tblGrid>
              <a:tr h="311058">
                <a:tc>
                  <a:txBody>
                    <a:bodyPr/>
                    <a:lstStyle/>
                    <a:p>
                      <a:pPr algn="l" fontAlgn="ctr"/>
                      <a:r>
                        <a:rPr lang="ja-JP" altLang="en-US" sz="85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effectLst/>
                          <a:latin typeface="游ゴシック" panose="020B0400000000000000" pitchFamily="50" charset="-128"/>
                          <a:ea typeface="游ゴシック" panose="020B0400000000000000" pitchFamily="50" charset="-128"/>
                        </a:rPr>
                        <a:t>中国</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香港</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マカオ</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台湾</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韓国</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北朝鮮</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effectLst/>
                          <a:latin typeface="游ゴシック" panose="020B0400000000000000" pitchFamily="50" charset="-128"/>
                          <a:ea typeface="游ゴシック" panose="020B0400000000000000" pitchFamily="50" charset="-128"/>
                        </a:rPr>
                        <a:t>インドネシア</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カンボジア</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シンガポール</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タイ</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フィリピン</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ブルネイ</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ベトナム</a:t>
                      </a:r>
                      <a:r>
                        <a:rPr lang="en-US" altLang="ja-JP" sz="85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850" b="0" i="0" u="none" strike="noStrike" dirty="0">
                          <a:effectLst/>
                          <a:latin typeface="游ゴシック" panose="020B0400000000000000" pitchFamily="50" charset="-128"/>
                          <a:ea typeface="游ゴシック" panose="020B0400000000000000" pitchFamily="50" charset="-128"/>
                        </a:rPr>
                        <a:t>マレーシア</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ミャンマー</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ラオス</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effectLst/>
                          <a:latin typeface="游ゴシック" panose="020B0400000000000000" pitchFamily="50" charset="-128"/>
                          <a:ea typeface="游ゴシック" panose="020B0400000000000000" pitchFamily="50" charset="-128"/>
                        </a:rPr>
                        <a:t>インド</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スリランカ</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ネパール</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パキスタン</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バングラデシュ</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ブータン</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モルディブ</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3442237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E0EF89-EDDA-4E53-8ED7-64BA13818E9A}"/>
              </a:ext>
            </a:extLst>
          </p:cNvPr>
          <p:cNvSpPr>
            <a:spLocks noGrp="1"/>
          </p:cNvSpPr>
          <p:nvPr>
            <p:ph type="sldNum" sz="quarter" idx="12"/>
          </p:nvPr>
        </p:nvSpPr>
        <p:spPr/>
        <p:txBody>
          <a:bodyPr/>
          <a:lstStyle/>
          <a:p>
            <a:fld id="{D8B91448-09D1-4BE7-A07D-AABAAA73F2EB}" type="slidenum">
              <a:rPr kumimoji="1" lang="ja-JP" altLang="en-US" smtClean="0"/>
              <a:t>38</a:t>
            </a:fld>
            <a:endParaRPr kumimoji="1" lang="ja-JP" altLang="en-US"/>
          </a:p>
        </p:txBody>
      </p:sp>
      <p:sp>
        <p:nvSpPr>
          <p:cNvPr id="4" name="フッター プレースホルダー 3">
            <a:extLst>
              <a:ext uri="{FF2B5EF4-FFF2-40B4-BE49-F238E27FC236}">
                <a16:creationId xmlns:a16="http://schemas.microsoft.com/office/drawing/2014/main" id="{FC53DC01-DB50-4432-BE77-14FB377A7CF9}"/>
              </a:ext>
            </a:extLst>
          </p:cNvPr>
          <p:cNvSpPr>
            <a:spLocks noGrp="1"/>
          </p:cNvSpPr>
          <p:nvPr>
            <p:ph type="ftr" sz="quarter" idx="13"/>
          </p:nvPr>
        </p:nvSpPr>
        <p:spPr>
          <a:xfrm>
            <a:off x="76995" y="6541553"/>
            <a:ext cx="3647895" cy="365125"/>
          </a:xfrm>
        </p:spPr>
        <p:txBody>
          <a:bodyPr/>
          <a:lstStyle/>
          <a:p>
            <a:r>
              <a:rPr lang="en-US" altLang="ja-JP" dirty="0"/>
              <a:t>Copyright © Kakaku.com, Inc. All Rights Reserved.</a:t>
            </a:r>
          </a:p>
        </p:txBody>
      </p:sp>
      <p:sp>
        <p:nvSpPr>
          <p:cNvPr id="5" name="テキスト プレースホルダー 8">
            <a:extLst>
              <a:ext uri="{FF2B5EF4-FFF2-40B4-BE49-F238E27FC236}">
                <a16:creationId xmlns:a16="http://schemas.microsoft.com/office/drawing/2014/main" id="{DFB5B968-4DD7-4C16-8B6D-27372A314BEE}"/>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 PC</a:t>
            </a:r>
            <a:r>
              <a:rPr lang="ja-JP" altLang="en-US" dirty="0"/>
              <a:t> バナー広告</a:t>
            </a:r>
            <a:r>
              <a:rPr lang="en-US" altLang="ja-JP" dirty="0"/>
              <a:t>】</a:t>
            </a:r>
            <a:r>
              <a:rPr lang="ja-JP" altLang="en-US" dirty="0"/>
              <a:t>フローティングレクタングル</a:t>
            </a:r>
            <a:r>
              <a:rPr lang="en-US" altLang="ja-JP" dirty="0"/>
              <a:t>/</a:t>
            </a:r>
            <a:r>
              <a:rPr lang="ja-JP" altLang="en-US" dirty="0"/>
              <a:t>国内</a:t>
            </a:r>
          </a:p>
        </p:txBody>
      </p:sp>
      <p:sp>
        <p:nvSpPr>
          <p:cNvPr id="6" name="テキスト ボックス 5">
            <a:extLst>
              <a:ext uri="{FF2B5EF4-FFF2-40B4-BE49-F238E27FC236}">
                <a16:creationId xmlns:a16="http://schemas.microsoft.com/office/drawing/2014/main" id="{FF4084B3-4016-4461-8257-627496693789}"/>
              </a:ext>
            </a:extLst>
          </p:cNvPr>
          <p:cNvSpPr txBox="1"/>
          <p:nvPr/>
        </p:nvSpPr>
        <p:spPr>
          <a:xfrm>
            <a:off x="158062" y="545099"/>
            <a:ext cx="7192649" cy="584775"/>
          </a:xfrm>
          <a:prstGeom prst="rect">
            <a:avLst/>
          </a:prstGeom>
          <a:noFill/>
        </p:spPr>
        <p:txBody>
          <a:bodyPr wrap="square" rtlCol="0">
            <a:spAutoFit/>
          </a:bodyPr>
          <a:lstStyle/>
          <a:p>
            <a:r>
              <a:rPr kumimoji="1" lang="ja-JP" altLang="en-US" sz="1600" b="1" dirty="0"/>
              <a:t>ターゲット：</a:t>
            </a:r>
            <a:r>
              <a:rPr kumimoji="1" lang="ja-JP" altLang="en-US" sz="1600" b="1" dirty="0">
                <a:solidFill>
                  <a:schemeClr val="accent1"/>
                </a:solidFill>
              </a:rPr>
              <a:t>国内</a:t>
            </a:r>
            <a:r>
              <a:rPr kumimoji="1" lang="ja-JP" altLang="en-US" sz="1600" b="1" dirty="0"/>
              <a:t>の各地域の観光やグルメ、ショッピングなどの</a:t>
            </a:r>
            <a:r>
              <a:rPr kumimoji="1" lang="ja-JP" altLang="en-US" sz="1600" b="1" dirty="0">
                <a:solidFill>
                  <a:schemeClr val="accent1"/>
                </a:solidFill>
              </a:rPr>
              <a:t>旅行情報</a:t>
            </a:r>
            <a:r>
              <a:rPr kumimoji="1" lang="ja-JP" altLang="en-US" sz="1600" b="1" dirty="0"/>
              <a:t>に興味のあるユーザー、旅行を控えたユーザー</a:t>
            </a:r>
          </a:p>
        </p:txBody>
      </p:sp>
      <p:sp>
        <p:nvSpPr>
          <p:cNvPr id="10" name="テキスト ボックス 9">
            <a:extLst>
              <a:ext uri="{FF2B5EF4-FFF2-40B4-BE49-F238E27FC236}">
                <a16:creationId xmlns:a16="http://schemas.microsoft.com/office/drawing/2014/main" id="{0841D2C7-A729-46DF-9411-387CCB3C3C67}"/>
              </a:ext>
            </a:extLst>
          </p:cNvPr>
          <p:cNvSpPr txBox="1"/>
          <p:nvPr/>
        </p:nvSpPr>
        <p:spPr>
          <a:xfrm>
            <a:off x="3886705" y="1194440"/>
            <a:ext cx="4686249" cy="646331"/>
          </a:xfrm>
          <a:prstGeom prst="rect">
            <a:avLst/>
          </a:prstGeom>
          <a:noFill/>
        </p:spPr>
        <p:txBody>
          <a:bodyPr wrap="square" rtlCol="0">
            <a:spAutoFit/>
          </a:bodyPr>
          <a:lstStyle/>
          <a:p>
            <a:r>
              <a:rPr kumimoji="1" lang="ja-JP" altLang="en-US" sz="1200" dirty="0"/>
              <a:t>各エリアに関する旅行記（ブログ）・クチコミ情報・ジェネラルインフォメーションなどが、都道府県などエリア別に閲覧出来るコンテンツページです。　</a:t>
            </a:r>
          </a:p>
        </p:txBody>
      </p:sp>
      <p:sp>
        <p:nvSpPr>
          <p:cNvPr id="41" name="テキスト ボックス 40">
            <a:extLst>
              <a:ext uri="{FF2B5EF4-FFF2-40B4-BE49-F238E27FC236}">
                <a16:creationId xmlns:a16="http://schemas.microsoft.com/office/drawing/2014/main" id="{38CD80C0-0110-4008-9CDE-207D90CB1A66}"/>
              </a:ext>
            </a:extLst>
          </p:cNvPr>
          <p:cNvSpPr txBox="1"/>
          <p:nvPr/>
        </p:nvSpPr>
        <p:spPr>
          <a:xfrm>
            <a:off x="7636812" y="646660"/>
            <a:ext cx="744722" cy="253916"/>
          </a:xfrm>
          <a:prstGeom prst="rect">
            <a:avLst/>
          </a:prstGeom>
          <a:solidFill>
            <a:schemeClr val="accent1"/>
          </a:solidFill>
        </p:spPr>
        <p:txBody>
          <a:bodyPr wrap="square" rtlCol="0" anchor="ctr">
            <a:spAutoFit/>
          </a:bodyPr>
          <a:lstStyle/>
          <a:p>
            <a:pPr algn="ctr"/>
            <a:r>
              <a:rPr kumimoji="1" lang="en-US" altLang="ja-JP" sz="1050">
                <a:solidFill>
                  <a:schemeClr val="bg1"/>
                </a:solidFill>
              </a:rPr>
              <a:t>Imp</a:t>
            </a:r>
            <a:r>
              <a:rPr kumimoji="1" lang="ja-JP" altLang="en-US" sz="1050">
                <a:solidFill>
                  <a:schemeClr val="bg1"/>
                </a:solidFill>
              </a:rPr>
              <a:t>保証</a:t>
            </a:r>
            <a:endParaRPr kumimoji="1" lang="en-US" altLang="ja-JP" sz="1050">
              <a:solidFill>
                <a:schemeClr val="bg1"/>
              </a:solidFill>
            </a:endParaRPr>
          </a:p>
        </p:txBody>
      </p:sp>
      <p:pic>
        <p:nvPicPr>
          <p:cNvPr id="42" name="グラフィックス 41">
            <a:extLst>
              <a:ext uri="{FF2B5EF4-FFF2-40B4-BE49-F238E27FC236}">
                <a16:creationId xmlns:a16="http://schemas.microsoft.com/office/drawing/2014/main" id="{E4D1EC77-D320-4F21-8AB0-A32D956CAD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86865" y="646660"/>
            <a:ext cx="438150" cy="285750"/>
          </a:xfrm>
          <a:prstGeom prst="rect">
            <a:avLst/>
          </a:prstGeom>
        </p:spPr>
      </p:pic>
      <p:sp>
        <p:nvSpPr>
          <p:cNvPr id="40" name="コンテンツ プレースホルダー 6">
            <a:extLst>
              <a:ext uri="{FF2B5EF4-FFF2-40B4-BE49-F238E27FC236}">
                <a16:creationId xmlns:a16="http://schemas.microsoft.com/office/drawing/2014/main" id="{CD277ABC-C6ED-4868-826B-E3EE6F88B630}"/>
              </a:ext>
            </a:extLst>
          </p:cNvPr>
          <p:cNvSpPr txBox="1">
            <a:spLocks/>
          </p:cNvSpPr>
          <p:nvPr/>
        </p:nvSpPr>
        <p:spPr>
          <a:xfrm>
            <a:off x="458528" y="1353296"/>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p>
        </p:txBody>
      </p:sp>
      <p:sp>
        <p:nvSpPr>
          <p:cNvPr id="46" name="Text Box 3">
            <a:extLst>
              <a:ext uri="{FF2B5EF4-FFF2-40B4-BE49-F238E27FC236}">
                <a16:creationId xmlns:a16="http://schemas.microsoft.com/office/drawing/2014/main" id="{29A70C03-7171-407A-9762-18FC3D28766D}"/>
              </a:ext>
            </a:extLst>
          </p:cNvPr>
          <p:cNvSpPr txBox="1">
            <a:spLocks noChangeArrowheads="1"/>
          </p:cNvSpPr>
          <p:nvPr/>
        </p:nvSpPr>
        <p:spPr bwMode="auto">
          <a:xfrm>
            <a:off x="830556" y="1384204"/>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mn-ea"/>
                <a:ea typeface="+mn-ea"/>
                <a:cs typeface="メイリオ" panose="020B0604030504040204" pitchFamily="50" charset="-128"/>
              </a:rPr>
              <a:t>PC</a:t>
            </a:r>
            <a:r>
              <a:rPr lang="ja-JP" altLang="en-US" sz="800" b="0" dirty="0">
                <a:solidFill>
                  <a:schemeClr val="tx1"/>
                </a:solidFill>
                <a:latin typeface="+mn-ea"/>
                <a:ea typeface="+mn-ea"/>
                <a:cs typeface="メイリオ" panose="020B0604030504040204" pitchFamily="50" charset="-128"/>
              </a:rPr>
              <a:t>：国内各エリアページ</a:t>
            </a:r>
          </a:p>
        </p:txBody>
      </p:sp>
      <p:sp>
        <p:nvSpPr>
          <p:cNvPr id="52" name="フリーフォーム: 図形 51">
            <a:extLst>
              <a:ext uri="{FF2B5EF4-FFF2-40B4-BE49-F238E27FC236}">
                <a16:creationId xmlns:a16="http://schemas.microsoft.com/office/drawing/2014/main" id="{2D237A55-0283-45D1-8432-6B6EFE114121}"/>
              </a:ext>
            </a:extLst>
          </p:cNvPr>
          <p:cNvSpPr/>
          <p:nvPr/>
        </p:nvSpPr>
        <p:spPr>
          <a:xfrm>
            <a:off x="458527" y="5577723"/>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Text Box 3">
            <a:extLst>
              <a:ext uri="{FF2B5EF4-FFF2-40B4-BE49-F238E27FC236}">
                <a16:creationId xmlns:a16="http://schemas.microsoft.com/office/drawing/2014/main" id="{DBE1B468-A76A-4CF8-8874-481FBB46E101}"/>
              </a:ext>
            </a:extLst>
          </p:cNvPr>
          <p:cNvSpPr txBox="1">
            <a:spLocks noChangeArrowheads="1"/>
          </p:cNvSpPr>
          <p:nvPr/>
        </p:nvSpPr>
        <p:spPr bwMode="auto">
          <a:xfrm>
            <a:off x="553825" y="5702348"/>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mn-ea"/>
                <a:ea typeface="+mn-ea"/>
                <a:cs typeface="メイリオ" panose="020B0604030504040204" pitchFamily="50" charset="-128"/>
              </a:rPr>
              <a:t>※</a:t>
            </a:r>
            <a:r>
              <a:rPr lang="ja-JP" altLang="en-US" sz="700" b="0" dirty="0">
                <a:solidFill>
                  <a:schemeClr val="bg1">
                    <a:lumMod val="50000"/>
                  </a:schemeClr>
                </a:solidFill>
                <a:latin typeface="+mn-ea"/>
                <a:ea typeface="+mn-ea"/>
                <a:cs typeface="メイリオ" panose="020B0604030504040204" pitchFamily="50" charset="-128"/>
              </a:rPr>
              <a:t>同ページ内にビルボード掲載時は、表示位置が下がります。</a:t>
            </a:r>
          </a:p>
        </p:txBody>
      </p:sp>
      <p:pic>
        <p:nvPicPr>
          <p:cNvPr id="58" name="図 57">
            <a:extLst>
              <a:ext uri="{FF2B5EF4-FFF2-40B4-BE49-F238E27FC236}">
                <a16:creationId xmlns:a16="http://schemas.microsoft.com/office/drawing/2014/main" id="{DDA337DB-3C5C-4EBF-B782-69D1998907BF}"/>
              </a:ext>
            </a:extLst>
          </p:cNvPr>
          <p:cNvPicPr>
            <a:picLocks noChangeAspect="1"/>
          </p:cNvPicPr>
          <p:nvPr/>
        </p:nvPicPr>
        <p:blipFill rotWithShape="1">
          <a:blip r:embed="rId4"/>
          <a:srcRect t="1" b="78669"/>
          <a:stretch/>
        </p:blipFill>
        <p:spPr>
          <a:xfrm>
            <a:off x="713566" y="1721004"/>
            <a:ext cx="2390514" cy="2019300"/>
          </a:xfrm>
          <a:prstGeom prst="rect">
            <a:avLst/>
          </a:prstGeom>
        </p:spPr>
      </p:pic>
      <p:sp>
        <p:nvSpPr>
          <p:cNvPr id="53" name="正方形/長方形 52">
            <a:extLst>
              <a:ext uri="{FF2B5EF4-FFF2-40B4-BE49-F238E27FC236}">
                <a16:creationId xmlns:a16="http://schemas.microsoft.com/office/drawing/2014/main" id="{DD7B77CC-4EC7-412C-9D31-0EA413D14F68}"/>
              </a:ext>
            </a:extLst>
          </p:cNvPr>
          <p:cNvSpPr/>
          <p:nvPr/>
        </p:nvSpPr>
        <p:spPr bwMode="auto">
          <a:xfrm>
            <a:off x="2287440" y="2130671"/>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mn-ea"/>
              <a:cs typeface="メイリオ" panose="020B0604030504040204" pitchFamily="50" charset="-128"/>
            </a:endParaRPr>
          </a:p>
        </p:txBody>
      </p:sp>
      <p:pic>
        <p:nvPicPr>
          <p:cNvPr id="59" name="図 58">
            <a:extLst>
              <a:ext uri="{FF2B5EF4-FFF2-40B4-BE49-F238E27FC236}">
                <a16:creationId xmlns:a16="http://schemas.microsoft.com/office/drawing/2014/main" id="{2861AD02-1033-46CA-82CD-C8B5EA145995}"/>
              </a:ext>
            </a:extLst>
          </p:cNvPr>
          <p:cNvPicPr>
            <a:picLocks noChangeAspect="1"/>
          </p:cNvPicPr>
          <p:nvPr/>
        </p:nvPicPr>
        <p:blipFill rotWithShape="1">
          <a:blip r:embed="rId4"/>
          <a:srcRect t="72546" b="6828"/>
          <a:stretch/>
        </p:blipFill>
        <p:spPr>
          <a:xfrm>
            <a:off x="713969" y="3704672"/>
            <a:ext cx="2390514" cy="1952625"/>
          </a:xfrm>
          <a:prstGeom prst="rect">
            <a:avLst/>
          </a:prstGeom>
        </p:spPr>
      </p:pic>
      <p:sp>
        <p:nvSpPr>
          <p:cNvPr id="54" name="正方形/長方形 53">
            <a:extLst>
              <a:ext uri="{FF2B5EF4-FFF2-40B4-BE49-F238E27FC236}">
                <a16:creationId xmlns:a16="http://schemas.microsoft.com/office/drawing/2014/main" id="{46CE5DC6-EFAF-43BF-A256-187D7366F7B3}"/>
              </a:ext>
            </a:extLst>
          </p:cNvPr>
          <p:cNvSpPr/>
          <p:nvPr/>
        </p:nvSpPr>
        <p:spPr bwMode="auto">
          <a:xfrm>
            <a:off x="2302803" y="4518733"/>
            <a:ext cx="678707" cy="60844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mn-ea"/>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mn-ea"/>
              <a:cs typeface="メイリオ" panose="020B0604030504040204" pitchFamily="50" charset="-128"/>
            </a:endParaRPr>
          </a:p>
        </p:txBody>
      </p:sp>
      <p:sp>
        <p:nvSpPr>
          <p:cNvPr id="55" name="テキスト ボックス 11">
            <a:extLst>
              <a:ext uri="{FF2B5EF4-FFF2-40B4-BE49-F238E27FC236}">
                <a16:creationId xmlns:a16="http://schemas.microsoft.com/office/drawing/2014/main" id="{9E268443-BD90-4554-A86B-F885421574B0}"/>
              </a:ext>
            </a:extLst>
          </p:cNvPr>
          <p:cNvSpPr txBox="1">
            <a:spLocks noChangeArrowheads="1"/>
          </p:cNvSpPr>
          <p:nvPr/>
        </p:nvSpPr>
        <p:spPr bwMode="auto">
          <a:xfrm>
            <a:off x="2913082" y="4498909"/>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chemeClr val="accent2"/>
                </a:solidFill>
                <a:latin typeface="+mn-ea"/>
                <a:cs typeface="メイリオ" panose="020B0604030504040204" pitchFamily="50" charset="-128"/>
              </a:rPr>
              <a:t>フローティング</a:t>
            </a:r>
          </a:p>
        </p:txBody>
      </p:sp>
      <p:cxnSp>
        <p:nvCxnSpPr>
          <p:cNvPr id="56" name="直線矢印コネクタ 55">
            <a:extLst>
              <a:ext uri="{FF2B5EF4-FFF2-40B4-BE49-F238E27FC236}">
                <a16:creationId xmlns:a16="http://schemas.microsoft.com/office/drawing/2014/main" id="{9F316DF6-383B-45EA-9BB1-293027E88C2F}"/>
              </a:ext>
            </a:extLst>
          </p:cNvPr>
          <p:cNvCxnSpPr>
            <a:cxnSpLocks/>
          </p:cNvCxnSpPr>
          <p:nvPr/>
        </p:nvCxnSpPr>
        <p:spPr>
          <a:xfrm>
            <a:off x="3183509" y="4514203"/>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フリーフォーム: 図形 50">
            <a:extLst>
              <a:ext uri="{FF2B5EF4-FFF2-40B4-BE49-F238E27FC236}">
                <a16:creationId xmlns:a16="http://schemas.microsoft.com/office/drawing/2014/main" id="{DB58F427-A4FE-4D6E-8852-19825A2635EA}"/>
              </a:ext>
            </a:extLst>
          </p:cNvPr>
          <p:cNvSpPr/>
          <p:nvPr/>
        </p:nvSpPr>
        <p:spPr>
          <a:xfrm>
            <a:off x="572717" y="3650566"/>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 name="表 2">
            <a:extLst>
              <a:ext uri="{FF2B5EF4-FFF2-40B4-BE49-F238E27FC236}">
                <a16:creationId xmlns:a16="http://schemas.microsoft.com/office/drawing/2014/main" id="{7EAE0D9C-1F1E-AF87-88F7-CB9C2CD586DC}"/>
              </a:ext>
            </a:extLst>
          </p:cNvPr>
          <p:cNvGraphicFramePr>
            <a:graphicFrameLocks noGrp="1"/>
          </p:cNvGraphicFramePr>
          <p:nvPr>
            <p:extLst>
              <p:ext uri="{D42A27DB-BD31-4B8C-83A1-F6EECF244321}">
                <p14:modId xmlns:p14="http://schemas.microsoft.com/office/powerpoint/2010/main" val="717783983"/>
              </p:ext>
            </p:extLst>
          </p:nvPr>
        </p:nvGraphicFramePr>
        <p:xfrm>
          <a:off x="3943663" y="2046498"/>
          <a:ext cx="4978400" cy="2876550"/>
        </p:xfrm>
        <a:graphic>
          <a:graphicData uri="http://schemas.openxmlformats.org/drawingml/2006/table">
            <a:tbl>
              <a:tblPr/>
              <a:tblGrid>
                <a:gridCol w="1117600">
                  <a:extLst>
                    <a:ext uri="{9D8B030D-6E8A-4147-A177-3AD203B41FA5}">
                      <a16:colId xmlns:a16="http://schemas.microsoft.com/office/drawing/2014/main" val="2149147893"/>
                    </a:ext>
                  </a:extLst>
                </a:gridCol>
                <a:gridCol w="3860800">
                  <a:extLst>
                    <a:ext uri="{9D8B030D-6E8A-4147-A177-3AD203B41FA5}">
                      <a16:colId xmlns:a16="http://schemas.microsoft.com/office/drawing/2014/main" val="2837830151"/>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フローティングレクタングル</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80794014"/>
                  </a:ext>
                </a:extLst>
              </a:tr>
              <a:tr h="3238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 ⑨四国 </a:t>
                      </a:r>
                      <a:b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073443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80434141"/>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9506489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en-US" sz="85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1873876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B</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4392534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534646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18037549"/>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1524249"/>
                  </a:ext>
                </a:extLst>
              </a:tr>
              <a:tr h="255270">
                <a:tc vMerge="1">
                  <a:txBody>
                    <a:bodyPr/>
                    <a:lstStyle/>
                    <a:p>
                      <a:endParaRPr kumimoji="1" lang="ja-JP" altLang="en-US"/>
                    </a:p>
                  </a:txBody>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6079733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9191632"/>
                  </a:ext>
                </a:extLst>
              </a:tr>
            </a:tbl>
          </a:graphicData>
        </a:graphic>
      </p:graphicFrame>
      <p:sp>
        <p:nvSpPr>
          <p:cNvPr id="7" name="Text Box 9">
            <a:extLst>
              <a:ext uri="{FF2B5EF4-FFF2-40B4-BE49-F238E27FC236}">
                <a16:creationId xmlns:a16="http://schemas.microsoft.com/office/drawing/2014/main" id="{E3244D01-8779-00B3-A3ED-F7426AE4FF1B}"/>
              </a:ext>
            </a:extLst>
          </p:cNvPr>
          <p:cNvSpPr txBox="1">
            <a:spLocks noChangeArrowheads="1"/>
          </p:cNvSpPr>
          <p:nvPr/>
        </p:nvSpPr>
        <p:spPr bwMode="auto">
          <a:xfrm>
            <a:off x="3886705" y="5127179"/>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bg1">
                    <a:lumMod val="50000"/>
                  </a:schemeClr>
                </a:solidFill>
                <a:latin typeface="+mn-ea"/>
                <a:ea typeface="+mn-ea"/>
                <a:cs typeface="メイリオ" panose="020B0604030504040204" pitchFamily="50" charset="-128"/>
              </a:rPr>
              <a:t>※</a:t>
            </a:r>
            <a:r>
              <a:rPr lang="ja-JP" altLang="en-US" sz="800" b="0" dirty="0">
                <a:solidFill>
                  <a:schemeClr val="bg1">
                    <a:lumMod val="50000"/>
                  </a:schemeClr>
                </a:solidFill>
                <a:latin typeface="+mn-ea"/>
                <a:ea typeface="+mn-ea"/>
                <a:cs typeface="メイリオ" panose="020B0604030504040204" pitchFamily="50" charset="-128"/>
              </a:rPr>
              <a:t>最低出稿金額：</a:t>
            </a:r>
            <a:r>
              <a:rPr lang="en-US" altLang="ja-JP" sz="800" b="0" dirty="0">
                <a:solidFill>
                  <a:schemeClr val="bg1">
                    <a:lumMod val="50000"/>
                  </a:schemeClr>
                </a:solidFill>
                <a:latin typeface="+mn-ea"/>
                <a:ea typeface="+mn-ea"/>
                <a:cs typeface="メイリオ" panose="020B0604030504040204" pitchFamily="50" charset="-128"/>
              </a:rPr>
              <a:t>1</a:t>
            </a:r>
            <a:r>
              <a:rPr lang="ja-JP" altLang="en-US" sz="800" b="0" dirty="0">
                <a:solidFill>
                  <a:schemeClr val="bg1">
                    <a:lumMod val="50000"/>
                  </a:schemeClr>
                </a:solidFill>
                <a:latin typeface="+mn-ea"/>
                <a:ea typeface="+mn-ea"/>
                <a:cs typeface="メイリオ" panose="020B0604030504040204" pitchFamily="50" charset="-128"/>
              </a:rPr>
              <a:t>発注あたり</a:t>
            </a:r>
            <a:r>
              <a:rPr lang="en-US" altLang="ja-JP" sz="800" b="0" dirty="0">
                <a:solidFill>
                  <a:schemeClr val="bg1">
                    <a:lumMod val="50000"/>
                  </a:schemeClr>
                </a:solidFill>
                <a:latin typeface="+mn-ea"/>
                <a:ea typeface="+mn-ea"/>
                <a:cs typeface="メイリオ" panose="020B0604030504040204" pitchFamily="50" charset="-128"/>
              </a:rPr>
              <a:t>300,000</a:t>
            </a:r>
            <a:r>
              <a:rPr lang="ja-JP" altLang="en-US" sz="800" b="0" dirty="0">
                <a:solidFill>
                  <a:schemeClr val="bg1">
                    <a:lumMod val="50000"/>
                  </a:schemeClr>
                </a:solidFill>
                <a:latin typeface="+mn-ea"/>
                <a:ea typeface="+mn-ea"/>
                <a:cs typeface="メイリオ" panose="020B0604030504040204" pitchFamily="50" charset="-128"/>
              </a:rPr>
              <a:t>円（満たない場合は各営業担当へご相談ください）</a:t>
            </a:r>
            <a:endParaRPr lang="en-US" altLang="ja-JP" sz="800" b="0" dirty="0">
              <a:solidFill>
                <a:schemeClr val="bg1">
                  <a:lumMod val="50000"/>
                </a:schemeClr>
              </a:solidFill>
              <a:latin typeface="+mn-ea"/>
              <a:ea typeface="+mn-ea"/>
              <a:cs typeface="メイリオ" panose="020B0604030504040204" pitchFamily="50" charset="-128"/>
            </a:endParaRPr>
          </a:p>
          <a:p>
            <a:pPr eaLnBrk="1" hangingPunct="1">
              <a:spcBef>
                <a:spcPct val="50000"/>
              </a:spcBef>
            </a:pPr>
            <a:r>
              <a:rPr lang="en-US" altLang="ja-JP" sz="800" dirty="0">
                <a:solidFill>
                  <a:schemeClr val="bg1">
                    <a:lumMod val="50000"/>
                  </a:schemeClr>
                </a:solidFill>
                <a:latin typeface="+mn-ea"/>
                <a:ea typeface="+mn-ea"/>
                <a:cs typeface="メイリオ" panose="020B0604030504040204" pitchFamily="50" charset="-128"/>
              </a:rPr>
              <a:t>※</a:t>
            </a:r>
            <a:r>
              <a:rPr lang="ja-JP" altLang="en-US" sz="800" dirty="0">
                <a:solidFill>
                  <a:schemeClr val="bg1">
                    <a:lumMod val="50000"/>
                  </a:schemeClr>
                </a:solidFill>
                <a:latin typeface="+mn-ea"/>
                <a:ea typeface="+mn-ea"/>
                <a:cs typeface="メイリオ" panose="020B0604030504040204" pitchFamily="50" charset="-128"/>
              </a:rPr>
              <a:t>ディスプレイ・バナー広告に関する注意事項は</a:t>
            </a:r>
            <a:r>
              <a:rPr lang="en-US" altLang="ja-JP" sz="800" dirty="0">
                <a:solidFill>
                  <a:schemeClr val="bg1">
                    <a:lumMod val="50000"/>
                  </a:schemeClr>
                </a:solidFill>
                <a:latin typeface="+mn-ea"/>
                <a:ea typeface="+mn-ea"/>
                <a:cs typeface="メイリオ" panose="020B0604030504040204" pitchFamily="50" charset="-128"/>
              </a:rPr>
              <a:t>P.59</a:t>
            </a:r>
            <a:r>
              <a:rPr lang="ja-JP" altLang="en-US" sz="800" dirty="0">
                <a:solidFill>
                  <a:schemeClr val="bg1">
                    <a:lumMod val="50000"/>
                  </a:schemeClr>
                </a:solidFill>
                <a:latin typeface="+mn-ea"/>
                <a:ea typeface="+mn-ea"/>
                <a:cs typeface="メイリオ" panose="020B0604030504040204" pitchFamily="50" charset="-128"/>
              </a:rPr>
              <a:t>を参照ください。</a:t>
            </a:r>
            <a:endParaRPr lang="ja-JP" altLang="en-US" sz="800" b="0" dirty="0">
              <a:solidFill>
                <a:schemeClr val="bg1">
                  <a:lumMod val="50000"/>
                </a:schemeClr>
              </a:solidFill>
              <a:latin typeface="+mn-ea"/>
              <a:ea typeface="+mn-ea"/>
              <a:cs typeface="メイリオ" panose="020B0604030504040204" pitchFamily="50" charset="-128"/>
            </a:endParaRPr>
          </a:p>
        </p:txBody>
      </p:sp>
    </p:spTree>
    <p:extLst>
      <p:ext uri="{BB962C8B-B14F-4D97-AF65-F5344CB8AC3E}">
        <p14:creationId xmlns:p14="http://schemas.microsoft.com/office/powerpoint/2010/main" val="4170407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コンテンツ プレースホルダー 6">
            <a:extLst>
              <a:ext uri="{FF2B5EF4-FFF2-40B4-BE49-F238E27FC236}">
                <a16:creationId xmlns:a16="http://schemas.microsoft.com/office/drawing/2014/main" id="{ED306B7B-BD44-450F-AE3E-05298F213AAF}"/>
              </a:ext>
            </a:extLst>
          </p:cNvPr>
          <p:cNvSpPr txBox="1">
            <a:spLocks/>
          </p:cNvSpPr>
          <p:nvPr/>
        </p:nvSpPr>
        <p:spPr>
          <a:xfrm>
            <a:off x="329113" y="1692423"/>
            <a:ext cx="2843529" cy="3928927"/>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p>
        </p:txBody>
      </p:sp>
      <p:sp>
        <p:nvSpPr>
          <p:cNvPr id="20" name="正方形/長方形 19">
            <a:extLst>
              <a:ext uri="{FF2B5EF4-FFF2-40B4-BE49-F238E27FC236}">
                <a16:creationId xmlns:a16="http://schemas.microsoft.com/office/drawing/2014/main" id="{74247C08-A766-41A8-8047-FF5EA147E215}"/>
              </a:ext>
            </a:extLst>
          </p:cNvPr>
          <p:cNvSpPr/>
          <p:nvPr/>
        </p:nvSpPr>
        <p:spPr bwMode="auto">
          <a:xfrm>
            <a:off x="489346" y="2433750"/>
            <a:ext cx="2537873" cy="2461517"/>
          </a:xfrm>
          <a:prstGeom prst="rect">
            <a:avLst/>
          </a:prstGeom>
          <a:solidFill>
            <a:schemeClr val="bg1"/>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endParaRPr>
          </a:p>
        </p:txBody>
      </p:sp>
      <p:sp>
        <p:nvSpPr>
          <p:cNvPr id="2" name="スライド番号プレースホルダー 1">
            <a:extLst>
              <a:ext uri="{FF2B5EF4-FFF2-40B4-BE49-F238E27FC236}">
                <a16:creationId xmlns:a16="http://schemas.microsoft.com/office/drawing/2014/main" id="{F9E0EF89-EDDA-4E53-8ED7-64BA13818E9A}"/>
              </a:ext>
            </a:extLst>
          </p:cNvPr>
          <p:cNvSpPr>
            <a:spLocks noGrp="1"/>
          </p:cNvSpPr>
          <p:nvPr>
            <p:ph type="sldNum" sz="quarter" idx="12"/>
          </p:nvPr>
        </p:nvSpPr>
        <p:spPr/>
        <p:txBody>
          <a:bodyPr/>
          <a:lstStyle/>
          <a:p>
            <a:fld id="{D8B91448-09D1-4BE7-A07D-AABAAA73F2EB}" type="slidenum">
              <a:rPr kumimoji="1" lang="ja-JP" altLang="en-US" smtClean="0"/>
              <a:t>39</a:t>
            </a:fld>
            <a:endParaRPr kumimoji="1" lang="ja-JP" altLang="en-US"/>
          </a:p>
        </p:txBody>
      </p:sp>
      <p:sp>
        <p:nvSpPr>
          <p:cNvPr id="4" name="フッター プレースホルダー 3">
            <a:extLst>
              <a:ext uri="{FF2B5EF4-FFF2-40B4-BE49-F238E27FC236}">
                <a16:creationId xmlns:a16="http://schemas.microsoft.com/office/drawing/2014/main" id="{FC53DC01-DB50-4432-BE77-14FB377A7CF9}"/>
              </a:ext>
            </a:extLst>
          </p:cNvPr>
          <p:cNvSpPr>
            <a:spLocks noGrp="1"/>
          </p:cNvSpPr>
          <p:nvPr>
            <p:ph type="ftr" sz="quarter" idx="13"/>
          </p:nvPr>
        </p:nvSpPr>
        <p:spPr/>
        <p:txBody>
          <a:bodyPr/>
          <a:lstStyle/>
          <a:p>
            <a:r>
              <a:rPr lang="en-US" altLang="ja-JP"/>
              <a:t>Copyright © Kakaku.com, Inc. All Rights Reserved.</a:t>
            </a:r>
          </a:p>
        </p:txBody>
      </p:sp>
      <p:sp>
        <p:nvSpPr>
          <p:cNvPr id="5" name="テキスト プレースホルダー 8">
            <a:extLst>
              <a:ext uri="{FF2B5EF4-FFF2-40B4-BE49-F238E27FC236}">
                <a16:creationId xmlns:a16="http://schemas.microsoft.com/office/drawing/2014/main" id="{DFB5B968-4DD7-4C16-8B6D-27372A314BEE}"/>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 PC </a:t>
            </a:r>
            <a:r>
              <a:rPr lang="ja-JP" altLang="en-US" dirty="0"/>
              <a:t>バナー広告</a:t>
            </a:r>
            <a:r>
              <a:rPr lang="en-US" altLang="ja-JP" dirty="0"/>
              <a:t>】</a:t>
            </a:r>
            <a:r>
              <a:rPr lang="ja-JP" altLang="en-US" dirty="0"/>
              <a:t>ビルボード</a:t>
            </a:r>
          </a:p>
        </p:txBody>
      </p:sp>
      <p:sp>
        <p:nvSpPr>
          <p:cNvPr id="6" name="テキスト ボックス 5">
            <a:extLst>
              <a:ext uri="{FF2B5EF4-FFF2-40B4-BE49-F238E27FC236}">
                <a16:creationId xmlns:a16="http://schemas.microsoft.com/office/drawing/2014/main" id="{FF4084B3-4016-4461-8257-627496693789}"/>
              </a:ext>
            </a:extLst>
          </p:cNvPr>
          <p:cNvSpPr txBox="1"/>
          <p:nvPr/>
        </p:nvSpPr>
        <p:spPr>
          <a:xfrm>
            <a:off x="191682" y="531453"/>
            <a:ext cx="7375599" cy="584775"/>
          </a:xfrm>
          <a:prstGeom prst="rect">
            <a:avLst/>
          </a:prstGeom>
          <a:noFill/>
        </p:spPr>
        <p:txBody>
          <a:bodyPr wrap="square" rtlCol="0">
            <a:spAutoFit/>
          </a:bodyPr>
          <a:lstStyle/>
          <a:p>
            <a:r>
              <a:rPr kumimoji="1" lang="ja-JP" altLang="en-US" sz="1600" b="1"/>
              <a:t>ターゲット：</a:t>
            </a:r>
            <a:r>
              <a:rPr kumimoji="1" lang="ja-JP" altLang="en-US" sz="1600" b="1">
                <a:solidFill>
                  <a:schemeClr val="accent1"/>
                </a:solidFill>
              </a:rPr>
              <a:t>各エリア</a:t>
            </a:r>
            <a:r>
              <a:rPr kumimoji="1" lang="ja-JP" altLang="en-US" sz="1600" b="1"/>
              <a:t>の観光やグルメなどの情報、</a:t>
            </a:r>
            <a:r>
              <a:rPr kumimoji="1" lang="ja-JP" altLang="en-US" sz="1600" b="1">
                <a:solidFill>
                  <a:schemeClr val="accent1"/>
                </a:solidFill>
              </a:rPr>
              <a:t>トラベラープロフィール</a:t>
            </a:r>
            <a:r>
              <a:rPr kumimoji="1" lang="ja-JP" altLang="en-US" sz="1600" b="1"/>
              <a:t>に興味があるユーザー</a:t>
            </a:r>
          </a:p>
        </p:txBody>
      </p:sp>
      <p:sp>
        <p:nvSpPr>
          <p:cNvPr id="10" name="テキスト ボックス 9">
            <a:extLst>
              <a:ext uri="{FF2B5EF4-FFF2-40B4-BE49-F238E27FC236}">
                <a16:creationId xmlns:a16="http://schemas.microsoft.com/office/drawing/2014/main" id="{0841D2C7-A729-46DF-9411-387CCB3C3C67}"/>
              </a:ext>
            </a:extLst>
          </p:cNvPr>
          <p:cNvSpPr txBox="1"/>
          <p:nvPr/>
        </p:nvSpPr>
        <p:spPr>
          <a:xfrm>
            <a:off x="205070" y="1119243"/>
            <a:ext cx="8432904" cy="461665"/>
          </a:xfrm>
          <a:prstGeom prst="rect">
            <a:avLst/>
          </a:prstGeom>
          <a:noFill/>
        </p:spPr>
        <p:txBody>
          <a:bodyPr wrap="square" rtlCol="0">
            <a:spAutoFit/>
          </a:bodyPr>
          <a:lstStyle/>
          <a:p>
            <a:r>
              <a:rPr kumimoji="1" lang="ja-JP" altLang="en-US" sz="1200" dirty="0"/>
              <a:t>国内・海外旅行を問わず、ユーザーの 目に触れやすく、リーチやブランディングを目的としたプロモーションに最適なメニューです。旅行情報ページやトラベラーの情報ページなどに表示されます。　</a:t>
            </a:r>
          </a:p>
        </p:txBody>
      </p:sp>
      <p:sp>
        <p:nvSpPr>
          <p:cNvPr id="11" name="Text Box 3">
            <a:extLst>
              <a:ext uri="{FF2B5EF4-FFF2-40B4-BE49-F238E27FC236}">
                <a16:creationId xmlns:a16="http://schemas.microsoft.com/office/drawing/2014/main" id="{C8C70256-F3E4-4E73-BAEB-BC1740FF2020}"/>
              </a:ext>
            </a:extLst>
          </p:cNvPr>
          <p:cNvSpPr txBox="1">
            <a:spLocks noChangeArrowheads="1"/>
          </p:cNvSpPr>
          <p:nvPr/>
        </p:nvSpPr>
        <p:spPr bwMode="auto">
          <a:xfrm>
            <a:off x="329109" y="1779288"/>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ja-JP" altLang="en-US" sz="800" b="0">
                <a:solidFill>
                  <a:schemeClr val="tx1"/>
                </a:solidFill>
                <a:latin typeface="+mn-ea"/>
                <a:ea typeface="+mn-ea"/>
                <a:cs typeface="メイリオ" panose="020B0604030504040204" pitchFamily="50" charset="-128"/>
              </a:rPr>
              <a:t>海外・国内エリアページ、トラベラーページ</a:t>
            </a:r>
          </a:p>
        </p:txBody>
      </p:sp>
      <p:sp>
        <p:nvSpPr>
          <p:cNvPr id="29" name="正方形/長方形 28">
            <a:extLst>
              <a:ext uri="{FF2B5EF4-FFF2-40B4-BE49-F238E27FC236}">
                <a16:creationId xmlns:a16="http://schemas.microsoft.com/office/drawing/2014/main" id="{080AEA9B-3687-41FE-A964-175E17C4AB77}"/>
              </a:ext>
            </a:extLst>
          </p:cNvPr>
          <p:cNvSpPr/>
          <p:nvPr/>
        </p:nvSpPr>
        <p:spPr bwMode="auto">
          <a:xfrm>
            <a:off x="626921" y="2575057"/>
            <a:ext cx="2245658" cy="63881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200" b="1">
                <a:solidFill>
                  <a:schemeClr val="bg1"/>
                </a:solidFill>
                <a:latin typeface="+mn-ea"/>
                <a:cs typeface="メイリオ" panose="020B0604030504040204" pitchFamily="50" charset="-128"/>
              </a:rPr>
              <a:t>970x250</a:t>
            </a:r>
            <a:endParaRPr kumimoji="1" lang="ja-JP" altLang="en-US" sz="1200" b="1" i="0" u="none" strike="noStrike" cap="none" normalizeH="0" baseline="0">
              <a:ln>
                <a:noFill/>
              </a:ln>
              <a:solidFill>
                <a:schemeClr val="bg1"/>
              </a:solidFill>
              <a:latin typeface="+mn-ea"/>
              <a:cs typeface="メイリオ" panose="020B0604030504040204" pitchFamily="50" charset="-128"/>
            </a:endParaRPr>
          </a:p>
        </p:txBody>
      </p:sp>
      <p:pic>
        <p:nvPicPr>
          <p:cNvPr id="18" name="図 17">
            <a:extLst>
              <a:ext uri="{FF2B5EF4-FFF2-40B4-BE49-F238E27FC236}">
                <a16:creationId xmlns:a16="http://schemas.microsoft.com/office/drawing/2014/main" id="{5FC91119-4C6A-4459-BD09-4FFB8F8D06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9346" y="2060527"/>
            <a:ext cx="2537874" cy="465456"/>
          </a:xfrm>
          <a:prstGeom prst="rect">
            <a:avLst/>
          </a:prstGeom>
          <a:ln>
            <a:noFill/>
          </a:ln>
        </p:spPr>
      </p:pic>
      <p:pic>
        <p:nvPicPr>
          <p:cNvPr id="19" name="図 18">
            <a:extLst>
              <a:ext uri="{FF2B5EF4-FFF2-40B4-BE49-F238E27FC236}">
                <a16:creationId xmlns:a16="http://schemas.microsoft.com/office/drawing/2014/main" id="{8DBEB527-9BB3-4936-BD9B-D95B1E32A6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9347" y="3273605"/>
            <a:ext cx="2537874" cy="2252083"/>
          </a:xfrm>
          <a:prstGeom prst="rect">
            <a:avLst/>
          </a:prstGeom>
          <a:ln>
            <a:noFill/>
          </a:ln>
        </p:spPr>
      </p:pic>
      <p:sp>
        <p:nvSpPr>
          <p:cNvPr id="21" name="Rectangle 55">
            <a:extLst>
              <a:ext uri="{FF2B5EF4-FFF2-40B4-BE49-F238E27FC236}">
                <a16:creationId xmlns:a16="http://schemas.microsoft.com/office/drawing/2014/main" id="{7FAD6C96-AC82-4F85-A42D-660C24F64C10}"/>
              </a:ext>
            </a:extLst>
          </p:cNvPr>
          <p:cNvSpPr>
            <a:spLocks noChangeArrowheads="1"/>
          </p:cNvSpPr>
          <p:nvPr/>
        </p:nvSpPr>
        <p:spPr bwMode="auto">
          <a:xfrm>
            <a:off x="2159589" y="3365839"/>
            <a:ext cx="719714" cy="601544"/>
          </a:xfrm>
          <a:prstGeom prst="rect">
            <a:avLst/>
          </a:prstGeom>
          <a:solidFill>
            <a:schemeClr val="bg1">
              <a:lumMod val="85000"/>
            </a:schemeClr>
          </a:solidFill>
          <a:ln w="6350">
            <a:noFill/>
            <a:miter lim="800000"/>
            <a:headEnd/>
            <a:tailEnd/>
          </a:ln>
        </p:spPr>
        <p:txBody>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endParaRPr lang="en-US" altLang="ja-JP" sz="6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フリーフォーム: 図形 35">
            <a:extLst>
              <a:ext uri="{FF2B5EF4-FFF2-40B4-BE49-F238E27FC236}">
                <a16:creationId xmlns:a16="http://schemas.microsoft.com/office/drawing/2014/main" id="{9D90AAFA-4FB7-475E-B3B9-546B57AE33D9}"/>
              </a:ext>
            </a:extLst>
          </p:cNvPr>
          <p:cNvSpPr/>
          <p:nvPr/>
        </p:nvSpPr>
        <p:spPr>
          <a:xfrm>
            <a:off x="489346" y="5457577"/>
            <a:ext cx="2664903" cy="8449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ED654BD6-D005-4094-9423-44A32B1231A0}"/>
              </a:ext>
            </a:extLst>
          </p:cNvPr>
          <p:cNvSpPr txBox="1"/>
          <p:nvPr/>
        </p:nvSpPr>
        <p:spPr>
          <a:xfrm>
            <a:off x="7567281" y="646660"/>
            <a:ext cx="744722" cy="253916"/>
          </a:xfrm>
          <a:prstGeom prst="rect">
            <a:avLst/>
          </a:prstGeom>
          <a:solidFill>
            <a:schemeClr val="accent1"/>
          </a:solidFill>
        </p:spPr>
        <p:txBody>
          <a:bodyPr wrap="square" rtlCol="0" anchor="ctr">
            <a:spAutoFit/>
          </a:bodyPr>
          <a:lstStyle/>
          <a:p>
            <a:pPr algn="ctr"/>
            <a:r>
              <a:rPr kumimoji="1" lang="en-US" altLang="ja-JP" sz="1050">
                <a:solidFill>
                  <a:schemeClr val="bg1"/>
                </a:solidFill>
              </a:rPr>
              <a:t>Imp</a:t>
            </a:r>
            <a:r>
              <a:rPr kumimoji="1" lang="ja-JP" altLang="en-US" sz="1050">
                <a:solidFill>
                  <a:schemeClr val="bg1"/>
                </a:solidFill>
              </a:rPr>
              <a:t>保証</a:t>
            </a:r>
            <a:endParaRPr kumimoji="1" lang="en-US" altLang="ja-JP" sz="1050">
              <a:solidFill>
                <a:schemeClr val="bg1"/>
              </a:solidFill>
            </a:endParaRPr>
          </a:p>
        </p:txBody>
      </p:sp>
      <p:pic>
        <p:nvPicPr>
          <p:cNvPr id="26" name="グラフィックス 25">
            <a:extLst>
              <a:ext uri="{FF2B5EF4-FFF2-40B4-BE49-F238E27FC236}">
                <a16:creationId xmlns:a16="http://schemas.microsoft.com/office/drawing/2014/main" id="{E9B9CA3E-56F8-4683-93B7-D274E257C2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7334" y="646660"/>
            <a:ext cx="438150" cy="285750"/>
          </a:xfrm>
          <a:prstGeom prst="rect">
            <a:avLst/>
          </a:prstGeom>
        </p:spPr>
      </p:pic>
      <p:sp>
        <p:nvSpPr>
          <p:cNvPr id="7" name="Text Box 9">
            <a:extLst>
              <a:ext uri="{FF2B5EF4-FFF2-40B4-BE49-F238E27FC236}">
                <a16:creationId xmlns:a16="http://schemas.microsoft.com/office/drawing/2014/main" id="{D4073299-1498-19BD-F855-2CFDC40A4C91}"/>
              </a:ext>
            </a:extLst>
          </p:cNvPr>
          <p:cNvSpPr txBox="1">
            <a:spLocks noChangeArrowheads="1"/>
          </p:cNvSpPr>
          <p:nvPr/>
        </p:nvSpPr>
        <p:spPr bwMode="auto">
          <a:xfrm>
            <a:off x="3658009" y="5069810"/>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bg1">
                    <a:lumMod val="50000"/>
                  </a:schemeClr>
                </a:solidFill>
                <a:latin typeface="+mn-ea"/>
                <a:ea typeface="+mn-ea"/>
                <a:cs typeface="メイリオ" panose="020B0604030504040204" pitchFamily="50" charset="-128"/>
              </a:rPr>
              <a:t>※</a:t>
            </a:r>
            <a:r>
              <a:rPr lang="ja-JP" altLang="en-US" sz="800" b="0" dirty="0">
                <a:solidFill>
                  <a:schemeClr val="bg1">
                    <a:lumMod val="50000"/>
                  </a:schemeClr>
                </a:solidFill>
                <a:latin typeface="+mn-ea"/>
                <a:ea typeface="+mn-ea"/>
                <a:cs typeface="メイリオ" panose="020B0604030504040204" pitchFamily="50" charset="-128"/>
              </a:rPr>
              <a:t>最低出稿金額：</a:t>
            </a:r>
            <a:r>
              <a:rPr lang="en-US" altLang="ja-JP" sz="800" b="0" dirty="0">
                <a:solidFill>
                  <a:schemeClr val="bg1">
                    <a:lumMod val="50000"/>
                  </a:schemeClr>
                </a:solidFill>
                <a:latin typeface="+mn-ea"/>
                <a:ea typeface="+mn-ea"/>
                <a:cs typeface="メイリオ" panose="020B0604030504040204" pitchFamily="50" charset="-128"/>
              </a:rPr>
              <a:t>1</a:t>
            </a:r>
            <a:r>
              <a:rPr lang="ja-JP" altLang="en-US" sz="800" b="0" dirty="0">
                <a:solidFill>
                  <a:schemeClr val="bg1">
                    <a:lumMod val="50000"/>
                  </a:schemeClr>
                </a:solidFill>
                <a:latin typeface="+mn-ea"/>
                <a:ea typeface="+mn-ea"/>
                <a:cs typeface="メイリオ" panose="020B0604030504040204" pitchFamily="50" charset="-128"/>
              </a:rPr>
              <a:t>発注あたり</a:t>
            </a:r>
            <a:r>
              <a:rPr lang="en-US" altLang="ja-JP" sz="800" b="0" dirty="0">
                <a:solidFill>
                  <a:schemeClr val="bg1">
                    <a:lumMod val="50000"/>
                  </a:schemeClr>
                </a:solidFill>
                <a:latin typeface="+mn-ea"/>
                <a:ea typeface="+mn-ea"/>
                <a:cs typeface="メイリオ" panose="020B0604030504040204" pitchFamily="50" charset="-128"/>
              </a:rPr>
              <a:t>300,000</a:t>
            </a:r>
            <a:r>
              <a:rPr lang="ja-JP" altLang="en-US" sz="800" b="0" dirty="0">
                <a:solidFill>
                  <a:schemeClr val="bg1">
                    <a:lumMod val="50000"/>
                  </a:schemeClr>
                </a:solidFill>
                <a:latin typeface="+mn-ea"/>
                <a:ea typeface="+mn-ea"/>
                <a:cs typeface="メイリオ" panose="020B0604030504040204" pitchFamily="50" charset="-128"/>
              </a:rPr>
              <a:t>円（満たない場合は各営業担当へご相談ください）</a:t>
            </a:r>
            <a:endParaRPr lang="en-US" altLang="ja-JP" sz="800" b="0" dirty="0">
              <a:solidFill>
                <a:schemeClr val="bg1">
                  <a:lumMod val="50000"/>
                </a:schemeClr>
              </a:solidFill>
              <a:latin typeface="+mn-ea"/>
              <a:ea typeface="+mn-ea"/>
              <a:cs typeface="メイリオ" panose="020B0604030504040204" pitchFamily="50" charset="-128"/>
            </a:endParaRPr>
          </a:p>
          <a:p>
            <a:pPr eaLnBrk="1" hangingPunct="1">
              <a:spcBef>
                <a:spcPct val="50000"/>
              </a:spcBef>
            </a:pPr>
            <a:r>
              <a:rPr lang="en-US" altLang="ja-JP" sz="800" dirty="0">
                <a:solidFill>
                  <a:schemeClr val="bg1">
                    <a:lumMod val="50000"/>
                  </a:schemeClr>
                </a:solidFill>
                <a:latin typeface="+mn-ea"/>
                <a:ea typeface="+mn-ea"/>
                <a:cs typeface="メイリオ" panose="020B0604030504040204" pitchFamily="50" charset="-128"/>
              </a:rPr>
              <a:t>※</a:t>
            </a:r>
            <a:r>
              <a:rPr lang="ja-JP" altLang="en-US" sz="800" dirty="0">
                <a:solidFill>
                  <a:schemeClr val="bg1">
                    <a:lumMod val="50000"/>
                  </a:schemeClr>
                </a:solidFill>
                <a:latin typeface="+mn-ea"/>
                <a:ea typeface="+mn-ea"/>
                <a:cs typeface="メイリオ" panose="020B0604030504040204" pitchFamily="50" charset="-128"/>
              </a:rPr>
              <a:t>ディスプレイ・バナー広告に関する注意事項は</a:t>
            </a:r>
            <a:r>
              <a:rPr lang="en-US" altLang="ja-JP" sz="800" dirty="0">
                <a:solidFill>
                  <a:schemeClr val="bg1">
                    <a:lumMod val="50000"/>
                  </a:schemeClr>
                </a:solidFill>
                <a:latin typeface="+mn-ea"/>
                <a:ea typeface="+mn-ea"/>
                <a:cs typeface="メイリオ" panose="020B0604030504040204" pitchFamily="50" charset="-128"/>
              </a:rPr>
              <a:t>P.59</a:t>
            </a:r>
            <a:r>
              <a:rPr lang="ja-JP" altLang="en-US" sz="800" dirty="0">
                <a:solidFill>
                  <a:schemeClr val="bg1">
                    <a:lumMod val="50000"/>
                  </a:schemeClr>
                </a:solidFill>
                <a:latin typeface="+mn-ea"/>
                <a:ea typeface="+mn-ea"/>
                <a:cs typeface="メイリオ" panose="020B0604030504040204" pitchFamily="50" charset="-128"/>
              </a:rPr>
              <a:t>を参照ください。</a:t>
            </a:r>
            <a:endParaRPr lang="ja-JP" altLang="en-US" sz="800" b="0" dirty="0">
              <a:solidFill>
                <a:schemeClr val="bg1">
                  <a:lumMod val="50000"/>
                </a:schemeClr>
              </a:solidFill>
              <a:latin typeface="+mn-ea"/>
              <a:ea typeface="+mn-ea"/>
              <a:cs typeface="メイリオ" panose="020B0604030504040204" pitchFamily="50" charset="-128"/>
            </a:endParaRPr>
          </a:p>
        </p:txBody>
      </p:sp>
      <p:graphicFrame>
        <p:nvGraphicFramePr>
          <p:cNvPr id="9" name="表 8">
            <a:extLst>
              <a:ext uri="{FF2B5EF4-FFF2-40B4-BE49-F238E27FC236}">
                <a16:creationId xmlns:a16="http://schemas.microsoft.com/office/drawing/2014/main" id="{CD4D20F2-DE11-31BA-59DB-D4559C068B1F}"/>
              </a:ext>
            </a:extLst>
          </p:cNvPr>
          <p:cNvGraphicFramePr>
            <a:graphicFrameLocks noGrp="1"/>
          </p:cNvGraphicFramePr>
          <p:nvPr>
            <p:extLst>
              <p:ext uri="{D42A27DB-BD31-4B8C-83A1-F6EECF244321}">
                <p14:modId xmlns:p14="http://schemas.microsoft.com/office/powerpoint/2010/main" val="2071483093"/>
              </p:ext>
            </p:extLst>
          </p:nvPr>
        </p:nvGraphicFramePr>
        <p:xfrm>
          <a:off x="3655289" y="2293752"/>
          <a:ext cx="4978400" cy="2552700"/>
        </p:xfrm>
        <a:graphic>
          <a:graphicData uri="http://schemas.openxmlformats.org/drawingml/2006/table">
            <a:tbl>
              <a:tblPr/>
              <a:tblGrid>
                <a:gridCol w="1117600">
                  <a:extLst>
                    <a:ext uri="{9D8B030D-6E8A-4147-A177-3AD203B41FA5}">
                      <a16:colId xmlns:a16="http://schemas.microsoft.com/office/drawing/2014/main" val="3750677162"/>
                    </a:ext>
                  </a:extLst>
                </a:gridCol>
                <a:gridCol w="3860800">
                  <a:extLst>
                    <a:ext uri="{9D8B030D-6E8A-4147-A177-3AD203B41FA5}">
                      <a16:colId xmlns:a16="http://schemas.microsoft.com/office/drawing/2014/main" val="2761842976"/>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ビルボード</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3191480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1273965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8091584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a:solidFill>
                            <a:srgbClr val="000000"/>
                          </a:solidFill>
                          <a:effectLst/>
                          <a:latin typeface="游ゴシック" panose="020B0400000000000000" pitchFamily="50" charset="-128"/>
                          <a:ea typeface="游ゴシック" panose="020B0400000000000000" pitchFamily="50" charset="-128"/>
                        </a:rPr>
                        <a:t>970x250（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en-US" sz="85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4084242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C</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4942176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9044722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22305273"/>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24394331"/>
                  </a:ext>
                </a:extLst>
              </a:tr>
              <a:tr h="255270">
                <a:tc vMerge="1">
                  <a:txBody>
                    <a:bodyPr/>
                    <a:lstStyle/>
                    <a:p>
                      <a:endParaRPr kumimoji="1" lang="ja-JP" altLang="en-US"/>
                    </a:p>
                  </a:txBody>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745153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75836792"/>
                  </a:ext>
                </a:extLst>
              </a:tr>
            </a:tbl>
          </a:graphicData>
        </a:graphic>
      </p:graphicFrame>
    </p:spTree>
    <p:extLst>
      <p:ext uri="{BB962C8B-B14F-4D97-AF65-F5344CB8AC3E}">
        <p14:creationId xmlns:p14="http://schemas.microsoft.com/office/powerpoint/2010/main" val="721484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08F371E1-6C49-F37A-CDC9-B99727B4D419}"/>
              </a:ext>
            </a:extLst>
          </p:cNvPr>
          <p:cNvPicPr>
            <a:picLocks noChangeAspect="1"/>
          </p:cNvPicPr>
          <p:nvPr/>
        </p:nvPicPr>
        <p:blipFill rotWithShape="1">
          <a:blip r:embed="rId3"/>
          <a:srcRect b="4562"/>
          <a:stretch/>
        </p:blipFill>
        <p:spPr>
          <a:xfrm>
            <a:off x="4499603" y="1440998"/>
            <a:ext cx="4489200" cy="4504563"/>
          </a:xfrm>
          <a:prstGeom prst="rect">
            <a:avLst/>
          </a:prstGeom>
        </p:spPr>
      </p:pic>
      <p:pic>
        <p:nvPicPr>
          <p:cNvPr id="8" name="図 7">
            <a:extLst>
              <a:ext uri="{FF2B5EF4-FFF2-40B4-BE49-F238E27FC236}">
                <a16:creationId xmlns:a16="http://schemas.microsoft.com/office/drawing/2014/main" id="{E56F7AF7-7B7A-CED2-38EB-75E397C5D49F}"/>
              </a:ext>
            </a:extLst>
          </p:cNvPr>
          <p:cNvPicPr>
            <a:picLocks noChangeAspect="1"/>
          </p:cNvPicPr>
          <p:nvPr/>
        </p:nvPicPr>
        <p:blipFill rotWithShape="1">
          <a:blip r:embed="rId4"/>
          <a:srcRect b="4444"/>
          <a:stretch/>
        </p:blipFill>
        <p:spPr>
          <a:xfrm>
            <a:off x="181833" y="1323409"/>
            <a:ext cx="4185846" cy="4631664"/>
          </a:xfrm>
          <a:prstGeom prst="rect">
            <a:avLst/>
          </a:prstGeom>
        </p:spPr>
      </p:pic>
      <p:sp>
        <p:nvSpPr>
          <p:cNvPr id="4" name="スライド番号プレースホルダー 3"/>
          <p:cNvSpPr>
            <a:spLocks noGrp="1"/>
          </p:cNvSpPr>
          <p:nvPr>
            <p:ph type="sldNum" sz="quarter" idx="12"/>
          </p:nvPr>
        </p:nvSpPr>
        <p:spPr/>
        <p:txBody>
          <a:bodyPr/>
          <a:lstStyle/>
          <a:p>
            <a:fld id="{D8B91448-09D1-4BE7-A07D-AABAAA73F2EB}" type="slidenum">
              <a:rPr kumimoji="1" lang="ja-JP" altLang="en-US" smtClean="0"/>
              <a:t>4</a:t>
            </a:fld>
            <a:endParaRPr kumimoji="1" lang="ja-JP" altLang="en-US"/>
          </a:p>
        </p:txBody>
      </p:sp>
      <p:sp>
        <p:nvSpPr>
          <p:cNvPr id="6" name="フッター プレースホルダー 5">
            <a:extLst>
              <a:ext uri="{FF2B5EF4-FFF2-40B4-BE49-F238E27FC236}">
                <a16:creationId xmlns:a16="http://schemas.microsoft.com/office/drawing/2014/main" id="{240FDFA9-1F08-4D45-B5A2-9D3C37D957B9}"/>
              </a:ext>
            </a:extLst>
          </p:cNvPr>
          <p:cNvSpPr>
            <a:spLocks noGrp="1"/>
          </p:cNvSpPr>
          <p:nvPr>
            <p:ph type="ftr" sz="quarter" idx="13"/>
          </p:nvPr>
        </p:nvSpPr>
        <p:spPr/>
        <p:txBody>
          <a:bodyPr/>
          <a:lstStyle/>
          <a:p>
            <a:r>
              <a:rPr lang="en-US" altLang="ja-JP" dirty="0"/>
              <a:t>Copyright © Kakaku.com, Inc. All Rights Reserved.</a:t>
            </a:r>
          </a:p>
        </p:txBody>
      </p:sp>
      <p:sp>
        <p:nvSpPr>
          <p:cNvPr id="30" name="テキスト プレースホルダー 8">
            <a:extLst>
              <a:ext uri="{FF2B5EF4-FFF2-40B4-BE49-F238E27FC236}">
                <a16:creationId xmlns:a16="http://schemas.microsoft.com/office/drawing/2014/main" id="{83AB5F90-E75A-473B-B61E-C4C750CF96E9}"/>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kumimoji="1" lang="ja-JP" altLang="en-US" dirty="0"/>
              <a:t>フォートラベル　サイトデータ</a:t>
            </a:r>
            <a:endParaRPr lang="ja-JP" altLang="en-US" dirty="0"/>
          </a:p>
        </p:txBody>
      </p:sp>
      <p:sp>
        <p:nvSpPr>
          <p:cNvPr id="15" name="テキスト ボックス 14">
            <a:extLst>
              <a:ext uri="{FF2B5EF4-FFF2-40B4-BE49-F238E27FC236}">
                <a16:creationId xmlns:a16="http://schemas.microsoft.com/office/drawing/2014/main" id="{E17FF09A-2A59-44FB-8945-90199B5A93C3}"/>
              </a:ext>
            </a:extLst>
          </p:cNvPr>
          <p:cNvSpPr txBox="1"/>
          <p:nvPr/>
        </p:nvSpPr>
        <p:spPr>
          <a:xfrm>
            <a:off x="5106059" y="1141029"/>
            <a:ext cx="1107996" cy="369332"/>
          </a:xfrm>
          <a:prstGeom prst="rect">
            <a:avLst/>
          </a:prstGeom>
          <a:noFill/>
        </p:spPr>
        <p:txBody>
          <a:bodyPr wrap="none" rtlCol="0">
            <a:spAutoFit/>
          </a:bodyPr>
          <a:lstStyle/>
          <a:p>
            <a:r>
              <a:rPr lang="ja-JP" altLang="en-US" b="1" dirty="0">
                <a:solidFill>
                  <a:schemeClr val="accent6"/>
                </a:solidFill>
              </a:rPr>
              <a:t>旅行記</a:t>
            </a:r>
            <a:r>
              <a:rPr kumimoji="1" lang="ja-JP" altLang="en-US" b="1" dirty="0">
                <a:solidFill>
                  <a:schemeClr val="accent6"/>
                </a:solidFill>
              </a:rPr>
              <a:t>数</a:t>
            </a:r>
            <a:endParaRPr kumimoji="1" lang="ja-JP" altLang="en-US" sz="2800" b="1" dirty="0">
              <a:solidFill>
                <a:schemeClr val="accent6"/>
              </a:solidFill>
            </a:endParaRPr>
          </a:p>
        </p:txBody>
      </p:sp>
      <p:sp>
        <p:nvSpPr>
          <p:cNvPr id="28" name="四角形: 角を丸くする 27">
            <a:extLst>
              <a:ext uri="{FF2B5EF4-FFF2-40B4-BE49-F238E27FC236}">
                <a16:creationId xmlns:a16="http://schemas.microsoft.com/office/drawing/2014/main" id="{FE5BF4C9-0BB2-4F9A-A0E5-64DF76E36DC0}"/>
              </a:ext>
            </a:extLst>
          </p:cNvPr>
          <p:cNvSpPr/>
          <p:nvPr/>
        </p:nvSpPr>
        <p:spPr>
          <a:xfrm>
            <a:off x="1763484" y="3630387"/>
            <a:ext cx="1741713" cy="555157"/>
          </a:xfrm>
          <a:prstGeom prst="roundRect">
            <a:avLst/>
          </a:prstGeom>
          <a:solidFill>
            <a:srgbClr val="0A91C6"/>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400">
              <a:solidFill>
                <a:schemeClr val="bg1"/>
              </a:solidFill>
            </a:endParaRPr>
          </a:p>
        </p:txBody>
      </p:sp>
      <p:sp>
        <p:nvSpPr>
          <p:cNvPr id="3" name="四角形: 角を丸くする 2">
            <a:extLst>
              <a:ext uri="{FF2B5EF4-FFF2-40B4-BE49-F238E27FC236}">
                <a16:creationId xmlns:a16="http://schemas.microsoft.com/office/drawing/2014/main" id="{C3BC3522-A580-46EE-9102-2A69445A458A}"/>
              </a:ext>
            </a:extLst>
          </p:cNvPr>
          <p:cNvSpPr/>
          <p:nvPr/>
        </p:nvSpPr>
        <p:spPr>
          <a:xfrm>
            <a:off x="5134070" y="1469162"/>
            <a:ext cx="1816304" cy="76603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8870DFCD-407A-4020-AE65-0F118A58FB71}"/>
              </a:ext>
            </a:extLst>
          </p:cNvPr>
          <p:cNvSpPr txBox="1"/>
          <p:nvPr/>
        </p:nvSpPr>
        <p:spPr>
          <a:xfrm>
            <a:off x="5250115" y="1503833"/>
            <a:ext cx="1577851" cy="400110"/>
          </a:xfrm>
          <a:prstGeom prst="rect">
            <a:avLst/>
          </a:prstGeom>
          <a:noFill/>
        </p:spPr>
        <p:txBody>
          <a:bodyPr wrap="square" rtlCol="0">
            <a:spAutoFit/>
          </a:bodyPr>
          <a:lstStyle/>
          <a:p>
            <a:pPr algn="ctr"/>
            <a:r>
              <a:rPr lang="ja-JP" altLang="en-US" sz="1000" dirty="0">
                <a:solidFill>
                  <a:schemeClr val="bg1"/>
                </a:solidFill>
              </a:rPr>
              <a:t>累計</a:t>
            </a:r>
            <a:r>
              <a:rPr lang="ja-JP" altLang="en-US" sz="1100" dirty="0">
                <a:solidFill>
                  <a:schemeClr val="bg1"/>
                </a:solidFill>
              </a:rPr>
              <a:t> </a:t>
            </a:r>
            <a:r>
              <a:rPr lang="en-US" altLang="ja-JP" sz="2000" b="1" dirty="0">
                <a:solidFill>
                  <a:schemeClr val="bg1"/>
                </a:solidFill>
              </a:rPr>
              <a:t>147</a:t>
            </a:r>
            <a:r>
              <a:rPr lang="ja-JP" altLang="en-US" sz="1100" b="1" dirty="0">
                <a:solidFill>
                  <a:schemeClr val="bg1"/>
                </a:solidFill>
              </a:rPr>
              <a:t>万</a:t>
            </a:r>
            <a:r>
              <a:rPr kumimoji="1" lang="ja-JP" altLang="en-US" sz="1000" b="1" dirty="0">
                <a:solidFill>
                  <a:schemeClr val="bg1"/>
                </a:solidFill>
              </a:rPr>
              <a:t>冊</a:t>
            </a:r>
            <a:endParaRPr kumimoji="1" lang="ja-JP" altLang="en-US" sz="1200" dirty="0">
              <a:solidFill>
                <a:schemeClr val="bg1"/>
              </a:solidFill>
            </a:endParaRPr>
          </a:p>
        </p:txBody>
      </p:sp>
      <p:sp>
        <p:nvSpPr>
          <p:cNvPr id="47" name="テキスト ボックス 46">
            <a:extLst>
              <a:ext uri="{FF2B5EF4-FFF2-40B4-BE49-F238E27FC236}">
                <a16:creationId xmlns:a16="http://schemas.microsoft.com/office/drawing/2014/main" id="{9BF43FAB-C453-4BAB-805F-BA17EBD95EFC}"/>
              </a:ext>
            </a:extLst>
          </p:cNvPr>
          <p:cNvSpPr txBox="1"/>
          <p:nvPr/>
        </p:nvSpPr>
        <p:spPr>
          <a:xfrm>
            <a:off x="797309" y="5905769"/>
            <a:ext cx="578980" cy="276999"/>
          </a:xfrm>
          <a:prstGeom prst="rect">
            <a:avLst/>
          </a:prstGeom>
          <a:noFill/>
        </p:spPr>
        <p:txBody>
          <a:bodyPr wrap="square" rtlCol="0">
            <a:spAutoFit/>
          </a:bodyPr>
          <a:lstStyle/>
          <a:p>
            <a:r>
              <a:rPr kumimoji="1" lang="en-US" altLang="ja-JP" sz="1200" b="1" dirty="0"/>
              <a:t>2017</a:t>
            </a:r>
            <a:endParaRPr kumimoji="1" lang="ja-JP" altLang="en-US" sz="2000" b="1" dirty="0"/>
          </a:p>
        </p:txBody>
      </p:sp>
      <p:sp>
        <p:nvSpPr>
          <p:cNvPr id="48" name="テキスト ボックス 47">
            <a:extLst>
              <a:ext uri="{FF2B5EF4-FFF2-40B4-BE49-F238E27FC236}">
                <a16:creationId xmlns:a16="http://schemas.microsoft.com/office/drawing/2014/main" id="{5B03B04E-6CF8-4C4A-9276-AD75D34700FC}"/>
              </a:ext>
            </a:extLst>
          </p:cNvPr>
          <p:cNvSpPr txBox="1"/>
          <p:nvPr/>
        </p:nvSpPr>
        <p:spPr>
          <a:xfrm>
            <a:off x="3678635" y="5905769"/>
            <a:ext cx="578980" cy="276999"/>
          </a:xfrm>
          <a:prstGeom prst="rect">
            <a:avLst/>
          </a:prstGeom>
          <a:noFill/>
        </p:spPr>
        <p:txBody>
          <a:bodyPr wrap="square" rtlCol="0">
            <a:spAutoFit/>
          </a:bodyPr>
          <a:lstStyle/>
          <a:p>
            <a:r>
              <a:rPr kumimoji="1" lang="en-US" altLang="ja-JP" sz="1200" b="1" dirty="0"/>
              <a:t>2022</a:t>
            </a:r>
            <a:endParaRPr kumimoji="1" lang="ja-JP" altLang="en-US" sz="2000" b="1" dirty="0"/>
          </a:p>
        </p:txBody>
      </p:sp>
      <p:sp>
        <p:nvSpPr>
          <p:cNvPr id="52" name="テキスト ボックス 51">
            <a:extLst>
              <a:ext uri="{FF2B5EF4-FFF2-40B4-BE49-F238E27FC236}">
                <a16:creationId xmlns:a16="http://schemas.microsoft.com/office/drawing/2014/main" id="{139E4EF5-D775-4C33-A2B1-E58D85698BFB}"/>
              </a:ext>
            </a:extLst>
          </p:cNvPr>
          <p:cNvSpPr txBox="1"/>
          <p:nvPr/>
        </p:nvSpPr>
        <p:spPr>
          <a:xfrm>
            <a:off x="5111630" y="5905769"/>
            <a:ext cx="578980" cy="276999"/>
          </a:xfrm>
          <a:prstGeom prst="rect">
            <a:avLst/>
          </a:prstGeom>
          <a:noFill/>
        </p:spPr>
        <p:txBody>
          <a:bodyPr wrap="square" rtlCol="0">
            <a:spAutoFit/>
          </a:bodyPr>
          <a:lstStyle/>
          <a:p>
            <a:r>
              <a:rPr kumimoji="1" lang="en-US" altLang="ja-JP" sz="1200" b="1" dirty="0"/>
              <a:t>2017</a:t>
            </a:r>
            <a:endParaRPr kumimoji="1" lang="ja-JP" altLang="en-US" sz="2000" b="1" dirty="0"/>
          </a:p>
        </p:txBody>
      </p:sp>
      <p:sp>
        <p:nvSpPr>
          <p:cNvPr id="53" name="テキスト ボックス 52">
            <a:extLst>
              <a:ext uri="{FF2B5EF4-FFF2-40B4-BE49-F238E27FC236}">
                <a16:creationId xmlns:a16="http://schemas.microsoft.com/office/drawing/2014/main" id="{FFC4661A-8BD9-4841-8864-874C74811763}"/>
              </a:ext>
            </a:extLst>
          </p:cNvPr>
          <p:cNvSpPr txBox="1"/>
          <p:nvPr/>
        </p:nvSpPr>
        <p:spPr>
          <a:xfrm>
            <a:off x="7838787" y="5899745"/>
            <a:ext cx="578980" cy="276999"/>
          </a:xfrm>
          <a:prstGeom prst="rect">
            <a:avLst/>
          </a:prstGeom>
          <a:noFill/>
        </p:spPr>
        <p:txBody>
          <a:bodyPr wrap="square" rtlCol="0">
            <a:spAutoFit/>
          </a:bodyPr>
          <a:lstStyle/>
          <a:p>
            <a:r>
              <a:rPr kumimoji="1" lang="en-US" altLang="ja-JP" sz="1200" b="1" dirty="0"/>
              <a:t>2022</a:t>
            </a:r>
            <a:endParaRPr kumimoji="1" lang="ja-JP" altLang="en-US" sz="2000" b="1" dirty="0"/>
          </a:p>
        </p:txBody>
      </p:sp>
      <p:sp>
        <p:nvSpPr>
          <p:cNvPr id="55" name="テキスト ボックス 54">
            <a:extLst>
              <a:ext uri="{FF2B5EF4-FFF2-40B4-BE49-F238E27FC236}">
                <a16:creationId xmlns:a16="http://schemas.microsoft.com/office/drawing/2014/main" id="{59CECC6E-405C-4B45-A3D6-EFF63E898B71}"/>
              </a:ext>
            </a:extLst>
          </p:cNvPr>
          <p:cNvSpPr txBox="1"/>
          <p:nvPr/>
        </p:nvSpPr>
        <p:spPr>
          <a:xfrm>
            <a:off x="209550" y="6147767"/>
            <a:ext cx="2140330" cy="461665"/>
          </a:xfrm>
          <a:prstGeom prst="rect">
            <a:avLst/>
          </a:prstGeom>
          <a:noFill/>
        </p:spPr>
        <p:txBody>
          <a:bodyPr wrap="none" rtlCol="0">
            <a:spAutoFit/>
          </a:bodyPr>
          <a:lstStyle/>
          <a:p>
            <a:r>
              <a:rPr kumimoji="1" lang="en-US" altLang="ja-JP" sz="800" dirty="0">
                <a:solidFill>
                  <a:schemeClr val="bg1">
                    <a:lumMod val="50000"/>
                  </a:schemeClr>
                </a:solidFill>
              </a:rPr>
              <a:t>※</a:t>
            </a:r>
            <a:r>
              <a:rPr kumimoji="1" lang="ja-JP" altLang="en-US" sz="800" dirty="0">
                <a:solidFill>
                  <a:schemeClr val="bg1">
                    <a:lumMod val="50000"/>
                  </a:schemeClr>
                </a:solidFill>
              </a:rPr>
              <a:t>グラフ、累計：</a:t>
            </a:r>
            <a:r>
              <a:rPr kumimoji="1" lang="en-US" altLang="ja-JP" sz="800" dirty="0">
                <a:solidFill>
                  <a:schemeClr val="bg1">
                    <a:lumMod val="50000"/>
                  </a:schemeClr>
                </a:solidFill>
              </a:rPr>
              <a:t>2022</a:t>
            </a:r>
            <a:r>
              <a:rPr kumimoji="1" lang="ja-JP" altLang="en-US" sz="800" dirty="0">
                <a:solidFill>
                  <a:schemeClr val="bg1">
                    <a:lumMod val="50000"/>
                  </a:schemeClr>
                </a:solidFill>
              </a:rPr>
              <a:t>年</a:t>
            </a:r>
            <a:r>
              <a:rPr kumimoji="1" lang="en-US" altLang="ja-JP" sz="800" dirty="0">
                <a:solidFill>
                  <a:schemeClr val="bg1">
                    <a:lumMod val="50000"/>
                  </a:schemeClr>
                </a:solidFill>
              </a:rPr>
              <a:t>12</a:t>
            </a:r>
            <a:r>
              <a:rPr kumimoji="1" lang="ja-JP" altLang="en-US" sz="800" dirty="0">
                <a:solidFill>
                  <a:schemeClr val="bg1">
                    <a:lumMod val="50000"/>
                  </a:schemeClr>
                </a:solidFill>
              </a:rPr>
              <a:t>月末時点</a:t>
            </a:r>
          </a:p>
          <a:p>
            <a:r>
              <a:rPr kumimoji="1" lang="en-US" altLang="ja-JP" sz="800" dirty="0">
                <a:solidFill>
                  <a:schemeClr val="bg1">
                    <a:lumMod val="50000"/>
                  </a:schemeClr>
                </a:solidFill>
              </a:rPr>
              <a:t>※</a:t>
            </a:r>
            <a:r>
              <a:rPr kumimoji="1" lang="ja-JP" altLang="en-US" sz="800" dirty="0">
                <a:solidFill>
                  <a:schemeClr val="bg1">
                    <a:lumMod val="50000"/>
                  </a:schemeClr>
                </a:solidFill>
              </a:rPr>
              <a:t>平均投稿数：</a:t>
            </a:r>
            <a:r>
              <a:rPr kumimoji="1" lang="en-US" altLang="ja-JP" sz="800" dirty="0">
                <a:solidFill>
                  <a:schemeClr val="bg1">
                    <a:lumMod val="50000"/>
                  </a:schemeClr>
                </a:solidFill>
              </a:rPr>
              <a:t>2022</a:t>
            </a:r>
            <a:r>
              <a:rPr kumimoji="1" lang="ja-JP" altLang="en-US" sz="800" dirty="0">
                <a:solidFill>
                  <a:schemeClr val="bg1">
                    <a:lumMod val="50000"/>
                  </a:schemeClr>
                </a:solidFill>
              </a:rPr>
              <a:t>年</a:t>
            </a:r>
            <a:r>
              <a:rPr kumimoji="1" lang="en-US" altLang="ja-JP" sz="800" dirty="0">
                <a:solidFill>
                  <a:schemeClr val="bg1">
                    <a:lumMod val="50000"/>
                  </a:schemeClr>
                </a:solidFill>
              </a:rPr>
              <a:t>5</a:t>
            </a:r>
            <a:r>
              <a:rPr kumimoji="1" lang="ja-JP" altLang="en-US" sz="800" dirty="0">
                <a:solidFill>
                  <a:schemeClr val="bg1">
                    <a:lumMod val="50000"/>
                  </a:schemeClr>
                </a:solidFill>
              </a:rPr>
              <a:t>月末時点</a:t>
            </a:r>
          </a:p>
          <a:p>
            <a:r>
              <a:rPr kumimoji="1" lang="en-US" altLang="ja-JP" sz="800" dirty="0">
                <a:solidFill>
                  <a:schemeClr val="bg1">
                    <a:lumMod val="50000"/>
                  </a:schemeClr>
                </a:solidFill>
              </a:rPr>
              <a:t>※5</a:t>
            </a:r>
            <a:r>
              <a:rPr kumimoji="1" lang="ja-JP" altLang="en-US" sz="800" dirty="0">
                <a:solidFill>
                  <a:schemeClr val="bg1">
                    <a:lumMod val="50000"/>
                  </a:schemeClr>
                </a:solidFill>
              </a:rPr>
              <a:t>年の伸び率：</a:t>
            </a:r>
            <a:r>
              <a:rPr kumimoji="1" lang="en-US" altLang="ja-JP" sz="800" dirty="0">
                <a:solidFill>
                  <a:schemeClr val="bg1">
                    <a:lumMod val="50000"/>
                  </a:schemeClr>
                </a:solidFill>
              </a:rPr>
              <a:t>2017</a:t>
            </a:r>
            <a:r>
              <a:rPr kumimoji="1" lang="ja-JP" altLang="en-US" sz="800" dirty="0">
                <a:solidFill>
                  <a:schemeClr val="bg1">
                    <a:lumMod val="50000"/>
                  </a:schemeClr>
                </a:solidFill>
              </a:rPr>
              <a:t>～</a:t>
            </a:r>
            <a:r>
              <a:rPr kumimoji="1" lang="en-US" altLang="ja-JP" sz="800" dirty="0">
                <a:solidFill>
                  <a:schemeClr val="bg1">
                    <a:lumMod val="50000"/>
                  </a:schemeClr>
                </a:solidFill>
              </a:rPr>
              <a:t>2021</a:t>
            </a:r>
            <a:r>
              <a:rPr kumimoji="1" lang="ja-JP" altLang="en-US" sz="800" dirty="0">
                <a:solidFill>
                  <a:schemeClr val="bg1">
                    <a:lumMod val="50000"/>
                  </a:schemeClr>
                </a:solidFill>
              </a:rPr>
              <a:t>年によるもの</a:t>
            </a:r>
          </a:p>
        </p:txBody>
      </p:sp>
      <p:pic>
        <p:nvPicPr>
          <p:cNvPr id="40" name="グラフィックス 39" descr="下矢印 単色塗りつぶし">
            <a:extLst>
              <a:ext uri="{FF2B5EF4-FFF2-40B4-BE49-F238E27FC236}">
                <a16:creationId xmlns:a16="http://schemas.microsoft.com/office/drawing/2014/main" id="{5668DDF9-1F29-46CF-B47C-40E3521F190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2546789">
            <a:off x="697639" y="1641387"/>
            <a:ext cx="1400088" cy="1400088"/>
          </a:xfrm>
          <a:prstGeom prst="rect">
            <a:avLst/>
          </a:prstGeom>
        </p:spPr>
      </p:pic>
      <p:sp>
        <p:nvSpPr>
          <p:cNvPr id="44" name="テキスト ボックス 43">
            <a:extLst>
              <a:ext uri="{FF2B5EF4-FFF2-40B4-BE49-F238E27FC236}">
                <a16:creationId xmlns:a16="http://schemas.microsoft.com/office/drawing/2014/main" id="{CD88CB6F-7ECD-41E8-A206-903C3F1FE854}"/>
              </a:ext>
            </a:extLst>
          </p:cNvPr>
          <p:cNvSpPr txBox="1"/>
          <p:nvPr/>
        </p:nvSpPr>
        <p:spPr>
          <a:xfrm>
            <a:off x="5221141" y="1866646"/>
            <a:ext cx="1657557" cy="276999"/>
          </a:xfrm>
          <a:prstGeom prst="rect">
            <a:avLst/>
          </a:prstGeom>
          <a:solidFill>
            <a:schemeClr val="bg1"/>
          </a:solidFill>
          <a:ln w="19050">
            <a:noFill/>
          </a:ln>
        </p:spPr>
        <p:txBody>
          <a:bodyPr wrap="square" rtlCol="0" anchor="ctr">
            <a:spAutoFit/>
          </a:bodyPr>
          <a:lstStyle/>
          <a:p>
            <a:pPr algn="ctr"/>
            <a:r>
              <a:rPr kumimoji="1" lang="ja-JP" altLang="en-US" sz="1000" dirty="0">
                <a:solidFill>
                  <a:schemeClr val="accent6"/>
                </a:solidFill>
              </a:rPr>
              <a:t>平均投稿：</a:t>
            </a:r>
            <a:r>
              <a:rPr kumimoji="1" lang="ja-JP" altLang="en-US" sz="1000" b="1" dirty="0">
                <a:solidFill>
                  <a:schemeClr val="accent6"/>
                </a:solidFill>
              </a:rPr>
              <a:t>約</a:t>
            </a:r>
            <a:r>
              <a:rPr kumimoji="1" lang="en-US" altLang="ja-JP" sz="1200" b="1" dirty="0">
                <a:solidFill>
                  <a:schemeClr val="accent6"/>
                </a:solidFill>
              </a:rPr>
              <a:t>160</a:t>
            </a:r>
            <a:r>
              <a:rPr kumimoji="1" lang="ja-JP" altLang="en-US" sz="1000" b="1" dirty="0">
                <a:solidFill>
                  <a:schemeClr val="accent6"/>
                </a:solidFill>
              </a:rPr>
              <a:t>件</a:t>
            </a:r>
            <a:r>
              <a:rPr kumimoji="1" lang="en-US" altLang="ja-JP" sz="1000" b="1" dirty="0">
                <a:solidFill>
                  <a:schemeClr val="accent6"/>
                </a:solidFill>
              </a:rPr>
              <a:t>/</a:t>
            </a:r>
            <a:r>
              <a:rPr kumimoji="1" lang="ja-JP" altLang="en-US" sz="1000" b="1" dirty="0">
                <a:solidFill>
                  <a:schemeClr val="accent6"/>
                </a:solidFill>
              </a:rPr>
              <a:t>日</a:t>
            </a:r>
          </a:p>
        </p:txBody>
      </p:sp>
      <p:sp>
        <p:nvSpPr>
          <p:cNvPr id="39" name="テキスト ボックス 38">
            <a:extLst>
              <a:ext uri="{FF2B5EF4-FFF2-40B4-BE49-F238E27FC236}">
                <a16:creationId xmlns:a16="http://schemas.microsoft.com/office/drawing/2014/main" id="{C57ABB16-C68D-4C55-84D9-A0B93FD6A9F0}"/>
              </a:ext>
            </a:extLst>
          </p:cNvPr>
          <p:cNvSpPr txBox="1"/>
          <p:nvPr/>
        </p:nvSpPr>
        <p:spPr>
          <a:xfrm>
            <a:off x="149071" y="551636"/>
            <a:ext cx="8679092" cy="461665"/>
          </a:xfrm>
          <a:prstGeom prst="rect">
            <a:avLst/>
          </a:prstGeom>
          <a:noFill/>
        </p:spPr>
        <p:txBody>
          <a:bodyPr wrap="square" rtlCol="0">
            <a:spAutoFit/>
          </a:bodyPr>
          <a:lstStyle/>
          <a:p>
            <a:r>
              <a:rPr kumimoji="1" lang="ja-JP" altLang="en-US" sz="2400" b="1"/>
              <a:t>フォートラベルは、</a:t>
            </a:r>
            <a:r>
              <a:rPr kumimoji="1" lang="ja-JP" altLang="en-US" sz="2400" b="1">
                <a:solidFill>
                  <a:schemeClr val="accent1"/>
                </a:solidFill>
              </a:rPr>
              <a:t>日本最大級の旅行ポータルサイト</a:t>
            </a:r>
            <a:r>
              <a:rPr kumimoji="1" lang="ja-JP" altLang="en-US" sz="2400" b="1"/>
              <a:t>です。</a:t>
            </a:r>
          </a:p>
        </p:txBody>
      </p:sp>
      <p:grpSp>
        <p:nvGrpSpPr>
          <p:cNvPr id="21" name="グループ化 20">
            <a:extLst>
              <a:ext uri="{FF2B5EF4-FFF2-40B4-BE49-F238E27FC236}">
                <a16:creationId xmlns:a16="http://schemas.microsoft.com/office/drawing/2014/main" id="{94194235-AC76-4875-8B50-53DE73082C2D}"/>
              </a:ext>
            </a:extLst>
          </p:cNvPr>
          <p:cNvGrpSpPr/>
          <p:nvPr/>
        </p:nvGrpSpPr>
        <p:grpSpPr>
          <a:xfrm>
            <a:off x="5999153" y="4461668"/>
            <a:ext cx="1338828" cy="374539"/>
            <a:chOff x="6315572" y="4390590"/>
            <a:chExt cx="1338828" cy="374539"/>
          </a:xfrm>
        </p:grpSpPr>
        <p:sp>
          <p:nvSpPr>
            <p:cNvPr id="22" name="テキスト ボックス 21">
              <a:extLst>
                <a:ext uri="{FF2B5EF4-FFF2-40B4-BE49-F238E27FC236}">
                  <a16:creationId xmlns:a16="http://schemas.microsoft.com/office/drawing/2014/main" id="{957A7A4E-26CF-43FF-8DCD-78226CDCB190}"/>
                </a:ext>
              </a:extLst>
            </p:cNvPr>
            <p:cNvSpPr txBox="1"/>
            <p:nvPr/>
          </p:nvSpPr>
          <p:spPr>
            <a:xfrm>
              <a:off x="6315572" y="4395797"/>
              <a:ext cx="1338828" cy="369332"/>
            </a:xfrm>
            <a:prstGeom prst="rect">
              <a:avLst/>
            </a:prstGeom>
            <a:noFill/>
            <a:effectLst>
              <a:glow rad="63500">
                <a:schemeClr val="accent1">
                  <a:satMod val="175000"/>
                  <a:alpha val="40000"/>
                </a:schemeClr>
              </a:glow>
            </a:effectLst>
          </p:spPr>
          <p:txBody>
            <a:bodyPr wrap="none" rtlCol="0">
              <a:spAutoFit/>
            </a:bodyPr>
            <a:lstStyle/>
            <a:p>
              <a:r>
                <a:rPr lang="ja-JP" altLang="en-US" b="1">
                  <a:ln w="76200">
                    <a:solidFill>
                      <a:schemeClr val="bg1"/>
                    </a:solidFill>
                  </a:ln>
                  <a:solidFill>
                    <a:schemeClr val="accent5"/>
                  </a:solidFill>
                  <a:effectLst/>
                </a:rPr>
                <a:t>クチコミ</a:t>
              </a:r>
              <a:r>
                <a:rPr kumimoji="1" lang="ja-JP" altLang="en-US" b="1">
                  <a:ln w="76200">
                    <a:solidFill>
                      <a:schemeClr val="bg1"/>
                    </a:solidFill>
                  </a:ln>
                  <a:solidFill>
                    <a:schemeClr val="accent5"/>
                  </a:solidFill>
                  <a:effectLst/>
                </a:rPr>
                <a:t>数</a:t>
              </a:r>
              <a:endParaRPr kumimoji="1" lang="ja-JP" altLang="en-US" sz="2800" b="1">
                <a:ln w="76200">
                  <a:solidFill>
                    <a:schemeClr val="bg1"/>
                  </a:solidFill>
                </a:ln>
                <a:solidFill>
                  <a:schemeClr val="accent5"/>
                </a:solidFill>
                <a:effectLst/>
              </a:endParaRPr>
            </a:p>
          </p:txBody>
        </p:sp>
        <p:sp>
          <p:nvSpPr>
            <p:cNvPr id="49" name="テキスト ボックス 48">
              <a:extLst>
                <a:ext uri="{FF2B5EF4-FFF2-40B4-BE49-F238E27FC236}">
                  <a16:creationId xmlns:a16="http://schemas.microsoft.com/office/drawing/2014/main" id="{D3A8DEF3-9E7E-4CDE-93F7-B9CD6759763B}"/>
                </a:ext>
              </a:extLst>
            </p:cNvPr>
            <p:cNvSpPr txBox="1"/>
            <p:nvPr/>
          </p:nvSpPr>
          <p:spPr>
            <a:xfrm>
              <a:off x="6315572" y="4390590"/>
              <a:ext cx="1338828" cy="369332"/>
            </a:xfrm>
            <a:prstGeom prst="rect">
              <a:avLst/>
            </a:prstGeom>
            <a:noFill/>
            <a:effectLst>
              <a:glow rad="63500">
                <a:schemeClr val="accent1">
                  <a:satMod val="175000"/>
                  <a:alpha val="40000"/>
                </a:schemeClr>
              </a:glow>
            </a:effectLst>
          </p:spPr>
          <p:txBody>
            <a:bodyPr wrap="none" rtlCol="0">
              <a:spAutoFit/>
            </a:bodyPr>
            <a:lstStyle/>
            <a:p>
              <a:r>
                <a:rPr lang="ja-JP" altLang="en-US" b="1" dirty="0">
                  <a:solidFill>
                    <a:srgbClr val="0DA2DD"/>
                  </a:solidFill>
                  <a:effectLst/>
                </a:rPr>
                <a:t>クチコミ</a:t>
              </a:r>
              <a:r>
                <a:rPr kumimoji="1" lang="ja-JP" altLang="en-US" b="1" dirty="0">
                  <a:solidFill>
                    <a:srgbClr val="0DA2DD"/>
                  </a:solidFill>
                  <a:effectLst/>
                </a:rPr>
                <a:t>数</a:t>
              </a:r>
              <a:endParaRPr kumimoji="1" lang="ja-JP" altLang="en-US" sz="2800" b="1" dirty="0">
                <a:solidFill>
                  <a:srgbClr val="0DA2DD"/>
                </a:solidFill>
                <a:effectLst/>
              </a:endParaRPr>
            </a:p>
          </p:txBody>
        </p:sp>
      </p:grpSp>
      <p:pic>
        <p:nvPicPr>
          <p:cNvPr id="60" name="グラフィックス 59" descr="下矢印 単色塗りつぶし">
            <a:extLst>
              <a:ext uri="{FF2B5EF4-FFF2-40B4-BE49-F238E27FC236}">
                <a16:creationId xmlns:a16="http://schemas.microsoft.com/office/drawing/2014/main" id="{176DD55A-7379-466B-88F2-56D8A14A247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3629673">
            <a:off x="5978069" y="2367140"/>
            <a:ext cx="1217377" cy="1217377"/>
          </a:xfrm>
          <a:prstGeom prst="rect">
            <a:avLst/>
          </a:prstGeom>
        </p:spPr>
      </p:pic>
      <p:pic>
        <p:nvPicPr>
          <p:cNvPr id="9" name="グラフィックス 8">
            <a:extLst>
              <a:ext uri="{FF2B5EF4-FFF2-40B4-BE49-F238E27FC236}">
                <a16:creationId xmlns:a16="http://schemas.microsoft.com/office/drawing/2014/main" id="{85F600DA-7E68-4C48-B864-D220D425E3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74206" y="1023255"/>
            <a:ext cx="538678" cy="459847"/>
          </a:xfrm>
          <a:prstGeom prst="rect">
            <a:avLst/>
          </a:prstGeom>
        </p:spPr>
      </p:pic>
      <p:sp>
        <p:nvSpPr>
          <p:cNvPr id="33" name="テキスト ボックス 32">
            <a:extLst>
              <a:ext uri="{FF2B5EF4-FFF2-40B4-BE49-F238E27FC236}">
                <a16:creationId xmlns:a16="http://schemas.microsoft.com/office/drawing/2014/main" id="{32C77815-D896-48D2-8669-2F6B9BE110B4}"/>
              </a:ext>
            </a:extLst>
          </p:cNvPr>
          <p:cNvSpPr txBox="1"/>
          <p:nvPr/>
        </p:nvSpPr>
        <p:spPr>
          <a:xfrm>
            <a:off x="1615149" y="1340346"/>
            <a:ext cx="846707" cy="400110"/>
          </a:xfrm>
          <a:prstGeom prst="rect">
            <a:avLst/>
          </a:prstGeom>
          <a:noFill/>
        </p:spPr>
        <p:txBody>
          <a:bodyPr wrap="none" rtlCol="0">
            <a:spAutoFit/>
          </a:bodyPr>
          <a:lstStyle/>
          <a:p>
            <a:r>
              <a:rPr lang="en-US" altLang="ja-JP" sz="2000" b="1" dirty="0">
                <a:solidFill>
                  <a:schemeClr val="accent2"/>
                </a:solidFill>
              </a:rPr>
              <a:t>1.9</a:t>
            </a:r>
            <a:r>
              <a:rPr lang="ja-JP" altLang="en-US" sz="1100" b="1" dirty="0">
                <a:solidFill>
                  <a:schemeClr val="accent2"/>
                </a:solidFill>
              </a:rPr>
              <a:t>倍</a:t>
            </a:r>
            <a:r>
              <a:rPr lang="ja-JP" altLang="en-US" sz="1200" b="1" dirty="0">
                <a:solidFill>
                  <a:schemeClr val="accent2"/>
                </a:solidFill>
              </a:rPr>
              <a:t>！</a:t>
            </a:r>
            <a:endParaRPr kumimoji="1" lang="ja-JP" altLang="en-US" sz="1200" b="1" dirty="0">
              <a:solidFill>
                <a:schemeClr val="accent2"/>
              </a:solidFill>
            </a:endParaRPr>
          </a:p>
        </p:txBody>
      </p:sp>
      <p:sp>
        <p:nvSpPr>
          <p:cNvPr id="34" name="テキスト ボックス 33">
            <a:extLst>
              <a:ext uri="{FF2B5EF4-FFF2-40B4-BE49-F238E27FC236}">
                <a16:creationId xmlns:a16="http://schemas.microsoft.com/office/drawing/2014/main" id="{2099B244-B89E-4B54-9FE5-3B8EF0532A84}"/>
              </a:ext>
            </a:extLst>
          </p:cNvPr>
          <p:cNvSpPr txBox="1"/>
          <p:nvPr/>
        </p:nvSpPr>
        <p:spPr>
          <a:xfrm>
            <a:off x="1163348" y="1413443"/>
            <a:ext cx="581763" cy="253916"/>
          </a:xfrm>
          <a:prstGeom prst="rect">
            <a:avLst/>
          </a:prstGeom>
          <a:noFill/>
        </p:spPr>
        <p:txBody>
          <a:bodyPr wrap="square" rtlCol="0">
            <a:spAutoFit/>
          </a:bodyPr>
          <a:lstStyle/>
          <a:p>
            <a:pPr algn="r"/>
            <a:r>
              <a:rPr kumimoji="1" lang="en-US" altLang="ja-JP" sz="1050" dirty="0"/>
              <a:t>5</a:t>
            </a:r>
            <a:r>
              <a:rPr kumimoji="1" lang="ja-JP" altLang="en-US" sz="1050" dirty="0"/>
              <a:t>年で</a:t>
            </a:r>
            <a:endParaRPr kumimoji="1" lang="ja-JP" altLang="en-US" sz="1600" dirty="0"/>
          </a:p>
        </p:txBody>
      </p:sp>
      <p:sp>
        <p:nvSpPr>
          <p:cNvPr id="35" name="テキスト ボックス 34">
            <a:extLst>
              <a:ext uri="{FF2B5EF4-FFF2-40B4-BE49-F238E27FC236}">
                <a16:creationId xmlns:a16="http://schemas.microsoft.com/office/drawing/2014/main" id="{A501109C-6362-4055-85F4-479573B3E69C}"/>
              </a:ext>
            </a:extLst>
          </p:cNvPr>
          <p:cNvSpPr txBox="1"/>
          <p:nvPr/>
        </p:nvSpPr>
        <p:spPr>
          <a:xfrm>
            <a:off x="7020657" y="1544456"/>
            <a:ext cx="846707" cy="400110"/>
          </a:xfrm>
          <a:prstGeom prst="rect">
            <a:avLst/>
          </a:prstGeom>
          <a:noFill/>
        </p:spPr>
        <p:txBody>
          <a:bodyPr wrap="none" rtlCol="0">
            <a:spAutoFit/>
          </a:bodyPr>
          <a:lstStyle/>
          <a:p>
            <a:r>
              <a:rPr lang="en-US" altLang="ja-JP" sz="2000" b="1" dirty="0">
                <a:solidFill>
                  <a:schemeClr val="accent2"/>
                </a:solidFill>
              </a:rPr>
              <a:t>1.3</a:t>
            </a:r>
            <a:r>
              <a:rPr lang="ja-JP" altLang="en-US" sz="1100" b="1" dirty="0">
                <a:solidFill>
                  <a:schemeClr val="accent2"/>
                </a:solidFill>
              </a:rPr>
              <a:t>倍</a:t>
            </a:r>
            <a:r>
              <a:rPr lang="ja-JP" altLang="en-US" sz="1200" b="1" dirty="0">
                <a:solidFill>
                  <a:schemeClr val="accent2"/>
                </a:solidFill>
              </a:rPr>
              <a:t>！</a:t>
            </a:r>
            <a:endParaRPr kumimoji="1" lang="ja-JP" altLang="en-US" sz="1200" b="1" dirty="0">
              <a:solidFill>
                <a:schemeClr val="accent2"/>
              </a:solidFill>
            </a:endParaRPr>
          </a:p>
        </p:txBody>
      </p:sp>
      <p:sp>
        <p:nvSpPr>
          <p:cNvPr id="36" name="テキスト ボックス 35">
            <a:extLst>
              <a:ext uri="{FF2B5EF4-FFF2-40B4-BE49-F238E27FC236}">
                <a16:creationId xmlns:a16="http://schemas.microsoft.com/office/drawing/2014/main" id="{DC9B9763-2D38-4A3A-A8F7-8A968330C024}"/>
              </a:ext>
            </a:extLst>
          </p:cNvPr>
          <p:cNvSpPr txBox="1"/>
          <p:nvPr/>
        </p:nvSpPr>
        <p:spPr>
          <a:xfrm>
            <a:off x="6994743" y="1359963"/>
            <a:ext cx="801623" cy="261610"/>
          </a:xfrm>
          <a:prstGeom prst="rect">
            <a:avLst/>
          </a:prstGeom>
          <a:noFill/>
        </p:spPr>
        <p:txBody>
          <a:bodyPr wrap="square" rtlCol="0">
            <a:spAutoFit/>
          </a:bodyPr>
          <a:lstStyle/>
          <a:p>
            <a:r>
              <a:rPr kumimoji="1" lang="en-US" altLang="ja-JP" sz="1050" dirty="0"/>
              <a:t>5</a:t>
            </a:r>
            <a:r>
              <a:rPr kumimoji="1" lang="ja-JP" altLang="en-US" sz="1050" dirty="0"/>
              <a:t>年で</a:t>
            </a:r>
            <a:endParaRPr kumimoji="1" lang="ja-JP" altLang="en-US" sz="1600" dirty="0"/>
          </a:p>
        </p:txBody>
      </p:sp>
      <p:sp>
        <p:nvSpPr>
          <p:cNvPr id="43" name="テキスト ボックス 42">
            <a:extLst>
              <a:ext uri="{FF2B5EF4-FFF2-40B4-BE49-F238E27FC236}">
                <a16:creationId xmlns:a16="http://schemas.microsoft.com/office/drawing/2014/main" id="{B5B2A167-42E8-4A39-A49F-BDBFD6ECD443}"/>
              </a:ext>
            </a:extLst>
          </p:cNvPr>
          <p:cNvSpPr txBox="1"/>
          <p:nvPr/>
        </p:nvSpPr>
        <p:spPr>
          <a:xfrm>
            <a:off x="7054926" y="2392613"/>
            <a:ext cx="813043" cy="400110"/>
          </a:xfrm>
          <a:prstGeom prst="rect">
            <a:avLst/>
          </a:prstGeom>
          <a:noFill/>
        </p:spPr>
        <p:txBody>
          <a:bodyPr wrap="none" rtlCol="0">
            <a:spAutoFit/>
          </a:bodyPr>
          <a:lstStyle/>
          <a:p>
            <a:r>
              <a:rPr lang="en-US" altLang="ja-JP" sz="2000" b="1" dirty="0">
                <a:solidFill>
                  <a:schemeClr val="accent2"/>
                </a:solidFill>
              </a:rPr>
              <a:t>1.4</a:t>
            </a:r>
            <a:r>
              <a:rPr lang="ja-JP" altLang="en-US" sz="1100" b="1" dirty="0">
                <a:solidFill>
                  <a:schemeClr val="accent2"/>
                </a:solidFill>
              </a:rPr>
              <a:t>倍 </a:t>
            </a:r>
            <a:r>
              <a:rPr lang="en-US" altLang="ja-JP" sz="1200" b="1" dirty="0">
                <a:solidFill>
                  <a:schemeClr val="accent2"/>
                </a:solidFill>
              </a:rPr>
              <a:t>!</a:t>
            </a:r>
            <a:endParaRPr kumimoji="1" lang="ja-JP" altLang="en-US" sz="1200" b="1" dirty="0">
              <a:solidFill>
                <a:schemeClr val="accent2"/>
              </a:solidFill>
            </a:endParaRPr>
          </a:p>
        </p:txBody>
      </p:sp>
      <p:sp>
        <p:nvSpPr>
          <p:cNvPr id="45" name="テキスト ボックス 44">
            <a:extLst>
              <a:ext uri="{FF2B5EF4-FFF2-40B4-BE49-F238E27FC236}">
                <a16:creationId xmlns:a16="http://schemas.microsoft.com/office/drawing/2014/main" id="{CFBFFDA1-4C1B-41D6-8D62-3D366186F31A}"/>
              </a:ext>
            </a:extLst>
          </p:cNvPr>
          <p:cNvSpPr txBox="1"/>
          <p:nvPr/>
        </p:nvSpPr>
        <p:spPr>
          <a:xfrm>
            <a:off x="7213674" y="2235200"/>
            <a:ext cx="801623" cy="261610"/>
          </a:xfrm>
          <a:prstGeom prst="rect">
            <a:avLst/>
          </a:prstGeom>
          <a:noFill/>
        </p:spPr>
        <p:txBody>
          <a:bodyPr wrap="square" rtlCol="0">
            <a:spAutoFit/>
          </a:bodyPr>
          <a:lstStyle/>
          <a:p>
            <a:r>
              <a:rPr kumimoji="1" lang="en-US" altLang="ja-JP" sz="1050" dirty="0"/>
              <a:t>5</a:t>
            </a:r>
            <a:r>
              <a:rPr kumimoji="1" lang="ja-JP" altLang="en-US" sz="1050" dirty="0"/>
              <a:t>年で</a:t>
            </a:r>
            <a:endParaRPr kumimoji="1" lang="ja-JP" altLang="en-US" sz="1600" dirty="0"/>
          </a:p>
        </p:txBody>
      </p:sp>
      <p:sp>
        <p:nvSpPr>
          <p:cNvPr id="59" name="四角形: 角を丸くする 58">
            <a:extLst>
              <a:ext uri="{FF2B5EF4-FFF2-40B4-BE49-F238E27FC236}">
                <a16:creationId xmlns:a16="http://schemas.microsoft.com/office/drawing/2014/main" id="{A1230F44-B685-4961-BECD-B133A0CA7494}"/>
              </a:ext>
            </a:extLst>
          </p:cNvPr>
          <p:cNvSpPr/>
          <p:nvPr/>
        </p:nvSpPr>
        <p:spPr>
          <a:xfrm>
            <a:off x="6066077" y="4771689"/>
            <a:ext cx="1926000" cy="734400"/>
          </a:xfrm>
          <a:prstGeom prst="roundRect">
            <a:avLst/>
          </a:prstGeom>
          <a:solidFill>
            <a:schemeClr val="accent5"/>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2" name="グラフィックス 91">
            <a:extLst>
              <a:ext uri="{FF2B5EF4-FFF2-40B4-BE49-F238E27FC236}">
                <a16:creationId xmlns:a16="http://schemas.microsoft.com/office/drawing/2014/main" id="{FDD6F356-D682-4A0D-83FE-C0B637C8A5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46459" y="4089401"/>
            <a:ext cx="706007" cy="733162"/>
          </a:xfrm>
          <a:prstGeom prst="rect">
            <a:avLst/>
          </a:prstGeom>
        </p:spPr>
      </p:pic>
      <p:sp>
        <p:nvSpPr>
          <p:cNvPr id="11" name="四角形: 角を丸くする 10">
            <a:extLst>
              <a:ext uri="{FF2B5EF4-FFF2-40B4-BE49-F238E27FC236}">
                <a16:creationId xmlns:a16="http://schemas.microsoft.com/office/drawing/2014/main" id="{FA283121-495E-474E-B304-715CFB650C9E}"/>
              </a:ext>
            </a:extLst>
          </p:cNvPr>
          <p:cNvSpPr/>
          <p:nvPr/>
        </p:nvSpPr>
        <p:spPr>
          <a:xfrm>
            <a:off x="6065964" y="4771690"/>
            <a:ext cx="1926226" cy="733162"/>
          </a:xfrm>
          <a:prstGeom prst="roundRect">
            <a:avLst/>
          </a:prstGeom>
          <a:solidFill>
            <a:srgbClr val="0EAAE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A1341EAF-D06B-4E59-8AA6-43D8B6B9D9C1}"/>
              </a:ext>
            </a:extLst>
          </p:cNvPr>
          <p:cNvSpPr txBox="1"/>
          <p:nvPr/>
        </p:nvSpPr>
        <p:spPr>
          <a:xfrm>
            <a:off x="6239029" y="4795214"/>
            <a:ext cx="1598397" cy="400110"/>
          </a:xfrm>
          <a:prstGeom prst="rect">
            <a:avLst/>
          </a:prstGeom>
          <a:noFill/>
        </p:spPr>
        <p:txBody>
          <a:bodyPr wrap="square" rtlCol="0">
            <a:spAutoFit/>
          </a:bodyPr>
          <a:lstStyle/>
          <a:p>
            <a:pPr algn="ctr"/>
            <a:r>
              <a:rPr lang="ja-JP" altLang="en-US" sz="1000" dirty="0">
                <a:solidFill>
                  <a:schemeClr val="bg1"/>
                </a:solidFill>
              </a:rPr>
              <a:t>累計</a:t>
            </a:r>
            <a:r>
              <a:rPr lang="ja-JP" altLang="en-US" sz="1100" dirty="0">
                <a:solidFill>
                  <a:schemeClr val="bg1"/>
                </a:solidFill>
              </a:rPr>
              <a:t> </a:t>
            </a:r>
            <a:r>
              <a:rPr lang="en-US" altLang="ja-JP" sz="2000" b="1" dirty="0">
                <a:solidFill>
                  <a:schemeClr val="bg1"/>
                </a:solidFill>
              </a:rPr>
              <a:t>420</a:t>
            </a:r>
            <a:r>
              <a:rPr lang="ja-JP" altLang="en-US" sz="1100" b="1" dirty="0">
                <a:solidFill>
                  <a:schemeClr val="bg1"/>
                </a:solidFill>
              </a:rPr>
              <a:t>万</a:t>
            </a:r>
            <a:r>
              <a:rPr lang="ja-JP" altLang="en-US" sz="1000" b="1" dirty="0">
                <a:solidFill>
                  <a:schemeClr val="bg1"/>
                </a:solidFill>
              </a:rPr>
              <a:t>件</a:t>
            </a:r>
            <a:endParaRPr kumimoji="1" lang="ja-JP" altLang="en-US" sz="1200" dirty="0">
              <a:solidFill>
                <a:schemeClr val="bg1"/>
              </a:solidFill>
            </a:endParaRPr>
          </a:p>
        </p:txBody>
      </p:sp>
      <p:sp>
        <p:nvSpPr>
          <p:cNvPr id="10" name="テキスト ボックス 9">
            <a:extLst>
              <a:ext uri="{FF2B5EF4-FFF2-40B4-BE49-F238E27FC236}">
                <a16:creationId xmlns:a16="http://schemas.microsoft.com/office/drawing/2014/main" id="{49E07B08-69E9-4468-B3B3-305219E9A1C2}"/>
              </a:ext>
            </a:extLst>
          </p:cNvPr>
          <p:cNvSpPr txBox="1"/>
          <p:nvPr/>
        </p:nvSpPr>
        <p:spPr>
          <a:xfrm>
            <a:off x="6132285" y="5156247"/>
            <a:ext cx="1800000" cy="276999"/>
          </a:xfrm>
          <a:prstGeom prst="rect">
            <a:avLst/>
          </a:prstGeom>
          <a:solidFill>
            <a:schemeClr val="bg1"/>
          </a:solidFill>
        </p:spPr>
        <p:txBody>
          <a:bodyPr wrap="square" rtlCol="0">
            <a:spAutoFit/>
          </a:bodyPr>
          <a:lstStyle/>
          <a:p>
            <a:pPr algn="ctr"/>
            <a:r>
              <a:rPr kumimoji="1" lang="ja-JP" altLang="en-US" sz="1000" dirty="0">
                <a:solidFill>
                  <a:srgbClr val="0EAAE8"/>
                </a:solidFill>
              </a:rPr>
              <a:t>平均投稿：</a:t>
            </a:r>
            <a:r>
              <a:rPr kumimoji="1" lang="ja-JP" altLang="en-US" sz="1000" b="1" dirty="0">
                <a:solidFill>
                  <a:srgbClr val="0EAAE8"/>
                </a:solidFill>
              </a:rPr>
              <a:t>約</a:t>
            </a:r>
            <a:r>
              <a:rPr kumimoji="1" lang="en-US" altLang="ja-JP" sz="1200" b="1" dirty="0">
                <a:solidFill>
                  <a:srgbClr val="0EAAE8"/>
                </a:solidFill>
              </a:rPr>
              <a:t>1,000</a:t>
            </a:r>
            <a:r>
              <a:rPr kumimoji="1" lang="ja-JP" altLang="en-US" sz="1000" b="1" dirty="0">
                <a:solidFill>
                  <a:srgbClr val="0EAAE8"/>
                </a:solidFill>
              </a:rPr>
              <a:t>件</a:t>
            </a:r>
            <a:r>
              <a:rPr kumimoji="1" lang="en-US" altLang="ja-JP" sz="1000" b="1" dirty="0">
                <a:solidFill>
                  <a:srgbClr val="0EAAE8"/>
                </a:solidFill>
              </a:rPr>
              <a:t>/</a:t>
            </a:r>
            <a:r>
              <a:rPr kumimoji="1" lang="ja-JP" altLang="en-US" sz="1000" b="1" dirty="0">
                <a:solidFill>
                  <a:srgbClr val="0EAAE8"/>
                </a:solidFill>
              </a:rPr>
              <a:t>日</a:t>
            </a:r>
          </a:p>
        </p:txBody>
      </p:sp>
      <p:grpSp>
        <p:nvGrpSpPr>
          <p:cNvPr id="13" name="グループ化 12">
            <a:extLst>
              <a:ext uri="{FF2B5EF4-FFF2-40B4-BE49-F238E27FC236}">
                <a16:creationId xmlns:a16="http://schemas.microsoft.com/office/drawing/2014/main" id="{26BD5CC4-C6E9-F6D0-418D-1D2E10CD227F}"/>
              </a:ext>
            </a:extLst>
          </p:cNvPr>
          <p:cNvGrpSpPr/>
          <p:nvPr/>
        </p:nvGrpSpPr>
        <p:grpSpPr>
          <a:xfrm>
            <a:off x="1854820" y="3326333"/>
            <a:ext cx="877163" cy="369332"/>
            <a:chOff x="1760479" y="3870620"/>
            <a:chExt cx="877163" cy="369332"/>
          </a:xfrm>
        </p:grpSpPr>
        <p:sp>
          <p:nvSpPr>
            <p:cNvPr id="19" name="テキスト ボックス 18">
              <a:extLst>
                <a:ext uri="{FF2B5EF4-FFF2-40B4-BE49-F238E27FC236}">
                  <a16:creationId xmlns:a16="http://schemas.microsoft.com/office/drawing/2014/main" id="{E4F234BE-AF4A-4614-8A28-105BB730C78F}"/>
                </a:ext>
              </a:extLst>
            </p:cNvPr>
            <p:cNvSpPr txBox="1"/>
            <p:nvPr/>
          </p:nvSpPr>
          <p:spPr>
            <a:xfrm>
              <a:off x="1760479" y="3870620"/>
              <a:ext cx="877163" cy="369332"/>
            </a:xfrm>
            <a:prstGeom prst="rect">
              <a:avLst/>
            </a:prstGeom>
            <a:noFill/>
            <a:ln w="63500">
              <a:noFill/>
            </a:ln>
          </p:spPr>
          <p:txBody>
            <a:bodyPr wrap="none" rtlCol="0">
              <a:spAutoFit/>
            </a:bodyPr>
            <a:lstStyle/>
            <a:p>
              <a:r>
                <a:rPr kumimoji="1" lang="ja-JP" altLang="en-US" b="1" dirty="0">
                  <a:ln w="63500">
                    <a:solidFill>
                      <a:schemeClr val="bg1"/>
                    </a:solidFill>
                  </a:ln>
                  <a:solidFill>
                    <a:srgbClr val="0A91C6"/>
                  </a:solidFill>
                </a:rPr>
                <a:t>会員数</a:t>
              </a:r>
              <a:endParaRPr kumimoji="1" lang="ja-JP" altLang="en-US" sz="2800" b="1" dirty="0">
                <a:ln w="63500">
                  <a:solidFill>
                    <a:schemeClr val="bg1"/>
                  </a:solidFill>
                </a:ln>
                <a:solidFill>
                  <a:srgbClr val="0A91C6"/>
                </a:solidFill>
              </a:endParaRPr>
            </a:p>
          </p:txBody>
        </p:sp>
        <p:sp>
          <p:nvSpPr>
            <p:cNvPr id="12" name="テキスト ボックス 11">
              <a:extLst>
                <a:ext uri="{FF2B5EF4-FFF2-40B4-BE49-F238E27FC236}">
                  <a16:creationId xmlns:a16="http://schemas.microsoft.com/office/drawing/2014/main" id="{30C50144-7D35-1CB9-312E-73D4D80E6753}"/>
                </a:ext>
              </a:extLst>
            </p:cNvPr>
            <p:cNvSpPr txBox="1"/>
            <p:nvPr/>
          </p:nvSpPr>
          <p:spPr>
            <a:xfrm>
              <a:off x="1760479" y="3870620"/>
              <a:ext cx="877163" cy="369332"/>
            </a:xfrm>
            <a:prstGeom prst="rect">
              <a:avLst/>
            </a:prstGeom>
            <a:noFill/>
          </p:spPr>
          <p:txBody>
            <a:bodyPr wrap="none" rtlCol="0">
              <a:spAutoFit/>
            </a:bodyPr>
            <a:lstStyle/>
            <a:p>
              <a:r>
                <a:rPr kumimoji="1" lang="ja-JP" altLang="en-US" b="1" dirty="0">
                  <a:solidFill>
                    <a:srgbClr val="0A91C6"/>
                  </a:solidFill>
                </a:rPr>
                <a:t>会員数</a:t>
              </a:r>
              <a:endParaRPr kumimoji="1" lang="ja-JP" altLang="en-US" sz="2800" b="1" dirty="0">
                <a:solidFill>
                  <a:srgbClr val="0A91C6"/>
                </a:solidFill>
              </a:endParaRPr>
            </a:p>
          </p:txBody>
        </p:sp>
      </p:grpSp>
      <p:pic>
        <p:nvPicPr>
          <p:cNvPr id="16" name="グラフィックス 15">
            <a:extLst>
              <a:ext uri="{FF2B5EF4-FFF2-40B4-BE49-F238E27FC236}">
                <a16:creationId xmlns:a16="http://schemas.microsoft.com/office/drawing/2014/main" id="{456F52DD-FCA4-0226-E342-1CC1829E09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23319" y="2928602"/>
            <a:ext cx="657225" cy="752475"/>
          </a:xfrm>
          <a:prstGeom prst="rect">
            <a:avLst/>
          </a:prstGeom>
        </p:spPr>
      </p:pic>
      <p:sp>
        <p:nvSpPr>
          <p:cNvPr id="17" name="四角形: 角を丸くする 16">
            <a:extLst>
              <a:ext uri="{FF2B5EF4-FFF2-40B4-BE49-F238E27FC236}">
                <a16:creationId xmlns:a16="http://schemas.microsoft.com/office/drawing/2014/main" id="{A076C271-5E8F-A24C-4AEC-CAA7E0C70B74}"/>
              </a:ext>
            </a:extLst>
          </p:cNvPr>
          <p:cNvSpPr/>
          <p:nvPr/>
        </p:nvSpPr>
        <p:spPr>
          <a:xfrm>
            <a:off x="1763484" y="3630387"/>
            <a:ext cx="1741713" cy="555157"/>
          </a:xfrm>
          <a:prstGeom prst="roundRect">
            <a:avLst/>
          </a:prstGeom>
          <a:solidFill>
            <a:srgbClr val="0A91C6"/>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400">
              <a:solidFill>
                <a:schemeClr val="bg1"/>
              </a:solidFill>
            </a:endParaRPr>
          </a:p>
        </p:txBody>
      </p:sp>
      <p:sp>
        <p:nvSpPr>
          <p:cNvPr id="31" name="テキスト ボックス 30">
            <a:extLst>
              <a:ext uri="{FF2B5EF4-FFF2-40B4-BE49-F238E27FC236}">
                <a16:creationId xmlns:a16="http://schemas.microsoft.com/office/drawing/2014/main" id="{BBD38697-4C6E-4998-B05D-5D533FA1BDD8}"/>
              </a:ext>
            </a:extLst>
          </p:cNvPr>
          <p:cNvSpPr txBox="1"/>
          <p:nvPr/>
        </p:nvSpPr>
        <p:spPr>
          <a:xfrm>
            <a:off x="2014580" y="3709194"/>
            <a:ext cx="1236604" cy="400110"/>
          </a:xfrm>
          <a:prstGeom prst="rect">
            <a:avLst/>
          </a:prstGeom>
          <a:noFill/>
        </p:spPr>
        <p:txBody>
          <a:bodyPr wrap="square" rtlCol="0" anchor="ctr">
            <a:spAutoFit/>
          </a:bodyPr>
          <a:lstStyle/>
          <a:p>
            <a:pPr algn="ctr"/>
            <a:r>
              <a:rPr lang="ja-JP" altLang="en-US" sz="1000" dirty="0">
                <a:solidFill>
                  <a:schemeClr val="bg1"/>
                </a:solidFill>
              </a:rPr>
              <a:t>累計</a:t>
            </a:r>
            <a:r>
              <a:rPr lang="ja-JP" altLang="en-US" sz="1100" dirty="0">
                <a:solidFill>
                  <a:schemeClr val="bg1"/>
                </a:solidFill>
              </a:rPr>
              <a:t> </a:t>
            </a:r>
            <a:r>
              <a:rPr lang="en-US" altLang="ja-JP" sz="2000" b="1" dirty="0">
                <a:solidFill>
                  <a:schemeClr val="bg1"/>
                </a:solidFill>
              </a:rPr>
              <a:t>105</a:t>
            </a:r>
            <a:r>
              <a:rPr lang="ja-JP" altLang="en-US" sz="1100" b="1" dirty="0">
                <a:solidFill>
                  <a:schemeClr val="bg1"/>
                </a:solidFill>
              </a:rPr>
              <a:t>万</a:t>
            </a:r>
            <a:r>
              <a:rPr lang="ja-JP" altLang="en-US" sz="1000" b="1" dirty="0">
                <a:solidFill>
                  <a:schemeClr val="bg1"/>
                </a:solidFill>
              </a:rPr>
              <a:t>人</a:t>
            </a:r>
            <a:endParaRPr kumimoji="1" lang="ja-JP" altLang="en-US" sz="1200" dirty="0">
              <a:solidFill>
                <a:schemeClr val="bg1"/>
              </a:solidFill>
            </a:endParaRPr>
          </a:p>
        </p:txBody>
      </p:sp>
    </p:spTree>
    <p:extLst>
      <p:ext uri="{BB962C8B-B14F-4D97-AF65-F5344CB8AC3E}">
        <p14:creationId xmlns:p14="http://schemas.microsoft.com/office/powerpoint/2010/main" val="3159658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E0EF89-EDDA-4E53-8ED7-64BA13818E9A}"/>
              </a:ext>
            </a:extLst>
          </p:cNvPr>
          <p:cNvSpPr>
            <a:spLocks noGrp="1"/>
          </p:cNvSpPr>
          <p:nvPr>
            <p:ph type="sldNum" sz="quarter" idx="12"/>
          </p:nvPr>
        </p:nvSpPr>
        <p:spPr/>
        <p:txBody>
          <a:bodyPr/>
          <a:lstStyle/>
          <a:p>
            <a:fld id="{D8B91448-09D1-4BE7-A07D-AABAAA73F2EB}" type="slidenum">
              <a:rPr kumimoji="1" lang="ja-JP" altLang="en-US" smtClean="0"/>
              <a:t>40</a:t>
            </a:fld>
            <a:endParaRPr kumimoji="1" lang="ja-JP" altLang="en-US"/>
          </a:p>
        </p:txBody>
      </p:sp>
      <p:sp>
        <p:nvSpPr>
          <p:cNvPr id="4" name="フッター プレースホルダー 3">
            <a:extLst>
              <a:ext uri="{FF2B5EF4-FFF2-40B4-BE49-F238E27FC236}">
                <a16:creationId xmlns:a16="http://schemas.microsoft.com/office/drawing/2014/main" id="{FC53DC01-DB50-4432-BE77-14FB377A7CF9}"/>
              </a:ext>
            </a:extLst>
          </p:cNvPr>
          <p:cNvSpPr>
            <a:spLocks noGrp="1"/>
          </p:cNvSpPr>
          <p:nvPr>
            <p:ph type="ftr" sz="quarter" idx="13"/>
          </p:nvPr>
        </p:nvSpPr>
        <p:spPr>
          <a:xfrm>
            <a:off x="76047" y="6541268"/>
            <a:ext cx="3647895" cy="365125"/>
          </a:xfrm>
        </p:spPr>
        <p:txBody>
          <a:bodyPr/>
          <a:lstStyle/>
          <a:p>
            <a:r>
              <a:rPr lang="en-US" altLang="ja-JP"/>
              <a:t>Copyright © Kakaku.com, Inc. All Rights Reserved.</a:t>
            </a:r>
          </a:p>
        </p:txBody>
      </p:sp>
      <p:sp>
        <p:nvSpPr>
          <p:cNvPr id="5" name="テキスト プレースホルダー 8">
            <a:extLst>
              <a:ext uri="{FF2B5EF4-FFF2-40B4-BE49-F238E27FC236}">
                <a16:creationId xmlns:a16="http://schemas.microsoft.com/office/drawing/2014/main" id="{DFB5B968-4DD7-4C16-8B6D-27372A314BEE}"/>
              </a:ext>
            </a:extLst>
          </p:cNvPr>
          <p:cNvSpPr txBox="1">
            <a:spLocks/>
          </p:cNvSpPr>
          <p:nvPr/>
        </p:nvSpPr>
        <p:spPr>
          <a:xfrm>
            <a:off x="166389" y="93175"/>
            <a:ext cx="5900878"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 PC </a:t>
            </a:r>
            <a:r>
              <a:rPr lang="ja-JP" altLang="en-US" dirty="0"/>
              <a:t>バナー広告</a:t>
            </a:r>
            <a:r>
              <a:rPr lang="en-US" altLang="ja-JP" dirty="0"/>
              <a:t>】</a:t>
            </a:r>
            <a:r>
              <a:rPr kumimoji="1" lang="ja-JP" altLang="en-US" dirty="0"/>
              <a:t>フォートラベルトップ</a:t>
            </a:r>
            <a:r>
              <a:rPr kumimoji="1" lang="en-US" altLang="ja-JP" dirty="0"/>
              <a:t>/</a:t>
            </a:r>
            <a:r>
              <a:rPr kumimoji="1" lang="ja-JP" altLang="en-US" dirty="0"/>
              <a:t>インパクト広告</a:t>
            </a:r>
            <a:endParaRPr lang="ja-JP" altLang="en-US" dirty="0"/>
          </a:p>
        </p:txBody>
      </p:sp>
      <p:sp>
        <p:nvSpPr>
          <p:cNvPr id="6" name="テキスト ボックス 5">
            <a:extLst>
              <a:ext uri="{FF2B5EF4-FFF2-40B4-BE49-F238E27FC236}">
                <a16:creationId xmlns:a16="http://schemas.microsoft.com/office/drawing/2014/main" id="{FF4084B3-4016-4461-8257-627496693789}"/>
              </a:ext>
            </a:extLst>
          </p:cNvPr>
          <p:cNvSpPr txBox="1"/>
          <p:nvPr/>
        </p:nvSpPr>
        <p:spPr>
          <a:xfrm>
            <a:off x="158062" y="504154"/>
            <a:ext cx="7355031" cy="584775"/>
          </a:xfrm>
          <a:prstGeom prst="rect">
            <a:avLst/>
          </a:prstGeom>
          <a:noFill/>
        </p:spPr>
        <p:txBody>
          <a:bodyPr wrap="square" rtlCol="0">
            <a:spAutoFit/>
          </a:bodyPr>
          <a:lstStyle/>
          <a:p>
            <a:r>
              <a:rPr kumimoji="1" lang="ja-JP" altLang="en-US" sz="1600" b="1" dirty="0"/>
              <a:t>ターゲット：</a:t>
            </a:r>
            <a:r>
              <a:rPr kumimoji="1" lang="ja-JP" altLang="en-US" sz="1600" b="1" dirty="0">
                <a:solidFill>
                  <a:schemeClr val="accent1"/>
                </a:solidFill>
              </a:rPr>
              <a:t>旅行トレンドに敏感</a:t>
            </a:r>
            <a:r>
              <a:rPr kumimoji="1" lang="ja-JP" altLang="en-US" sz="1600" b="1" dirty="0"/>
              <a:t>で、インターネットを駆使して</a:t>
            </a:r>
            <a:r>
              <a:rPr kumimoji="1" lang="ja-JP" altLang="en-US" sz="1600" b="1" dirty="0">
                <a:solidFill>
                  <a:schemeClr val="accent1"/>
                </a:solidFill>
              </a:rPr>
              <a:t>能動的に情報収集を行う知的消費者層</a:t>
            </a:r>
          </a:p>
        </p:txBody>
      </p:sp>
      <p:sp>
        <p:nvSpPr>
          <p:cNvPr id="10" name="テキスト ボックス 9">
            <a:extLst>
              <a:ext uri="{FF2B5EF4-FFF2-40B4-BE49-F238E27FC236}">
                <a16:creationId xmlns:a16="http://schemas.microsoft.com/office/drawing/2014/main" id="{0841D2C7-A729-46DF-9411-387CCB3C3C67}"/>
              </a:ext>
            </a:extLst>
          </p:cNvPr>
          <p:cNvSpPr txBox="1"/>
          <p:nvPr/>
        </p:nvSpPr>
        <p:spPr>
          <a:xfrm>
            <a:off x="158000" y="1071471"/>
            <a:ext cx="8827938" cy="646331"/>
          </a:xfrm>
          <a:prstGeom prst="rect">
            <a:avLst/>
          </a:prstGeom>
          <a:noFill/>
        </p:spPr>
        <p:txBody>
          <a:bodyPr wrap="square" rtlCol="0">
            <a:spAutoFit/>
          </a:bodyPr>
          <a:lstStyle/>
          <a:p>
            <a:r>
              <a:rPr kumimoji="1" lang="ja-JP" altLang="en-US" sz="1200" dirty="0"/>
              <a:t>トップページからは国内・海外旅行を問わず、ユーザーからの旅行体験ブログやクチコミが随時掲載・投稿されています。</a:t>
            </a:r>
            <a:endParaRPr kumimoji="1" lang="en-US" altLang="ja-JP" sz="1200" dirty="0"/>
          </a:p>
          <a:p>
            <a:r>
              <a:rPr kumimoji="1" lang="en-US" altLang="ja-JP" sz="1200" dirty="0"/>
              <a:t>PC</a:t>
            </a:r>
            <a:r>
              <a:rPr kumimoji="1" lang="ja-JP" altLang="en-US" sz="1200" dirty="0"/>
              <a:t>トップページすべてのディスプレイ広告でジャックするメニューで、ブランディングに最適です。ユーザーへ高い認知向上効果が期待できます。</a:t>
            </a:r>
            <a:endParaRPr kumimoji="1" lang="en-US" altLang="ja-JP" sz="1200" dirty="0"/>
          </a:p>
        </p:txBody>
      </p:sp>
      <p:sp>
        <p:nvSpPr>
          <p:cNvPr id="18" name="テキスト ボックス 17">
            <a:extLst>
              <a:ext uri="{FF2B5EF4-FFF2-40B4-BE49-F238E27FC236}">
                <a16:creationId xmlns:a16="http://schemas.microsoft.com/office/drawing/2014/main" id="{26E4D45F-2147-4D5A-B765-E8C694BB392D}"/>
              </a:ext>
            </a:extLst>
          </p:cNvPr>
          <p:cNvSpPr txBox="1"/>
          <p:nvPr/>
        </p:nvSpPr>
        <p:spPr>
          <a:xfrm>
            <a:off x="7567281" y="646660"/>
            <a:ext cx="744722" cy="253916"/>
          </a:xfrm>
          <a:prstGeom prst="rect">
            <a:avLst/>
          </a:prstGeom>
          <a:solidFill>
            <a:schemeClr val="accent1"/>
          </a:solidFill>
        </p:spPr>
        <p:txBody>
          <a:bodyPr wrap="square" rtlCol="0" anchor="ctr">
            <a:spAutoFit/>
          </a:bodyPr>
          <a:lstStyle/>
          <a:p>
            <a:pPr algn="ctr"/>
            <a:r>
              <a:rPr kumimoji="1" lang="en-US" altLang="ja-JP" sz="1050">
                <a:solidFill>
                  <a:schemeClr val="bg1"/>
                </a:solidFill>
              </a:rPr>
              <a:t>Imp</a:t>
            </a:r>
            <a:r>
              <a:rPr kumimoji="1" lang="ja-JP" altLang="en-US" sz="1050">
                <a:solidFill>
                  <a:schemeClr val="bg1"/>
                </a:solidFill>
              </a:rPr>
              <a:t>保証</a:t>
            </a:r>
            <a:endParaRPr kumimoji="1" lang="en-US" altLang="ja-JP" sz="1050">
              <a:solidFill>
                <a:schemeClr val="bg1"/>
              </a:solidFill>
            </a:endParaRPr>
          </a:p>
        </p:txBody>
      </p:sp>
      <p:pic>
        <p:nvPicPr>
          <p:cNvPr id="19" name="グラフィックス 18">
            <a:extLst>
              <a:ext uri="{FF2B5EF4-FFF2-40B4-BE49-F238E27FC236}">
                <a16:creationId xmlns:a16="http://schemas.microsoft.com/office/drawing/2014/main" id="{E8982D26-64A9-4A47-84AB-A7DBB78560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17334" y="646660"/>
            <a:ext cx="438150" cy="285750"/>
          </a:xfrm>
          <a:prstGeom prst="rect">
            <a:avLst/>
          </a:prstGeom>
        </p:spPr>
      </p:pic>
      <p:sp>
        <p:nvSpPr>
          <p:cNvPr id="21" name="コンテンツ プレースホルダー 6">
            <a:extLst>
              <a:ext uri="{FF2B5EF4-FFF2-40B4-BE49-F238E27FC236}">
                <a16:creationId xmlns:a16="http://schemas.microsoft.com/office/drawing/2014/main" id="{4B636DC0-5A0F-43FA-AD2A-0FF7F86291E9}"/>
              </a:ext>
            </a:extLst>
          </p:cNvPr>
          <p:cNvSpPr txBox="1">
            <a:spLocks/>
          </p:cNvSpPr>
          <p:nvPr/>
        </p:nvSpPr>
        <p:spPr>
          <a:xfrm>
            <a:off x="226925" y="1717802"/>
            <a:ext cx="4345075" cy="3576267"/>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p>
        </p:txBody>
      </p:sp>
      <p:pic>
        <p:nvPicPr>
          <p:cNvPr id="16" name="図 15">
            <a:extLst>
              <a:ext uri="{FF2B5EF4-FFF2-40B4-BE49-F238E27FC236}">
                <a16:creationId xmlns:a16="http://schemas.microsoft.com/office/drawing/2014/main" id="{FEE884A2-F7D6-4EDD-8FC8-91B6F4668F0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35"/>
          <a:stretch/>
        </p:blipFill>
        <p:spPr bwMode="auto">
          <a:xfrm>
            <a:off x="325836" y="1825579"/>
            <a:ext cx="4086366" cy="3262663"/>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a:extLst>
              <a:ext uri="{FF2B5EF4-FFF2-40B4-BE49-F238E27FC236}">
                <a16:creationId xmlns:a16="http://schemas.microsoft.com/office/drawing/2014/main" id="{D6B18C3F-98DA-4FA9-A67B-817C626E36D9}"/>
              </a:ext>
            </a:extLst>
          </p:cNvPr>
          <p:cNvSpPr/>
          <p:nvPr/>
        </p:nvSpPr>
        <p:spPr bwMode="auto">
          <a:xfrm>
            <a:off x="2881528" y="2077375"/>
            <a:ext cx="900360" cy="753233"/>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00" b="1" dirty="0">
                <a:solidFill>
                  <a:schemeClr val="bg1"/>
                </a:solidFill>
                <a:latin typeface="+mn-ea"/>
                <a:cs typeface="メイリオ" panose="020B0604030504040204" pitchFamily="50" charset="-128"/>
              </a:rPr>
              <a:t>300x250</a:t>
            </a:r>
            <a:endParaRPr kumimoji="1" lang="ja-JP" altLang="en-US" sz="1000" b="1" i="0" u="none" strike="noStrike" cap="none" normalizeH="0" baseline="0" dirty="0">
              <a:ln>
                <a:noFill/>
              </a:ln>
              <a:solidFill>
                <a:schemeClr val="bg1"/>
              </a:solidFill>
              <a:latin typeface="+mn-ea"/>
              <a:cs typeface="メイリオ" panose="020B0604030504040204" pitchFamily="50" charset="-128"/>
            </a:endParaRPr>
          </a:p>
        </p:txBody>
      </p:sp>
      <p:sp>
        <p:nvSpPr>
          <p:cNvPr id="32" name="正方形/長方形 31">
            <a:extLst>
              <a:ext uri="{FF2B5EF4-FFF2-40B4-BE49-F238E27FC236}">
                <a16:creationId xmlns:a16="http://schemas.microsoft.com/office/drawing/2014/main" id="{A8B2910E-93C2-4F6D-9180-A20E81D0ABF3}"/>
              </a:ext>
            </a:extLst>
          </p:cNvPr>
          <p:cNvSpPr/>
          <p:nvPr/>
        </p:nvSpPr>
        <p:spPr bwMode="auto">
          <a:xfrm>
            <a:off x="3850616" y="2077375"/>
            <a:ext cx="417658" cy="2446337"/>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mn-ea"/>
                <a:cs typeface="メイリオ" panose="020B0604030504040204" pitchFamily="50" charset="-128"/>
              </a:rPr>
              <a:t>140x830</a:t>
            </a:r>
            <a:endParaRPr kumimoji="1" lang="ja-JP" altLang="en-US" sz="800" b="1" i="0" u="none" strike="noStrike" cap="none" normalizeH="0" baseline="0" dirty="0">
              <a:ln>
                <a:noFill/>
              </a:ln>
              <a:solidFill>
                <a:schemeClr val="bg1"/>
              </a:solidFill>
              <a:latin typeface="+mn-ea"/>
              <a:cs typeface="メイリオ" panose="020B0604030504040204" pitchFamily="50" charset="-128"/>
            </a:endParaRPr>
          </a:p>
        </p:txBody>
      </p:sp>
      <p:sp>
        <p:nvSpPr>
          <p:cNvPr id="33" name="正方形/長方形 32">
            <a:extLst>
              <a:ext uri="{FF2B5EF4-FFF2-40B4-BE49-F238E27FC236}">
                <a16:creationId xmlns:a16="http://schemas.microsoft.com/office/drawing/2014/main" id="{748F98C0-CE83-46F0-9B43-B27000C56B08}"/>
              </a:ext>
            </a:extLst>
          </p:cNvPr>
          <p:cNvSpPr/>
          <p:nvPr/>
        </p:nvSpPr>
        <p:spPr bwMode="auto">
          <a:xfrm>
            <a:off x="408994" y="2075448"/>
            <a:ext cx="417658" cy="2446337"/>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mn-ea"/>
                <a:cs typeface="メイリオ" panose="020B0604030504040204" pitchFamily="50" charset="-128"/>
              </a:rPr>
              <a:t>140x830</a:t>
            </a:r>
            <a:endParaRPr kumimoji="1" lang="ja-JP" altLang="en-US" sz="800" b="1" i="0" u="none" strike="noStrike" cap="none" normalizeH="0" baseline="0" dirty="0">
              <a:ln>
                <a:noFill/>
              </a:ln>
              <a:solidFill>
                <a:schemeClr val="bg1"/>
              </a:solidFill>
              <a:latin typeface="+mn-ea"/>
              <a:cs typeface="メイリオ" panose="020B0604030504040204" pitchFamily="50" charset="-128"/>
            </a:endParaRPr>
          </a:p>
        </p:txBody>
      </p:sp>
      <p:sp>
        <p:nvSpPr>
          <p:cNvPr id="25" name="フリーフォーム: 図形 24">
            <a:extLst>
              <a:ext uri="{FF2B5EF4-FFF2-40B4-BE49-F238E27FC236}">
                <a16:creationId xmlns:a16="http://schemas.microsoft.com/office/drawing/2014/main" id="{0E04C9CA-1014-4ABA-814D-57AF6EAD08FB}"/>
              </a:ext>
            </a:extLst>
          </p:cNvPr>
          <p:cNvSpPr/>
          <p:nvPr/>
        </p:nvSpPr>
        <p:spPr>
          <a:xfrm>
            <a:off x="310060" y="5065785"/>
            <a:ext cx="419091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0C288BCD-DAAB-4FD0-9866-C8C34D65FFFD}"/>
              </a:ext>
            </a:extLst>
          </p:cNvPr>
          <p:cNvSpPr txBox="1"/>
          <p:nvPr/>
        </p:nvSpPr>
        <p:spPr>
          <a:xfrm>
            <a:off x="220383" y="5457656"/>
            <a:ext cx="8827938" cy="830997"/>
          </a:xfrm>
          <a:prstGeom prst="rect">
            <a:avLst/>
          </a:prstGeom>
          <a:solidFill>
            <a:schemeClr val="bg1">
              <a:lumMod val="95000"/>
            </a:schemeClr>
          </a:solidFill>
        </p:spPr>
        <p:txBody>
          <a:bodyPr wrap="square" rtlCol="0">
            <a:spAutoFit/>
          </a:bodyPr>
          <a:lstStyle/>
          <a:p>
            <a:r>
              <a:rPr lang="en-US" altLang="ja-JP" sz="800" dirty="0"/>
              <a:t>※</a:t>
            </a:r>
            <a:r>
              <a:rPr kumimoji="1" lang="ja-JP" altLang="en-US" sz="800" dirty="0"/>
              <a:t>サイドパネル単体での実施はできません。 </a:t>
            </a:r>
          </a:p>
          <a:p>
            <a:r>
              <a:rPr kumimoji="1" lang="en-US" altLang="ja-JP" sz="800" dirty="0"/>
              <a:t>※</a:t>
            </a:r>
            <a:r>
              <a:rPr kumimoji="1" lang="ja-JP" altLang="en-US" sz="800" dirty="0"/>
              <a:t>広告主様の可否及び入稿クリエイティブ可否は、通常広告メニューのご出稿の場合と異なる場合がありますので事前に営業担当にご確認下さい。</a:t>
            </a:r>
          </a:p>
          <a:p>
            <a:r>
              <a:rPr kumimoji="1" lang="en-US" altLang="ja-JP" sz="800" dirty="0"/>
              <a:t>※</a:t>
            </a:r>
            <a:r>
              <a:rPr kumimoji="1" lang="ja-JP" altLang="en-US" sz="800" dirty="0"/>
              <a:t>端末によりすべての広告が正しく表示されない場合があります。</a:t>
            </a:r>
            <a:endParaRPr kumimoji="1" lang="en-US" altLang="ja-JP" sz="800" dirty="0"/>
          </a:p>
          <a:p>
            <a:r>
              <a:rPr lang="en-US" altLang="ja-JP" sz="800" dirty="0"/>
              <a:t>※</a:t>
            </a:r>
            <a:r>
              <a:rPr lang="ja-JP" altLang="en-US" sz="800" dirty="0"/>
              <a:t>ブラウザーや</a:t>
            </a:r>
            <a:r>
              <a:rPr lang="en-US" altLang="ja-JP" sz="800" dirty="0"/>
              <a:t>OS</a:t>
            </a:r>
            <a:r>
              <a:rPr lang="ja-JP" altLang="en-US" sz="800" dirty="0"/>
              <a:t>のアップデートによる仕様変更やユーザーの環境設定によっては、左右サイドパネル が表示されない、もしくは一部が欠けて表示される場合があります。</a:t>
            </a:r>
          </a:p>
          <a:p>
            <a:r>
              <a:rPr lang="en-US" altLang="ja-JP" sz="800" dirty="0"/>
              <a:t>※</a:t>
            </a:r>
            <a:r>
              <a:rPr lang="ja-JP" altLang="en-US" sz="800" dirty="0"/>
              <a:t>デバイスが</a:t>
            </a:r>
            <a:r>
              <a:rPr lang="en-US" altLang="ja-JP" sz="800" dirty="0"/>
              <a:t>PC</a:t>
            </a:r>
            <a:r>
              <a:rPr lang="ja-JP" altLang="en-US" sz="800" dirty="0"/>
              <a:t>指定商品の場合でも、対象の</a:t>
            </a:r>
            <a:r>
              <a:rPr lang="en-US" altLang="ja-JP" sz="800" dirty="0"/>
              <a:t>OS</a:t>
            </a:r>
            <a:r>
              <a:rPr lang="ja-JP" altLang="en-US" sz="800" dirty="0"/>
              <a:t>やデバイスなどによって</a:t>
            </a:r>
            <a:r>
              <a:rPr lang="en-US" altLang="ja-JP" sz="800" dirty="0"/>
              <a:t>PC</a:t>
            </a:r>
            <a:r>
              <a:rPr lang="ja-JP" altLang="en-US" sz="800" dirty="0"/>
              <a:t>以外にも配信される可能性がありますが、その際、左右サイドパネル が表示されない、もしくは一部が欠けて表示されます。その他の画像は縮小表示される場合があります。</a:t>
            </a:r>
            <a:endParaRPr kumimoji="1" lang="en-US" altLang="ja-JP" sz="800" dirty="0"/>
          </a:p>
        </p:txBody>
      </p:sp>
      <p:sp>
        <p:nvSpPr>
          <p:cNvPr id="22" name="テキスト ボックス 11">
            <a:extLst>
              <a:ext uri="{FF2B5EF4-FFF2-40B4-BE49-F238E27FC236}">
                <a16:creationId xmlns:a16="http://schemas.microsoft.com/office/drawing/2014/main" id="{1D9993AB-CCA5-4F5F-9FB9-4DF33A6272D6}"/>
              </a:ext>
            </a:extLst>
          </p:cNvPr>
          <p:cNvSpPr txBox="1">
            <a:spLocks noChangeArrowheads="1"/>
          </p:cNvSpPr>
          <p:nvPr/>
        </p:nvSpPr>
        <p:spPr bwMode="auto">
          <a:xfrm>
            <a:off x="4334142" y="2069405"/>
            <a:ext cx="300210" cy="310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chemeClr val="accent2"/>
                </a:solidFill>
                <a:latin typeface="+mn-ea"/>
                <a:cs typeface="メイリオ" panose="020B0604030504040204" pitchFamily="50" charset="-128"/>
              </a:rPr>
              <a:t>スクロール時は上部固定フローティング（サイドパネル</a:t>
            </a:r>
            <a:r>
              <a:rPr lang="en-US" altLang="ja-JP" sz="700" dirty="0">
                <a:solidFill>
                  <a:schemeClr val="accent2"/>
                </a:solidFill>
                <a:latin typeface="+mn-ea"/>
                <a:cs typeface="メイリオ" panose="020B0604030504040204" pitchFamily="50" charset="-128"/>
              </a:rPr>
              <a:t>2</a:t>
            </a:r>
            <a:r>
              <a:rPr lang="ja-JP" altLang="en-US" sz="700" dirty="0">
                <a:solidFill>
                  <a:schemeClr val="accent2"/>
                </a:solidFill>
                <a:latin typeface="+mn-ea"/>
                <a:cs typeface="メイリオ" panose="020B0604030504040204" pitchFamily="50" charset="-128"/>
              </a:rPr>
              <a:t>ヶ所とも）</a:t>
            </a:r>
          </a:p>
        </p:txBody>
      </p:sp>
      <p:cxnSp>
        <p:nvCxnSpPr>
          <p:cNvPr id="23" name="直線矢印コネクタ 22">
            <a:extLst>
              <a:ext uri="{FF2B5EF4-FFF2-40B4-BE49-F238E27FC236}">
                <a16:creationId xmlns:a16="http://schemas.microsoft.com/office/drawing/2014/main" id="{F922F3B3-D309-40D2-BF66-972CB474B618}"/>
              </a:ext>
            </a:extLst>
          </p:cNvPr>
          <p:cNvCxnSpPr>
            <a:cxnSpLocks/>
          </p:cNvCxnSpPr>
          <p:nvPr/>
        </p:nvCxnSpPr>
        <p:spPr>
          <a:xfrm>
            <a:off x="4353589" y="2069407"/>
            <a:ext cx="0" cy="2822189"/>
          </a:xfrm>
          <a:prstGeom prst="straightConnector1">
            <a:avLst/>
          </a:prstGeom>
          <a:ln w="25400">
            <a:solidFill>
              <a:schemeClr val="accent2">
                <a:lumMod val="60000"/>
                <a:lumOff val="4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表 2">
            <a:extLst>
              <a:ext uri="{FF2B5EF4-FFF2-40B4-BE49-F238E27FC236}">
                <a16:creationId xmlns:a16="http://schemas.microsoft.com/office/drawing/2014/main" id="{6C4CEF86-7321-063B-807D-811899978C43}"/>
              </a:ext>
            </a:extLst>
          </p:cNvPr>
          <p:cNvGraphicFramePr>
            <a:graphicFrameLocks noGrp="1"/>
          </p:cNvGraphicFramePr>
          <p:nvPr>
            <p:extLst>
              <p:ext uri="{D42A27DB-BD31-4B8C-83A1-F6EECF244321}">
                <p14:modId xmlns:p14="http://schemas.microsoft.com/office/powerpoint/2010/main" val="2238670242"/>
              </p:ext>
            </p:extLst>
          </p:nvPr>
        </p:nvGraphicFramePr>
        <p:xfrm>
          <a:off x="4670911" y="2053957"/>
          <a:ext cx="4315027" cy="2703195"/>
        </p:xfrm>
        <a:graphic>
          <a:graphicData uri="http://schemas.openxmlformats.org/drawingml/2006/table">
            <a:tbl>
              <a:tblPr/>
              <a:tblGrid>
                <a:gridCol w="968680">
                  <a:extLst>
                    <a:ext uri="{9D8B030D-6E8A-4147-A177-3AD203B41FA5}">
                      <a16:colId xmlns:a16="http://schemas.microsoft.com/office/drawing/2014/main" val="3331926344"/>
                    </a:ext>
                  </a:extLst>
                </a:gridCol>
                <a:gridCol w="3346347">
                  <a:extLst>
                    <a:ext uri="{9D8B030D-6E8A-4147-A177-3AD203B41FA5}">
                      <a16:colId xmlns:a16="http://schemas.microsoft.com/office/drawing/2014/main" val="1651274776"/>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フォートラベルトップ</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インパクト広告</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97008211"/>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22306817"/>
                  </a:ext>
                </a:extLst>
              </a:tr>
              <a:tr h="3238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配信数はバナー</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枠につき</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インプレッションでカウント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96101233"/>
                  </a:ext>
                </a:extLst>
              </a:tr>
              <a:tr h="3238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レクタングル：</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サイドパネル（左・右）：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140x830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4103386"/>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D</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2960007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869359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72185437"/>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9508006"/>
                  </a:ext>
                </a:extLst>
              </a:tr>
              <a:tr h="255270">
                <a:tc vMerge="1">
                  <a:txBody>
                    <a:bodyPr/>
                    <a:lstStyle/>
                    <a:p>
                      <a:endParaRPr kumimoji="1" lang="ja-JP" altLang="en-US"/>
                    </a:p>
                  </a:txBody>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60351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56328990"/>
                  </a:ext>
                </a:extLst>
              </a:tr>
            </a:tbl>
          </a:graphicData>
        </a:graphic>
      </p:graphicFrame>
      <p:sp>
        <p:nvSpPr>
          <p:cNvPr id="8" name="Text Box 9">
            <a:extLst>
              <a:ext uri="{FF2B5EF4-FFF2-40B4-BE49-F238E27FC236}">
                <a16:creationId xmlns:a16="http://schemas.microsoft.com/office/drawing/2014/main" id="{E8617A5D-EDA7-DA34-CF6D-059B9AF84FB6}"/>
              </a:ext>
            </a:extLst>
          </p:cNvPr>
          <p:cNvSpPr txBox="1">
            <a:spLocks noChangeArrowheads="1"/>
          </p:cNvSpPr>
          <p:nvPr/>
        </p:nvSpPr>
        <p:spPr bwMode="auto">
          <a:xfrm>
            <a:off x="4634352" y="4893959"/>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bg1">
                    <a:lumMod val="50000"/>
                  </a:schemeClr>
                </a:solidFill>
                <a:latin typeface="+mn-ea"/>
                <a:ea typeface="+mn-ea"/>
                <a:cs typeface="メイリオ" panose="020B0604030504040204" pitchFamily="50" charset="-128"/>
              </a:rPr>
              <a:t>※</a:t>
            </a:r>
            <a:r>
              <a:rPr lang="ja-JP" altLang="en-US" sz="800" b="0" dirty="0">
                <a:solidFill>
                  <a:schemeClr val="bg1">
                    <a:lumMod val="50000"/>
                  </a:schemeClr>
                </a:solidFill>
                <a:latin typeface="+mn-ea"/>
                <a:ea typeface="+mn-ea"/>
                <a:cs typeface="メイリオ" panose="020B0604030504040204" pitchFamily="50" charset="-128"/>
              </a:rPr>
              <a:t>最低出稿金額：</a:t>
            </a:r>
            <a:r>
              <a:rPr lang="en-US" altLang="ja-JP" sz="800" b="0" dirty="0">
                <a:solidFill>
                  <a:schemeClr val="bg1">
                    <a:lumMod val="50000"/>
                  </a:schemeClr>
                </a:solidFill>
                <a:latin typeface="+mn-ea"/>
                <a:ea typeface="+mn-ea"/>
                <a:cs typeface="メイリオ" panose="020B0604030504040204" pitchFamily="50" charset="-128"/>
              </a:rPr>
              <a:t>1</a:t>
            </a:r>
            <a:r>
              <a:rPr lang="ja-JP" altLang="en-US" sz="800" b="0" dirty="0">
                <a:solidFill>
                  <a:schemeClr val="bg1">
                    <a:lumMod val="50000"/>
                  </a:schemeClr>
                </a:solidFill>
                <a:latin typeface="+mn-ea"/>
                <a:ea typeface="+mn-ea"/>
                <a:cs typeface="メイリオ" panose="020B0604030504040204" pitchFamily="50" charset="-128"/>
              </a:rPr>
              <a:t>発注あたり</a:t>
            </a:r>
            <a:r>
              <a:rPr lang="en-US" altLang="ja-JP" sz="800" b="0" dirty="0">
                <a:solidFill>
                  <a:schemeClr val="bg1">
                    <a:lumMod val="50000"/>
                  </a:schemeClr>
                </a:solidFill>
                <a:latin typeface="+mn-ea"/>
                <a:ea typeface="+mn-ea"/>
                <a:cs typeface="メイリオ" panose="020B0604030504040204" pitchFamily="50" charset="-128"/>
              </a:rPr>
              <a:t>300,000</a:t>
            </a:r>
            <a:r>
              <a:rPr lang="ja-JP" altLang="en-US" sz="800" b="0" dirty="0">
                <a:solidFill>
                  <a:schemeClr val="bg1">
                    <a:lumMod val="50000"/>
                  </a:schemeClr>
                </a:solidFill>
                <a:latin typeface="+mn-ea"/>
                <a:ea typeface="+mn-ea"/>
                <a:cs typeface="メイリオ" panose="020B0604030504040204" pitchFamily="50" charset="-128"/>
              </a:rPr>
              <a:t>円（満たない場合は各営業担当へご相談ください）</a:t>
            </a:r>
            <a:endParaRPr lang="en-US" altLang="ja-JP" sz="800" b="0" dirty="0">
              <a:solidFill>
                <a:schemeClr val="bg1">
                  <a:lumMod val="50000"/>
                </a:schemeClr>
              </a:solidFill>
              <a:latin typeface="+mn-ea"/>
              <a:ea typeface="+mn-ea"/>
              <a:cs typeface="メイリオ" panose="020B0604030504040204" pitchFamily="50" charset="-128"/>
            </a:endParaRPr>
          </a:p>
          <a:p>
            <a:pPr eaLnBrk="1" hangingPunct="1">
              <a:spcBef>
                <a:spcPct val="50000"/>
              </a:spcBef>
            </a:pPr>
            <a:r>
              <a:rPr lang="en-US" altLang="ja-JP" sz="800" dirty="0">
                <a:solidFill>
                  <a:schemeClr val="bg1">
                    <a:lumMod val="50000"/>
                  </a:schemeClr>
                </a:solidFill>
                <a:latin typeface="+mn-ea"/>
                <a:ea typeface="+mn-ea"/>
                <a:cs typeface="メイリオ" panose="020B0604030504040204" pitchFamily="50" charset="-128"/>
              </a:rPr>
              <a:t>※</a:t>
            </a:r>
            <a:r>
              <a:rPr lang="ja-JP" altLang="en-US" sz="800" dirty="0">
                <a:solidFill>
                  <a:schemeClr val="bg1">
                    <a:lumMod val="50000"/>
                  </a:schemeClr>
                </a:solidFill>
                <a:latin typeface="+mn-ea"/>
                <a:ea typeface="+mn-ea"/>
                <a:cs typeface="メイリオ" panose="020B0604030504040204" pitchFamily="50" charset="-128"/>
              </a:rPr>
              <a:t>ディスプレイ・バナー広告に関する注意事項は</a:t>
            </a:r>
            <a:r>
              <a:rPr lang="en-US" altLang="ja-JP" sz="800" dirty="0">
                <a:solidFill>
                  <a:schemeClr val="bg1">
                    <a:lumMod val="50000"/>
                  </a:schemeClr>
                </a:solidFill>
                <a:latin typeface="+mn-ea"/>
                <a:ea typeface="+mn-ea"/>
                <a:cs typeface="メイリオ" panose="020B0604030504040204" pitchFamily="50" charset="-128"/>
              </a:rPr>
              <a:t>P.59</a:t>
            </a:r>
            <a:r>
              <a:rPr lang="ja-JP" altLang="en-US" sz="800" dirty="0">
                <a:solidFill>
                  <a:schemeClr val="bg1">
                    <a:lumMod val="50000"/>
                  </a:schemeClr>
                </a:solidFill>
                <a:latin typeface="+mn-ea"/>
                <a:ea typeface="+mn-ea"/>
                <a:cs typeface="メイリオ" panose="020B0604030504040204" pitchFamily="50" charset="-128"/>
              </a:rPr>
              <a:t>を参照ください。</a:t>
            </a:r>
            <a:endParaRPr lang="ja-JP" altLang="en-US" sz="800" b="0" dirty="0">
              <a:solidFill>
                <a:schemeClr val="bg1">
                  <a:lumMod val="50000"/>
                </a:schemeClr>
              </a:solidFill>
              <a:latin typeface="+mn-ea"/>
              <a:ea typeface="+mn-ea"/>
              <a:cs typeface="メイリオ" panose="020B0604030504040204" pitchFamily="50" charset="-128"/>
            </a:endParaRPr>
          </a:p>
        </p:txBody>
      </p:sp>
    </p:spTree>
    <p:extLst>
      <p:ext uri="{BB962C8B-B14F-4D97-AF65-F5344CB8AC3E}">
        <p14:creationId xmlns:p14="http://schemas.microsoft.com/office/powerpoint/2010/main" val="1686538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E0EF89-EDDA-4E53-8ED7-64BA13818E9A}"/>
              </a:ext>
            </a:extLst>
          </p:cNvPr>
          <p:cNvSpPr>
            <a:spLocks noGrp="1"/>
          </p:cNvSpPr>
          <p:nvPr>
            <p:ph type="sldNum" sz="quarter" idx="12"/>
          </p:nvPr>
        </p:nvSpPr>
        <p:spPr/>
        <p:txBody>
          <a:bodyPr/>
          <a:lstStyle/>
          <a:p>
            <a:fld id="{D8B91448-09D1-4BE7-A07D-AABAAA73F2EB}" type="slidenum">
              <a:rPr kumimoji="1" lang="ja-JP" altLang="en-US" smtClean="0"/>
              <a:t>41</a:t>
            </a:fld>
            <a:endParaRPr kumimoji="1" lang="ja-JP" altLang="en-US"/>
          </a:p>
        </p:txBody>
      </p:sp>
      <p:sp>
        <p:nvSpPr>
          <p:cNvPr id="4" name="フッター プレースホルダー 3">
            <a:extLst>
              <a:ext uri="{FF2B5EF4-FFF2-40B4-BE49-F238E27FC236}">
                <a16:creationId xmlns:a16="http://schemas.microsoft.com/office/drawing/2014/main" id="{FC53DC01-DB50-4432-BE77-14FB377A7CF9}"/>
              </a:ext>
            </a:extLst>
          </p:cNvPr>
          <p:cNvSpPr>
            <a:spLocks noGrp="1"/>
          </p:cNvSpPr>
          <p:nvPr>
            <p:ph type="ftr" sz="quarter" idx="13"/>
          </p:nvPr>
        </p:nvSpPr>
        <p:spPr>
          <a:xfrm>
            <a:off x="171448" y="6465419"/>
            <a:ext cx="3647895" cy="365125"/>
          </a:xfrm>
        </p:spPr>
        <p:txBody>
          <a:bodyPr/>
          <a:lstStyle/>
          <a:p>
            <a:r>
              <a:rPr lang="en-US" altLang="ja-JP" dirty="0"/>
              <a:t>Copyright © Kakaku.com, Inc. All Rights Reserved.</a:t>
            </a:r>
          </a:p>
        </p:txBody>
      </p:sp>
      <p:sp>
        <p:nvSpPr>
          <p:cNvPr id="5" name="テキスト プレースホルダー 8">
            <a:extLst>
              <a:ext uri="{FF2B5EF4-FFF2-40B4-BE49-F238E27FC236}">
                <a16:creationId xmlns:a16="http://schemas.microsoft.com/office/drawing/2014/main" id="{DFB5B968-4DD7-4C16-8B6D-27372A314BEE}"/>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 PC </a:t>
            </a:r>
            <a:r>
              <a:rPr lang="ja-JP" altLang="en-US" dirty="0"/>
              <a:t>バナー広告</a:t>
            </a:r>
            <a:r>
              <a:rPr lang="en-US" altLang="ja-JP" dirty="0"/>
              <a:t>】</a:t>
            </a:r>
            <a:r>
              <a:rPr kumimoji="1" lang="ja-JP" altLang="en-US" dirty="0"/>
              <a:t>フォートラベルトップ</a:t>
            </a:r>
            <a:r>
              <a:rPr kumimoji="1" lang="en-US" altLang="ja-JP" dirty="0"/>
              <a:t>/</a:t>
            </a:r>
            <a:r>
              <a:rPr kumimoji="1" lang="ja-JP" altLang="en-US" dirty="0"/>
              <a:t>プレミアムレクタングル</a:t>
            </a:r>
            <a:endParaRPr lang="ja-JP" altLang="en-US" dirty="0"/>
          </a:p>
        </p:txBody>
      </p:sp>
      <p:sp>
        <p:nvSpPr>
          <p:cNvPr id="6" name="テキスト ボックス 5">
            <a:extLst>
              <a:ext uri="{FF2B5EF4-FFF2-40B4-BE49-F238E27FC236}">
                <a16:creationId xmlns:a16="http://schemas.microsoft.com/office/drawing/2014/main" id="{FF4084B3-4016-4461-8257-627496693789}"/>
              </a:ext>
            </a:extLst>
          </p:cNvPr>
          <p:cNvSpPr txBox="1"/>
          <p:nvPr/>
        </p:nvSpPr>
        <p:spPr>
          <a:xfrm>
            <a:off x="158062" y="504154"/>
            <a:ext cx="7355031" cy="584775"/>
          </a:xfrm>
          <a:prstGeom prst="rect">
            <a:avLst/>
          </a:prstGeom>
          <a:noFill/>
        </p:spPr>
        <p:txBody>
          <a:bodyPr wrap="square" rtlCol="0">
            <a:spAutoFit/>
          </a:bodyPr>
          <a:lstStyle/>
          <a:p>
            <a:r>
              <a:rPr kumimoji="1" lang="ja-JP" altLang="en-US" sz="1600" b="1"/>
              <a:t>ターゲット：</a:t>
            </a:r>
            <a:r>
              <a:rPr kumimoji="1" lang="ja-JP" altLang="en-US" sz="1600" b="1">
                <a:solidFill>
                  <a:schemeClr val="accent1"/>
                </a:solidFill>
              </a:rPr>
              <a:t>旅行トレンドに敏感</a:t>
            </a:r>
            <a:r>
              <a:rPr kumimoji="1" lang="ja-JP" altLang="en-US" sz="1600" b="1"/>
              <a:t>で、インターネットを駆使して</a:t>
            </a:r>
            <a:r>
              <a:rPr kumimoji="1" lang="ja-JP" altLang="en-US" sz="1600" b="1">
                <a:solidFill>
                  <a:schemeClr val="accent1"/>
                </a:solidFill>
              </a:rPr>
              <a:t>能動的に情報収集を行う知的消費者層</a:t>
            </a:r>
          </a:p>
        </p:txBody>
      </p:sp>
      <p:sp>
        <p:nvSpPr>
          <p:cNvPr id="10" name="テキスト ボックス 9">
            <a:extLst>
              <a:ext uri="{FF2B5EF4-FFF2-40B4-BE49-F238E27FC236}">
                <a16:creationId xmlns:a16="http://schemas.microsoft.com/office/drawing/2014/main" id="{0841D2C7-A729-46DF-9411-387CCB3C3C67}"/>
              </a:ext>
            </a:extLst>
          </p:cNvPr>
          <p:cNvSpPr txBox="1"/>
          <p:nvPr/>
        </p:nvSpPr>
        <p:spPr>
          <a:xfrm>
            <a:off x="158000" y="1071471"/>
            <a:ext cx="8827938" cy="646331"/>
          </a:xfrm>
          <a:prstGeom prst="rect">
            <a:avLst/>
          </a:prstGeom>
          <a:noFill/>
        </p:spPr>
        <p:txBody>
          <a:bodyPr wrap="square" rtlCol="0">
            <a:spAutoFit/>
          </a:bodyPr>
          <a:lstStyle/>
          <a:p>
            <a:r>
              <a:rPr kumimoji="1" lang="ja-JP" altLang="en-US" sz="1200" dirty="0"/>
              <a:t>トップページからは国内・海外旅行を問わず、ユーザーからの旅行体験ブログやクチコミが随時掲載・投稿されています。</a:t>
            </a:r>
            <a:endParaRPr kumimoji="1" lang="en-US" altLang="ja-JP" sz="1200" dirty="0"/>
          </a:p>
          <a:p>
            <a:r>
              <a:rPr kumimoji="1" lang="ja-JP" altLang="en-US" sz="1200" dirty="0"/>
              <a:t>また、人気都市ランキングを定期的に行うことで、各デスティネーションの最新情報などをいち早くチェック出来ます。</a:t>
            </a:r>
            <a:endParaRPr kumimoji="1" lang="en-US" altLang="ja-JP" sz="1200" dirty="0"/>
          </a:p>
          <a:p>
            <a:r>
              <a:rPr kumimoji="1" lang="ja-JP" altLang="en-US" sz="1200" dirty="0"/>
              <a:t>アクティブでトレンドに敏感な旅行のオピニオンリーダー層に向けて広告プロモーション展開が可能です。</a:t>
            </a:r>
          </a:p>
        </p:txBody>
      </p:sp>
      <p:sp>
        <p:nvSpPr>
          <p:cNvPr id="18" name="テキスト ボックス 17">
            <a:extLst>
              <a:ext uri="{FF2B5EF4-FFF2-40B4-BE49-F238E27FC236}">
                <a16:creationId xmlns:a16="http://schemas.microsoft.com/office/drawing/2014/main" id="{26E4D45F-2147-4D5A-B765-E8C694BB392D}"/>
              </a:ext>
            </a:extLst>
          </p:cNvPr>
          <p:cNvSpPr txBox="1"/>
          <p:nvPr/>
        </p:nvSpPr>
        <p:spPr>
          <a:xfrm>
            <a:off x="7567281" y="646660"/>
            <a:ext cx="744722" cy="253916"/>
          </a:xfrm>
          <a:prstGeom prst="rect">
            <a:avLst/>
          </a:prstGeom>
          <a:solidFill>
            <a:schemeClr val="accent1"/>
          </a:solidFill>
        </p:spPr>
        <p:txBody>
          <a:bodyPr wrap="square" rtlCol="0" anchor="ctr">
            <a:spAutoFit/>
          </a:bodyPr>
          <a:lstStyle/>
          <a:p>
            <a:pPr algn="ctr"/>
            <a:r>
              <a:rPr kumimoji="1" lang="en-US" altLang="ja-JP" sz="1050">
                <a:solidFill>
                  <a:schemeClr val="bg1"/>
                </a:solidFill>
              </a:rPr>
              <a:t>Imp</a:t>
            </a:r>
            <a:r>
              <a:rPr kumimoji="1" lang="ja-JP" altLang="en-US" sz="1050">
                <a:solidFill>
                  <a:schemeClr val="bg1"/>
                </a:solidFill>
              </a:rPr>
              <a:t>保証</a:t>
            </a:r>
            <a:endParaRPr kumimoji="1" lang="en-US" altLang="ja-JP" sz="1050">
              <a:solidFill>
                <a:schemeClr val="bg1"/>
              </a:solidFill>
            </a:endParaRPr>
          </a:p>
        </p:txBody>
      </p:sp>
      <p:pic>
        <p:nvPicPr>
          <p:cNvPr id="19" name="グラフィックス 18">
            <a:extLst>
              <a:ext uri="{FF2B5EF4-FFF2-40B4-BE49-F238E27FC236}">
                <a16:creationId xmlns:a16="http://schemas.microsoft.com/office/drawing/2014/main" id="{E8982D26-64A9-4A47-84AB-A7DBB78560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17334" y="646660"/>
            <a:ext cx="438150" cy="285750"/>
          </a:xfrm>
          <a:prstGeom prst="rect">
            <a:avLst/>
          </a:prstGeom>
        </p:spPr>
      </p:pic>
      <p:sp>
        <p:nvSpPr>
          <p:cNvPr id="21" name="コンテンツ プレースホルダー 6">
            <a:extLst>
              <a:ext uri="{FF2B5EF4-FFF2-40B4-BE49-F238E27FC236}">
                <a16:creationId xmlns:a16="http://schemas.microsoft.com/office/drawing/2014/main" id="{4B636DC0-5A0F-43FA-AD2A-0FF7F86291E9}"/>
              </a:ext>
            </a:extLst>
          </p:cNvPr>
          <p:cNvSpPr txBox="1">
            <a:spLocks/>
          </p:cNvSpPr>
          <p:nvPr/>
        </p:nvSpPr>
        <p:spPr>
          <a:xfrm>
            <a:off x="586155" y="1925536"/>
            <a:ext cx="2843529" cy="3945736"/>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p>
        </p:txBody>
      </p:sp>
      <p:sp>
        <p:nvSpPr>
          <p:cNvPr id="23" name="Text Box 3">
            <a:extLst>
              <a:ext uri="{FF2B5EF4-FFF2-40B4-BE49-F238E27FC236}">
                <a16:creationId xmlns:a16="http://schemas.microsoft.com/office/drawing/2014/main" id="{8E210D06-284E-442D-8239-F92154F57E04}"/>
              </a:ext>
            </a:extLst>
          </p:cNvPr>
          <p:cNvSpPr txBox="1">
            <a:spLocks noChangeArrowheads="1"/>
          </p:cNvSpPr>
          <p:nvPr/>
        </p:nvSpPr>
        <p:spPr bwMode="auto">
          <a:xfrm>
            <a:off x="586155" y="1944547"/>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ja-JP" altLang="en-US" sz="800" b="0">
                <a:solidFill>
                  <a:schemeClr val="tx1"/>
                </a:solidFill>
                <a:latin typeface="+mn-ea"/>
                <a:ea typeface="+mn-ea"/>
                <a:cs typeface="メイリオ" panose="020B0604030504040204" pitchFamily="50" charset="-128"/>
              </a:rPr>
              <a:t>フォートラベル トップページ</a:t>
            </a:r>
          </a:p>
        </p:txBody>
      </p:sp>
      <p:pic>
        <p:nvPicPr>
          <p:cNvPr id="26" name="図 25">
            <a:extLst>
              <a:ext uri="{FF2B5EF4-FFF2-40B4-BE49-F238E27FC236}">
                <a16:creationId xmlns:a16="http://schemas.microsoft.com/office/drawing/2014/main" id="{F19307F3-24FF-4499-B38F-6869FD6A485E}"/>
              </a:ext>
            </a:extLst>
          </p:cNvPr>
          <p:cNvPicPr>
            <a:picLocks noChangeAspect="1"/>
          </p:cNvPicPr>
          <p:nvPr/>
        </p:nvPicPr>
        <p:blipFill rotWithShape="1">
          <a:blip r:embed="rId4"/>
          <a:srcRect l="22383" t="5318" r="21659" b="48768"/>
          <a:stretch/>
        </p:blipFill>
        <p:spPr>
          <a:xfrm>
            <a:off x="752758" y="2168520"/>
            <a:ext cx="2510322" cy="3508487"/>
          </a:xfrm>
          <a:prstGeom prst="rect">
            <a:avLst/>
          </a:prstGeom>
          <a:ln>
            <a:solidFill>
              <a:schemeClr val="bg1">
                <a:lumMod val="85000"/>
              </a:schemeClr>
            </a:solidFill>
          </a:ln>
        </p:spPr>
      </p:pic>
      <p:sp>
        <p:nvSpPr>
          <p:cNvPr id="24" name="正方形/長方形 23">
            <a:extLst>
              <a:ext uri="{FF2B5EF4-FFF2-40B4-BE49-F238E27FC236}">
                <a16:creationId xmlns:a16="http://schemas.microsoft.com/office/drawing/2014/main" id="{D6B18C3F-98DA-4FA9-A67B-817C626E36D9}"/>
              </a:ext>
            </a:extLst>
          </p:cNvPr>
          <p:cNvSpPr/>
          <p:nvPr/>
        </p:nvSpPr>
        <p:spPr bwMode="auto">
          <a:xfrm>
            <a:off x="2432297" y="2325801"/>
            <a:ext cx="732297" cy="63881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00" b="1">
                <a:solidFill>
                  <a:schemeClr val="bg1"/>
                </a:solidFill>
                <a:latin typeface="+mn-ea"/>
                <a:cs typeface="メイリオ" panose="020B0604030504040204" pitchFamily="50" charset="-128"/>
              </a:rPr>
              <a:t>300x250</a:t>
            </a:r>
            <a:endParaRPr kumimoji="1" lang="ja-JP" altLang="en-US" sz="1000" b="1" i="0" u="none" strike="noStrike" cap="none" normalizeH="0" baseline="0">
              <a:ln>
                <a:noFill/>
              </a:ln>
              <a:solidFill>
                <a:schemeClr val="bg1"/>
              </a:solidFill>
              <a:latin typeface="+mn-ea"/>
              <a:cs typeface="メイリオ" panose="020B0604030504040204" pitchFamily="50" charset="-128"/>
            </a:endParaRPr>
          </a:p>
        </p:txBody>
      </p:sp>
      <p:sp>
        <p:nvSpPr>
          <p:cNvPr id="25" name="フリーフォーム: 図形 24">
            <a:extLst>
              <a:ext uri="{FF2B5EF4-FFF2-40B4-BE49-F238E27FC236}">
                <a16:creationId xmlns:a16="http://schemas.microsoft.com/office/drawing/2014/main" id="{0E04C9CA-1014-4ABA-814D-57AF6EAD08FB}"/>
              </a:ext>
            </a:extLst>
          </p:cNvPr>
          <p:cNvSpPr/>
          <p:nvPr/>
        </p:nvSpPr>
        <p:spPr>
          <a:xfrm>
            <a:off x="713495" y="5693504"/>
            <a:ext cx="2588848" cy="8871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Text Box 9">
            <a:extLst>
              <a:ext uri="{FF2B5EF4-FFF2-40B4-BE49-F238E27FC236}">
                <a16:creationId xmlns:a16="http://schemas.microsoft.com/office/drawing/2014/main" id="{407B7E25-1BB8-4BF0-2321-31AD11F68AF0}"/>
              </a:ext>
            </a:extLst>
          </p:cNvPr>
          <p:cNvSpPr txBox="1">
            <a:spLocks noChangeArrowheads="1"/>
          </p:cNvSpPr>
          <p:nvPr/>
        </p:nvSpPr>
        <p:spPr bwMode="auto">
          <a:xfrm>
            <a:off x="3674408" y="4932543"/>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bg1">
                    <a:lumMod val="50000"/>
                  </a:schemeClr>
                </a:solidFill>
                <a:latin typeface="+mn-ea"/>
                <a:ea typeface="+mn-ea"/>
                <a:cs typeface="メイリオ" panose="020B0604030504040204" pitchFamily="50" charset="-128"/>
              </a:rPr>
              <a:t>※</a:t>
            </a:r>
            <a:r>
              <a:rPr lang="ja-JP" altLang="en-US" sz="800" b="0" dirty="0">
                <a:solidFill>
                  <a:schemeClr val="bg1">
                    <a:lumMod val="50000"/>
                  </a:schemeClr>
                </a:solidFill>
                <a:latin typeface="+mn-ea"/>
                <a:ea typeface="+mn-ea"/>
                <a:cs typeface="メイリオ" panose="020B0604030504040204" pitchFamily="50" charset="-128"/>
              </a:rPr>
              <a:t>最低出稿金額：</a:t>
            </a:r>
            <a:r>
              <a:rPr lang="en-US" altLang="ja-JP" sz="800" b="0" dirty="0">
                <a:solidFill>
                  <a:schemeClr val="bg1">
                    <a:lumMod val="50000"/>
                  </a:schemeClr>
                </a:solidFill>
                <a:latin typeface="+mn-ea"/>
                <a:ea typeface="+mn-ea"/>
                <a:cs typeface="メイリオ" panose="020B0604030504040204" pitchFamily="50" charset="-128"/>
              </a:rPr>
              <a:t>1</a:t>
            </a:r>
            <a:r>
              <a:rPr lang="ja-JP" altLang="en-US" sz="800" b="0" dirty="0">
                <a:solidFill>
                  <a:schemeClr val="bg1">
                    <a:lumMod val="50000"/>
                  </a:schemeClr>
                </a:solidFill>
                <a:latin typeface="+mn-ea"/>
                <a:ea typeface="+mn-ea"/>
                <a:cs typeface="メイリオ" panose="020B0604030504040204" pitchFamily="50" charset="-128"/>
              </a:rPr>
              <a:t>発注あたり</a:t>
            </a:r>
            <a:r>
              <a:rPr lang="en-US" altLang="ja-JP" sz="800" b="0" dirty="0">
                <a:solidFill>
                  <a:schemeClr val="bg1">
                    <a:lumMod val="50000"/>
                  </a:schemeClr>
                </a:solidFill>
                <a:latin typeface="+mn-ea"/>
                <a:ea typeface="+mn-ea"/>
                <a:cs typeface="メイリオ" panose="020B0604030504040204" pitchFamily="50" charset="-128"/>
              </a:rPr>
              <a:t>300,000</a:t>
            </a:r>
            <a:r>
              <a:rPr lang="ja-JP" altLang="en-US" sz="800" b="0" dirty="0">
                <a:solidFill>
                  <a:schemeClr val="bg1">
                    <a:lumMod val="50000"/>
                  </a:schemeClr>
                </a:solidFill>
                <a:latin typeface="+mn-ea"/>
                <a:ea typeface="+mn-ea"/>
                <a:cs typeface="メイリオ" panose="020B0604030504040204" pitchFamily="50" charset="-128"/>
              </a:rPr>
              <a:t>円（満たない場合は各営業担当へご相談ください）</a:t>
            </a:r>
            <a:endParaRPr lang="en-US" altLang="ja-JP" sz="800" b="0" dirty="0">
              <a:solidFill>
                <a:schemeClr val="bg1">
                  <a:lumMod val="50000"/>
                </a:schemeClr>
              </a:solidFill>
              <a:latin typeface="+mn-ea"/>
              <a:ea typeface="+mn-ea"/>
              <a:cs typeface="メイリオ" panose="020B0604030504040204" pitchFamily="50" charset="-128"/>
            </a:endParaRPr>
          </a:p>
          <a:p>
            <a:pPr eaLnBrk="1" hangingPunct="1">
              <a:spcBef>
                <a:spcPct val="50000"/>
              </a:spcBef>
            </a:pPr>
            <a:r>
              <a:rPr lang="en-US" altLang="ja-JP" sz="800" dirty="0">
                <a:solidFill>
                  <a:schemeClr val="bg1">
                    <a:lumMod val="50000"/>
                  </a:schemeClr>
                </a:solidFill>
                <a:latin typeface="+mn-ea"/>
                <a:ea typeface="+mn-ea"/>
                <a:cs typeface="メイリオ" panose="020B0604030504040204" pitchFamily="50" charset="-128"/>
              </a:rPr>
              <a:t>※</a:t>
            </a:r>
            <a:r>
              <a:rPr lang="ja-JP" altLang="en-US" sz="800" dirty="0">
                <a:solidFill>
                  <a:schemeClr val="bg1">
                    <a:lumMod val="50000"/>
                  </a:schemeClr>
                </a:solidFill>
                <a:latin typeface="+mn-ea"/>
                <a:ea typeface="+mn-ea"/>
                <a:cs typeface="メイリオ" panose="020B0604030504040204" pitchFamily="50" charset="-128"/>
              </a:rPr>
              <a:t>ディスプレイ・バナー広告に関する注意事項は</a:t>
            </a:r>
            <a:r>
              <a:rPr lang="en-US" altLang="ja-JP" sz="800" dirty="0">
                <a:solidFill>
                  <a:schemeClr val="bg1">
                    <a:lumMod val="50000"/>
                  </a:schemeClr>
                </a:solidFill>
                <a:latin typeface="+mn-ea"/>
                <a:ea typeface="+mn-ea"/>
                <a:cs typeface="メイリオ" panose="020B0604030504040204" pitchFamily="50" charset="-128"/>
              </a:rPr>
              <a:t>P.59</a:t>
            </a:r>
            <a:r>
              <a:rPr lang="ja-JP" altLang="en-US" sz="800" dirty="0">
                <a:solidFill>
                  <a:schemeClr val="bg1">
                    <a:lumMod val="50000"/>
                  </a:schemeClr>
                </a:solidFill>
                <a:latin typeface="+mn-ea"/>
                <a:ea typeface="+mn-ea"/>
                <a:cs typeface="メイリオ" panose="020B0604030504040204" pitchFamily="50" charset="-128"/>
              </a:rPr>
              <a:t>を参照ください。</a:t>
            </a:r>
            <a:endParaRPr lang="ja-JP" altLang="en-US" sz="800" b="0" dirty="0">
              <a:solidFill>
                <a:schemeClr val="bg1">
                  <a:lumMod val="50000"/>
                </a:schemeClr>
              </a:solidFill>
              <a:latin typeface="+mn-ea"/>
              <a:ea typeface="+mn-ea"/>
              <a:cs typeface="メイリオ" panose="020B0604030504040204" pitchFamily="50" charset="-128"/>
            </a:endParaRPr>
          </a:p>
        </p:txBody>
      </p:sp>
      <p:graphicFrame>
        <p:nvGraphicFramePr>
          <p:cNvPr id="9" name="表 8">
            <a:extLst>
              <a:ext uri="{FF2B5EF4-FFF2-40B4-BE49-F238E27FC236}">
                <a16:creationId xmlns:a16="http://schemas.microsoft.com/office/drawing/2014/main" id="{5DE9D5E8-2FCB-181E-B4B5-8E2512532801}"/>
              </a:ext>
            </a:extLst>
          </p:cNvPr>
          <p:cNvGraphicFramePr>
            <a:graphicFrameLocks noGrp="1"/>
          </p:cNvGraphicFramePr>
          <p:nvPr>
            <p:extLst>
              <p:ext uri="{D42A27DB-BD31-4B8C-83A1-F6EECF244321}">
                <p14:modId xmlns:p14="http://schemas.microsoft.com/office/powerpoint/2010/main" val="3744682443"/>
              </p:ext>
            </p:extLst>
          </p:nvPr>
        </p:nvGraphicFramePr>
        <p:xfrm>
          <a:off x="3674408" y="2233398"/>
          <a:ext cx="4978400" cy="2552700"/>
        </p:xfrm>
        <a:graphic>
          <a:graphicData uri="http://schemas.openxmlformats.org/drawingml/2006/table">
            <a:tbl>
              <a:tblPr/>
              <a:tblGrid>
                <a:gridCol w="1117600">
                  <a:extLst>
                    <a:ext uri="{9D8B030D-6E8A-4147-A177-3AD203B41FA5}">
                      <a16:colId xmlns:a16="http://schemas.microsoft.com/office/drawing/2014/main" val="658019425"/>
                    </a:ext>
                  </a:extLst>
                </a:gridCol>
                <a:gridCol w="3860800">
                  <a:extLst>
                    <a:ext uri="{9D8B030D-6E8A-4147-A177-3AD203B41FA5}">
                      <a16:colId xmlns:a16="http://schemas.microsoft.com/office/drawing/2014/main" val="2750836806"/>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フォートラベルトップ</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プレミアムレクタングル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1289098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@0.8</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87732146"/>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158565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en-US" sz="85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3089495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A</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02198786"/>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4002987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95774541"/>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31218552"/>
                  </a:ext>
                </a:extLst>
              </a:tr>
              <a:tr h="255270">
                <a:tc vMerge="1">
                  <a:txBody>
                    <a:bodyPr/>
                    <a:lstStyle/>
                    <a:p>
                      <a:endParaRPr kumimoji="1" lang="ja-JP" altLang="en-US"/>
                    </a:p>
                  </a:txBody>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10519148"/>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99017630"/>
                  </a:ext>
                </a:extLst>
              </a:tr>
            </a:tbl>
          </a:graphicData>
        </a:graphic>
      </p:graphicFrame>
    </p:spTree>
    <p:extLst>
      <p:ext uri="{BB962C8B-B14F-4D97-AF65-F5344CB8AC3E}">
        <p14:creationId xmlns:p14="http://schemas.microsoft.com/office/powerpoint/2010/main" val="1444328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4FBFD7-D88F-4F0E-8F1B-4C6278B2B0BB}"/>
              </a:ext>
            </a:extLst>
          </p:cNvPr>
          <p:cNvSpPr>
            <a:spLocks noGrp="1"/>
          </p:cNvSpPr>
          <p:nvPr>
            <p:ph type="title"/>
          </p:nvPr>
        </p:nvSpPr>
        <p:spPr>
          <a:xfrm>
            <a:off x="171449" y="1562022"/>
            <a:ext cx="8772528" cy="540211"/>
          </a:xfrm>
        </p:spPr>
        <p:txBody>
          <a:bodyPr/>
          <a:lstStyle/>
          <a:p>
            <a:pPr algn="ctr"/>
            <a:r>
              <a:rPr kumimoji="1" lang="ja-JP" altLang="en-US" sz="2800" dirty="0"/>
              <a:t>旅行エリアセグメントに特化した</a:t>
            </a:r>
            <a:br>
              <a:rPr kumimoji="1" lang="en-US" altLang="ja-JP" sz="2800" dirty="0"/>
            </a:br>
            <a:r>
              <a:rPr kumimoji="1" lang="en-US" altLang="ja-JP" sz="2800" dirty="0"/>
              <a:t>SP </a:t>
            </a:r>
            <a:r>
              <a:rPr kumimoji="1" lang="ja-JP" altLang="en-US" sz="2800" dirty="0"/>
              <a:t>バナー広告</a:t>
            </a:r>
          </a:p>
        </p:txBody>
      </p:sp>
      <p:sp>
        <p:nvSpPr>
          <p:cNvPr id="3" name="コンテンツ プレースホルダー 2">
            <a:extLst>
              <a:ext uri="{FF2B5EF4-FFF2-40B4-BE49-F238E27FC236}">
                <a16:creationId xmlns:a16="http://schemas.microsoft.com/office/drawing/2014/main" id="{C4F33A6F-A53C-4324-B42C-54D9F9FD0252}"/>
              </a:ext>
            </a:extLst>
          </p:cNvPr>
          <p:cNvSpPr>
            <a:spLocks noGrp="1"/>
          </p:cNvSpPr>
          <p:nvPr>
            <p:ph idx="1"/>
          </p:nvPr>
        </p:nvSpPr>
        <p:spPr>
          <a:xfrm>
            <a:off x="1824818" y="2547939"/>
            <a:ext cx="5976943" cy="2099561"/>
          </a:xfrm>
          <a:solidFill>
            <a:schemeClr val="accent3">
              <a:lumMod val="20000"/>
              <a:lumOff val="80000"/>
            </a:schemeClr>
          </a:solidFill>
        </p:spPr>
        <p:txBody>
          <a:bodyPr lIns="288000" tIns="288000" rIns="288000" bIns="288000" anchor="ctr">
            <a:normAutofit fontScale="92500"/>
          </a:bodyPr>
          <a:lstStyle/>
          <a:p>
            <a:pPr marL="265113" indent="-265113">
              <a:lnSpc>
                <a:spcPct val="110000"/>
              </a:lnSpc>
              <a:buFont typeface="+mj-lt"/>
              <a:buAutoNum type="arabicPeriod"/>
            </a:pPr>
            <a:r>
              <a:rPr kumimoji="1" lang="ja-JP" altLang="en-US" sz="1600" dirty="0"/>
              <a:t>スマートビルボード スティッキー</a:t>
            </a:r>
            <a:r>
              <a:rPr kumimoji="1" lang="en-US" altLang="ja-JP" sz="1600" dirty="0"/>
              <a:t>/</a:t>
            </a:r>
            <a:r>
              <a:rPr lang="ja-JP" altLang="en-US" sz="1600" dirty="0"/>
              <a:t>海外・国内</a:t>
            </a:r>
            <a:endParaRPr kumimoji="1" lang="en-US" altLang="ja-JP" sz="1600" dirty="0"/>
          </a:p>
          <a:p>
            <a:pPr marL="265113" indent="-265113">
              <a:lnSpc>
                <a:spcPct val="110000"/>
              </a:lnSpc>
              <a:buFont typeface="+mj-lt"/>
              <a:buAutoNum type="arabicPeriod"/>
            </a:pPr>
            <a:r>
              <a:rPr kumimoji="1" lang="ja-JP" altLang="en-US" sz="1600" dirty="0"/>
              <a:t>スマートレクタングル</a:t>
            </a:r>
            <a:r>
              <a:rPr kumimoji="1" lang="en-US" altLang="ja-JP" sz="1600" dirty="0"/>
              <a:t>/</a:t>
            </a:r>
            <a:r>
              <a:rPr lang="ja-JP" altLang="en-US" sz="1600" dirty="0"/>
              <a:t>海外・国内</a:t>
            </a:r>
            <a:endParaRPr kumimoji="1" lang="en-US" altLang="ja-JP" sz="1600" dirty="0"/>
          </a:p>
          <a:p>
            <a:pPr marL="265113" indent="-265113">
              <a:lnSpc>
                <a:spcPct val="110000"/>
              </a:lnSpc>
              <a:buFont typeface="+mj-lt"/>
              <a:buAutoNum type="arabicPeriod"/>
            </a:pPr>
            <a:r>
              <a:rPr kumimoji="1" lang="ja-JP" altLang="en-US" sz="1600" dirty="0"/>
              <a:t>スマートフォントップ　スマートレクタングル</a:t>
            </a:r>
            <a:endParaRPr kumimoji="1" lang="en-US" altLang="ja-JP" sz="1600" dirty="0"/>
          </a:p>
          <a:p>
            <a:pPr marL="265113" indent="-265113">
              <a:lnSpc>
                <a:spcPct val="110000"/>
              </a:lnSpc>
              <a:buFont typeface="+mj-lt"/>
              <a:buAutoNum type="arabicPeriod"/>
            </a:pPr>
            <a:r>
              <a:rPr kumimoji="1" lang="en-US" altLang="ja-JP" sz="1600" dirty="0"/>
              <a:t>Run of kakakucom</a:t>
            </a:r>
            <a:r>
              <a:rPr kumimoji="1" lang="ja-JP" altLang="en-US" sz="1600" dirty="0"/>
              <a:t>（カカクコムグループサイト横断配信）</a:t>
            </a:r>
          </a:p>
        </p:txBody>
      </p:sp>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smtClean="0"/>
              <a:t>42</a:t>
            </a:fld>
            <a:endParaRPr kumimoji="1" lang="ja-JP" altLang="en-US"/>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a:t>Copyright © Kakaku.com, Inc. All Rights Reserved.</a:t>
            </a:r>
          </a:p>
        </p:txBody>
      </p:sp>
      <p:sp>
        <p:nvSpPr>
          <p:cNvPr id="6" name="テキスト ボックス 5">
            <a:extLst>
              <a:ext uri="{FF2B5EF4-FFF2-40B4-BE49-F238E27FC236}">
                <a16:creationId xmlns:a16="http://schemas.microsoft.com/office/drawing/2014/main" id="{C8FCFEF1-298D-48E7-A4BD-ABFEFA6AFCE5}"/>
              </a:ext>
            </a:extLst>
          </p:cNvPr>
          <p:cNvSpPr txBox="1"/>
          <p:nvPr/>
        </p:nvSpPr>
        <p:spPr>
          <a:xfrm>
            <a:off x="3569162" y="4908540"/>
            <a:ext cx="2005677" cy="369332"/>
          </a:xfrm>
          <a:prstGeom prst="rect">
            <a:avLst/>
          </a:prstGeom>
          <a:noFill/>
        </p:spPr>
        <p:txBody>
          <a:bodyPr wrap="none" rtlCol="0">
            <a:spAutoFit/>
          </a:bodyPr>
          <a:lstStyle/>
          <a:p>
            <a:pPr algn="ctr"/>
            <a:r>
              <a:rPr kumimoji="1" lang="ja-JP" altLang="en-US" b="1" dirty="0">
                <a:solidFill>
                  <a:schemeClr val="accent1"/>
                </a:solidFill>
              </a:rPr>
              <a:t>（</a:t>
            </a:r>
            <a:r>
              <a:rPr kumimoji="1" lang="en-US" altLang="ja-JP" b="1" dirty="0">
                <a:solidFill>
                  <a:schemeClr val="accent1"/>
                </a:solidFill>
              </a:rPr>
              <a:t>2024</a:t>
            </a:r>
            <a:r>
              <a:rPr kumimoji="1" lang="ja-JP" altLang="en-US" b="1" dirty="0">
                <a:solidFill>
                  <a:schemeClr val="accent1"/>
                </a:solidFill>
              </a:rPr>
              <a:t>年</a:t>
            </a:r>
            <a:r>
              <a:rPr kumimoji="1" lang="en-US" altLang="ja-JP" b="1" dirty="0">
                <a:solidFill>
                  <a:schemeClr val="accent1"/>
                </a:solidFill>
              </a:rPr>
              <a:t>1-3</a:t>
            </a:r>
            <a:r>
              <a:rPr kumimoji="1" lang="ja-JP" altLang="en-US" b="1" dirty="0">
                <a:solidFill>
                  <a:schemeClr val="accent1"/>
                </a:solidFill>
              </a:rPr>
              <a:t>月）</a:t>
            </a:r>
            <a:endParaRPr kumimoji="1" lang="ja-JP" altLang="en-US" sz="3200" b="1" dirty="0">
              <a:solidFill>
                <a:schemeClr val="accent1"/>
              </a:solidFill>
            </a:endParaRPr>
          </a:p>
        </p:txBody>
      </p:sp>
    </p:spTree>
    <p:extLst>
      <p:ext uri="{BB962C8B-B14F-4D97-AF65-F5344CB8AC3E}">
        <p14:creationId xmlns:p14="http://schemas.microsoft.com/office/powerpoint/2010/main" val="2967439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コンテンツ プレースホルダー 6">
            <a:extLst>
              <a:ext uri="{FF2B5EF4-FFF2-40B4-BE49-F238E27FC236}">
                <a16:creationId xmlns:a16="http://schemas.microsoft.com/office/drawing/2014/main" id="{ED306B7B-BD44-450F-AE3E-05298F213AAF}"/>
              </a:ext>
            </a:extLst>
          </p:cNvPr>
          <p:cNvSpPr txBox="1">
            <a:spLocks/>
          </p:cNvSpPr>
          <p:nvPr/>
        </p:nvSpPr>
        <p:spPr>
          <a:xfrm>
            <a:off x="266968" y="1905235"/>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p>
        </p:txBody>
      </p:sp>
      <p:sp>
        <p:nvSpPr>
          <p:cNvPr id="2" name="スライド番号プレースホルダー 1">
            <a:extLst>
              <a:ext uri="{FF2B5EF4-FFF2-40B4-BE49-F238E27FC236}">
                <a16:creationId xmlns:a16="http://schemas.microsoft.com/office/drawing/2014/main" id="{F9E0EF89-EDDA-4E53-8ED7-64BA13818E9A}"/>
              </a:ext>
            </a:extLst>
          </p:cNvPr>
          <p:cNvSpPr>
            <a:spLocks noGrp="1"/>
          </p:cNvSpPr>
          <p:nvPr>
            <p:ph type="sldNum" sz="quarter" idx="12"/>
          </p:nvPr>
        </p:nvSpPr>
        <p:spPr/>
        <p:txBody>
          <a:bodyPr/>
          <a:lstStyle/>
          <a:p>
            <a:fld id="{D8B91448-09D1-4BE7-A07D-AABAAA73F2EB}" type="slidenum">
              <a:rPr kumimoji="1" lang="ja-JP" altLang="en-US" smtClean="0"/>
              <a:t>43</a:t>
            </a:fld>
            <a:endParaRPr kumimoji="1" lang="ja-JP" altLang="en-US"/>
          </a:p>
        </p:txBody>
      </p:sp>
      <p:sp>
        <p:nvSpPr>
          <p:cNvPr id="4" name="フッター プレースホルダー 3">
            <a:extLst>
              <a:ext uri="{FF2B5EF4-FFF2-40B4-BE49-F238E27FC236}">
                <a16:creationId xmlns:a16="http://schemas.microsoft.com/office/drawing/2014/main" id="{FC53DC01-DB50-4432-BE77-14FB377A7CF9}"/>
              </a:ext>
            </a:extLst>
          </p:cNvPr>
          <p:cNvSpPr>
            <a:spLocks noGrp="1"/>
          </p:cNvSpPr>
          <p:nvPr>
            <p:ph type="ftr" sz="quarter" idx="13"/>
          </p:nvPr>
        </p:nvSpPr>
        <p:spPr/>
        <p:txBody>
          <a:bodyPr/>
          <a:lstStyle/>
          <a:p>
            <a:r>
              <a:rPr lang="en-US" altLang="ja-JP"/>
              <a:t>Copyright © Kakaku.com, Inc. All Rights Reserved.</a:t>
            </a:r>
          </a:p>
        </p:txBody>
      </p:sp>
      <p:sp>
        <p:nvSpPr>
          <p:cNvPr id="5" name="テキスト プレースホルダー 8">
            <a:extLst>
              <a:ext uri="{FF2B5EF4-FFF2-40B4-BE49-F238E27FC236}">
                <a16:creationId xmlns:a16="http://schemas.microsoft.com/office/drawing/2014/main" id="{DFB5B968-4DD7-4C16-8B6D-27372A314BEE}"/>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 SP </a:t>
            </a:r>
            <a:r>
              <a:rPr lang="ja-JP" altLang="en-US" dirty="0"/>
              <a:t>バナー広告</a:t>
            </a:r>
            <a:r>
              <a:rPr lang="en-US" altLang="ja-JP" dirty="0"/>
              <a:t>】</a:t>
            </a:r>
            <a:r>
              <a:rPr lang="ja-JP" altLang="en-US" dirty="0"/>
              <a:t>スマートビルボード スティッキー</a:t>
            </a:r>
            <a:r>
              <a:rPr lang="en-US" altLang="ja-JP" dirty="0"/>
              <a:t> / </a:t>
            </a:r>
            <a:r>
              <a:rPr lang="ja-JP" altLang="en-US" dirty="0"/>
              <a:t>海外</a:t>
            </a:r>
          </a:p>
        </p:txBody>
      </p:sp>
      <p:sp>
        <p:nvSpPr>
          <p:cNvPr id="10" name="テキスト ボックス 9">
            <a:extLst>
              <a:ext uri="{FF2B5EF4-FFF2-40B4-BE49-F238E27FC236}">
                <a16:creationId xmlns:a16="http://schemas.microsoft.com/office/drawing/2014/main" id="{0841D2C7-A729-46DF-9411-387CCB3C3C67}"/>
              </a:ext>
            </a:extLst>
          </p:cNvPr>
          <p:cNvSpPr txBox="1"/>
          <p:nvPr/>
        </p:nvSpPr>
        <p:spPr>
          <a:xfrm>
            <a:off x="191682" y="1142373"/>
            <a:ext cx="8574662" cy="646331"/>
          </a:xfrm>
          <a:prstGeom prst="rect">
            <a:avLst/>
          </a:prstGeom>
          <a:noFill/>
        </p:spPr>
        <p:txBody>
          <a:bodyPr wrap="square" rtlCol="0">
            <a:spAutoFit/>
          </a:bodyPr>
          <a:lstStyle/>
          <a:p>
            <a:r>
              <a:rPr kumimoji="1" lang="ja-JP" altLang="en-US" sz="1200" dirty="0"/>
              <a:t>各エリアトップページ、ランキングページ、旅行記ページなどの最上部に掲載する商品です。</a:t>
            </a:r>
            <a:endParaRPr kumimoji="1" lang="en-US" altLang="ja-JP" sz="1200" dirty="0"/>
          </a:p>
          <a:p>
            <a:r>
              <a:rPr kumimoji="1" lang="ja-JP" altLang="en-US" sz="1200" b="1" dirty="0">
                <a:solidFill>
                  <a:schemeClr val="accent1"/>
                </a:solidFill>
              </a:rPr>
              <a:t>アクセスしたユーザーの目に必ず触れ、確実に訴求することが可能です。スクロールするとサイズが縮小され、サムネイル状態となり一定時間画面にとどまります。</a:t>
            </a:r>
          </a:p>
        </p:txBody>
      </p:sp>
      <p:sp>
        <p:nvSpPr>
          <p:cNvPr id="11" name="Text Box 3">
            <a:extLst>
              <a:ext uri="{FF2B5EF4-FFF2-40B4-BE49-F238E27FC236}">
                <a16:creationId xmlns:a16="http://schemas.microsoft.com/office/drawing/2014/main" id="{C8C70256-F3E4-4E73-BAEB-BC1740FF2020}"/>
              </a:ext>
            </a:extLst>
          </p:cNvPr>
          <p:cNvSpPr txBox="1">
            <a:spLocks noChangeArrowheads="1"/>
          </p:cNvSpPr>
          <p:nvPr/>
        </p:nvSpPr>
        <p:spPr bwMode="auto">
          <a:xfrm>
            <a:off x="310113" y="1936688"/>
            <a:ext cx="19607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mn-ea"/>
                <a:ea typeface="+mn-ea"/>
                <a:cs typeface="メイリオ" panose="020B0604030504040204" pitchFamily="50" charset="-128"/>
              </a:rPr>
              <a:t>SP:</a:t>
            </a:r>
            <a:r>
              <a:rPr lang="ja-JP" altLang="en-US" sz="800" b="0" dirty="0">
                <a:solidFill>
                  <a:schemeClr val="tx1"/>
                </a:solidFill>
                <a:latin typeface="+mn-ea"/>
                <a:ea typeface="+mn-ea"/>
                <a:cs typeface="メイリオ" panose="020B0604030504040204" pitchFamily="50" charset="-128"/>
              </a:rPr>
              <a:t>海外各エリアページ</a:t>
            </a:r>
          </a:p>
        </p:txBody>
      </p:sp>
      <p:sp>
        <p:nvSpPr>
          <p:cNvPr id="32" name="正方形/長方形 48">
            <a:extLst>
              <a:ext uri="{FF2B5EF4-FFF2-40B4-BE49-F238E27FC236}">
                <a16:creationId xmlns:a16="http://schemas.microsoft.com/office/drawing/2014/main" id="{7F79F42F-C77C-419E-A64D-D65BD97120C9}"/>
              </a:ext>
            </a:extLst>
          </p:cNvPr>
          <p:cNvSpPr>
            <a:spLocks noChangeArrowheads="1"/>
          </p:cNvSpPr>
          <p:nvPr/>
        </p:nvSpPr>
        <p:spPr bwMode="auto">
          <a:xfrm>
            <a:off x="310113" y="5619082"/>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mn-ea"/>
                <a:ea typeface="+mn-ea"/>
                <a:cs typeface="メイリオ" panose="020B0604030504040204" pitchFamily="50" charset="-128"/>
              </a:rPr>
              <a:t>※</a:t>
            </a:r>
            <a:r>
              <a:rPr lang="ja-JP" altLang="en-US" sz="800" b="0" dirty="0">
                <a:solidFill>
                  <a:schemeClr val="tx1">
                    <a:lumMod val="65000"/>
                    <a:lumOff val="35000"/>
                  </a:schemeClr>
                </a:solidFill>
                <a:latin typeface="+mn-ea"/>
                <a:ea typeface="+mn-ea"/>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mn-ea"/>
              <a:ea typeface="+mn-ea"/>
              <a:cs typeface="メイリオ" panose="020B0604030504040204" pitchFamily="50" charset="-128"/>
            </a:endParaRPr>
          </a:p>
        </p:txBody>
      </p:sp>
      <p:pic>
        <p:nvPicPr>
          <p:cNvPr id="43" name="図 42">
            <a:extLst>
              <a:ext uri="{FF2B5EF4-FFF2-40B4-BE49-F238E27FC236}">
                <a16:creationId xmlns:a16="http://schemas.microsoft.com/office/drawing/2014/main" id="{7648650B-F26C-4020-B7E3-58EFA7895C7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84094" y="2718742"/>
            <a:ext cx="1430977" cy="409883"/>
          </a:xfrm>
          <a:prstGeom prst="rect">
            <a:avLst/>
          </a:prstGeom>
          <a:ln>
            <a:solidFill>
              <a:schemeClr val="accent2"/>
            </a:solidFill>
          </a:ln>
        </p:spPr>
      </p:pic>
      <p:sp>
        <p:nvSpPr>
          <p:cNvPr id="50" name="テキスト ボックス 49">
            <a:extLst>
              <a:ext uri="{FF2B5EF4-FFF2-40B4-BE49-F238E27FC236}">
                <a16:creationId xmlns:a16="http://schemas.microsoft.com/office/drawing/2014/main" id="{8E6585DC-3D48-43CF-99A2-65DC51A9ADBB}"/>
              </a:ext>
            </a:extLst>
          </p:cNvPr>
          <p:cNvSpPr txBox="1"/>
          <p:nvPr/>
        </p:nvSpPr>
        <p:spPr>
          <a:xfrm>
            <a:off x="191682" y="531448"/>
            <a:ext cx="7522885" cy="584775"/>
          </a:xfrm>
          <a:prstGeom prst="rect">
            <a:avLst/>
          </a:prstGeom>
          <a:noFill/>
        </p:spPr>
        <p:txBody>
          <a:bodyPr wrap="square" lIns="91440" tIns="45720" rIns="91440" bIns="45720" rtlCol="0" anchor="t">
            <a:spAutoFit/>
          </a:bodyPr>
          <a:lstStyle/>
          <a:p>
            <a:r>
              <a:rPr kumimoji="1" lang="ja-JP" altLang="en-US" sz="1600" b="1" dirty="0">
                <a:ea typeface="游ゴシック"/>
              </a:rPr>
              <a:t>ターゲット：</a:t>
            </a:r>
            <a:r>
              <a:rPr kumimoji="1" lang="ja-JP" altLang="en-US" sz="1600" b="1" dirty="0">
                <a:solidFill>
                  <a:schemeClr val="accent1"/>
                </a:solidFill>
                <a:ea typeface="游ゴシック"/>
              </a:rPr>
              <a:t>海外の</a:t>
            </a:r>
            <a:r>
              <a:rPr kumimoji="1" lang="ja-JP" altLang="en-US" sz="1600" b="1" dirty="0">
                <a:ea typeface="游ゴシック"/>
              </a:rPr>
              <a:t>各エリアの観光やグルメ、ホテルなどの</a:t>
            </a:r>
            <a:r>
              <a:rPr kumimoji="1" lang="ja-JP" altLang="en-US" sz="1600" b="1" dirty="0">
                <a:solidFill>
                  <a:schemeClr val="accent1"/>
                </a:solidFill>
                <a:ea typeface="游ゴシック"/>
              </a:rPr>
              <a:t>旅行情報</a:t>
            </a:r>
            <a:r>
              <a:rPr kumimoji="1" lang="ja-JP" altLang="en-US" sz="1600" b="1" dirty="0">
                <a:ea typeface="游ゴシック"/>
              </a:rPr>
              <a:t>に興味のあるユーザー、</a:t>
            </a:r>
            <a:r>
              <a:rPr kumimoji="1" lang="ja-JP" altLang="en-US" sz="1600" b="1" dirty="0">
                <a:solidFill>
                  <a:schemeClr val="accent1"/>
                </a:solidFill>
                <a:ea typeface="游ゴシック"/>
              </a:rPr>
              <a:t>旅行を控えた</a:t>
            </a:r>
            <a:r>
              <a:rPr kumimoji="1" lang="ja-JP" altLang="en-US" sz="1600" b="1" dirty="0">
                <a:ea typeface="游ゴシック"/>
              </a:rPr>
              <a:t>ユーザー</a:t>
            </a:r>
            <a:endParaRPr lang="ja-JP" altLang="en-US" sz="1600" b="1" dirty="0">
              <a:ea typeface="游ゴシック"/>
            </a:endParaRPr>
          </a:p>
        </p:txBody>
      </p:sp>
      <p:grpSp>
        <p:nvGrpSpPr>
          <p:cNvPr id="3" name="グループ化 2">
            <a:extLst>
              <a:ext uri="{FF2B5EF4-FFF2-40B4-BE49-F238E27FC236}">
                <a16:creationId xmlns:a16="http://schemas.microsoft.com/office/drawing/2014/main" id="{0E95CD08-EAC2-47E7-845D-CC012F43D008}"/>
              </a:ext>
            </a:extLst>
          </p:cNvPr>
          <p:cNvGrpSpPr/>
          <p:nvPr/>
        </p:nvGrpSpPr>
        <p:grpSpPr>
          <a:xfrm>
            <a:off x="320002" y="2231799"/>
            <a:ext cx="1748584" cy="3289049"/>
            <a:chOff x="320002" y="2064019"/>
            <a:chExt cx="1748584" cy="3289049"/>
          </a:xfrm>
        </p:grpSpPr>
        <p:pic>
          <p:nvPicPr>
            <p:cNvPr id="31" name="図 30">
              <a:extLst>
                <a:ext uri="{FF2B5EF4-FFF2-40B4-BE49-F238E27FC236}">
                  <a16:creationId xmlns:a16="http://schemas.microsoft.com/office/drawing/2014/main" id="{3E254208-A68D-46AF-B45E-830D9E9D8DA4}"/>
                </a:ext>
              </a:extLst>
            </p:cNvPr>
            <p:cNvPicPr>
              <a:picLocks noChangeAspect="1"/>
            </p:cNvPicPr>
            <p:nvPr/>
          </p:nvPicPr>
          <p:blipFill rotWithShape="1">
            <a:blip r:embed="rId3"/>
            <a:srcRect t="13151" b="38226"/>
            <a:stretch/>
          </p:blipFill>
          <p:spPr>
            <a:xfrm>
              <a:off x="459917" y="3502988"/>
              <a:ext cx="1442936" cy="1514475"/>
            </a:xfrm>
            <a:prstGeom prst="rect">
              <a:avLst/>
            </a:prstGeom>
          </p:spPr>
        </p:pic>
        <p:pic>
          <p:nvPicPr>
            <p:cNvPr id="33" name="図 32">
              <a:extLst>
                <a:ext uri="{FF2B5EF4-FFF2-40B4-BE49-F238E27FC236}">
                  <a16:creationId xmlns:a16="http://schemas.microsoft.com/office/drawing/2014/main" id="{ADFFBBF7-3787-4E54-B2CA-1CF655C7CA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703" y="3339414"/>
              <a:ext cx="1428318" cy="158000"/>
            </a:xfrm>
            <a:prstGeom prst="rect">
              <a:avLst/>
            </a:prstGeom>
          </p:spPr>
        </p:pic>
        <p:pic>
          <p:nvPicPr>
            <p:cNvPr id="34" name="Picture 1" descr="C:\Users\sakamoto_yuichi\Desktop\9d5ce011fb2d8b3ee93b3306d0c9429d.png">
              <a:extLst>
                <a:ext uri="{FF2B5EF4-FFF2-40B4-BE49-F238E27FC236}">
                  <a16:creationId xmlns:a16="http://schemas.microsoft.com/office/drawing/2014/main" id="{FD20DC8D-0CCB-4550-A2DF-12C8238CEC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02" y="2064019"/>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40">
              <a:extLst>
                <a:ext uri="{FF2B5EF4-FFF2-40B4-BE49-F238E27FC236}">
                  <a16:creationId xmlns:a16="http://schemas.microsoft.com/office/drawing/2014/main" id="{6A40AAD4-B1CB-45EA-A56B-787ADBF2831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074" y="2515450"/>
              <a:ext cx="1446661" cy="800100"/>
            </a:xfrm>
            <a:prstGeom prst="rect">
              <a:avLst/>
            </a:prstGeom>
          </p:spPr>
        </p:pic>
        <p:sp>
          <p:nvSpPr>
            <p:cNvPr id="42" name="正方形/長方形 41">
              <a:extLst>
                <a:ext uri="{FF2B5EF4-FFF2-40B4-BE49-F238E27FC236}">
                  <a16:creationId xmlns:a16="http://schemas.microsoft.com/office/drawing/2014/main" id="{60D12DBF-C6DA-43CC-A9D6-442D66766AAF}"/>
                </a:ext>
              </a:extLst>
            </p:cNvPr>
            <p:cNvSpPr/>
            <p:nvPr/>
          </p:nvSpPr>
          <p:spPr>
            <a:xfrm>
              <a:off x="464463" y="2526285"/>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j-lt"/>
                <a:cs typeface="メイリオ" pitchFamily="50" charset="-128"/>
              </a:endParaRPr>
            </a:p>
          </p:txBody>
        </p:sp>
        <p:sp>
          <p:nvSpPr>
            <p:cNvPr id="45" name="正方形/長方形 44">
              <a:extLst>
                <a:ext uri="{FF2B5EF4-FFF2-40B4-BE49-F238E27FC236}">
                  <a16:creationId xmlns:a16="http://schemas.microsoft.com/office/drawing/2014/main" id="{4E303391-F61B-423D-B651-4B784C976F6F}"/>
                </a:ext>
              </a:extLst>
            </p:cNvPr>
            <p:cNvSpPr/>
            <p:nvPr/>
          </p:nvSpPr>
          <p:spPr bwMode="auto">
            <a:xfrm>
              <a:off x="1775839" y="2537268"/>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endParaRPr>
            </a:p>
          </p:txBody>
        </p:sp>
        <p:sp>
          <p:nvSpPr>
            <p:cNvPr id="46" name="テキスト ボックス 45">
              <a:extLst>
                <a:ext uri="{FF2B5EF4-FFF2-40B4-BE49-F238E27FC236}">
                  <a16:creationId xmlns:a16="http://schemas.microsoft.com/office/drawing/2014/main" id="{DA1C1F2E-E86B-4E98-BA21-30E52E717076}"/>
                </a:ext>
              </a:extLst>
            </p:cNvPr>
            <p:cNvSpPr txBox="1"/>
            <p:nvPr/>
          </p:nvSpPr>
          <p:spPr>
            <a:xfrm>
              <a:off x="1704122" y="2478984"/>
              <a:ext cx="276900" cy="169277"/>
            </a:xfrm>
            <a:prstGeom prst="rect">
              <a:avLst/>
            </a:prstGeom>
            <a:noFill/>
          </p:spPr>
          <p:txBody>
            <a:bodyPr wrap="square" rtlCol="0">
              <a:spAutoFit/>
            </a:bodyPr>
            <a:lstStyle/>
            <a:p>
              <a:r>
                <a:rPr kumimoji="1" lang="en-US" altLang="ja-JP" sz="500"/>
                <a:t>PR</a:t>
              </a:r>
              <a:endParaRPr kumimoji="1" lang="ja-JP" altLang="en-US" sz="500"/>
            </a:p>
          </p:txBody>
        </p:sp>
      </p:grpSp>
      <p:sp>
        <p:nvSpPr>
          <p:cNvPr id="56" name="テキスト ボックス 55">
            <a:extLst>
              <a:ext uri="{FF2B5EF4-FFF2-40B4-BE49-F238E27FC236}">
                <a16:creationId xmlns:a16="http://schemas.microsoft.com/office/drawing/2014/main" id="{EBFB55AA-916F-4AC4-90EC-B05C624C5F36}"/>
              </a:ext>
            </a:extLst>
          </p:cNvPr>
          <p:cNvSpPr txBox="1"/>
          <p:nvPr/>
        </p:nvSpPr>
        <p:spPr>
          <a:xfrm>
            <a:off x="7714567" y="646660"/>
            <a:ext cx="744722" cy="253916"/>
          </a:xfrm>
          <a:prstGeom prst="rect">
            <a:avLst/>
          </a:prstGeom>
          <a:solidFill>
            <a:schemeClr val="accent1"/>
          </a:solidFill>
        </p:spPr>
        <p:txBody>
          <a:bodyPr wrap="square" rtlCol="0" anchor="ctr">
            <a:spAutoFit/>
          </a:bodyPr>
          <a:lstStyle/>
          <a:p>
            <a:pPr algn="ctr"/>
            <a:r>
              <a:rPr kumimoji="1" lang="en-US" altLang="ja-JP" sz="1050">
                <a:solidFill>
                  <a:schemeClr val="bg1"/>
                </a:solidFill>
              </a:rPr>
              <a:t>Imp</a:t>
            </a:r>
            <a:r>
              <a:rPr kumimoji="1" lang="ja-JP" altLang="en-US" sz="1050">
                <a:solidFill>
                  <a:schemeClr val="bg1"/>
                </a:solidFill>
              </a:rPr>
              <a:t>保証</a:t>
            </a:r>
            <a:endParaRPr kumimoji="1" lang="en-US" altLang="ja-JP" sz="1050">
              <a:solidFill>
                <a:schemeClr val="bg1"/>
              </a:solidFill>
            </a:endParaRPr>
          </a:p>
        </p:txBody>
      </p:sp>
      <p:pic>
        <p:nvPicPr>
          <p:cNvPr id="57" name="グラフィックス 56">
            <a:extLst>
              <a:ext uri="{FF2B5EF4-FFF2-40B4-BE49-F238E27FC236}">
                <a16:creationId xmlns:a16="http://schemas.microsoft.com/office/drawing/2014/main" id="{E4351E6A-DD0C-48E8-9734-235EBD9F09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13029" y="578355"/>
            <a:ext cx="228600" cy="390525"/>
          </a:xfrm>
          <a:prstGeom prst="rect">
            <a:avLst/>
          </a:prstGeom>
        </p:spPr>
      </p:pic>
      <p:pic>
        <p:nvPicPr>
          <p:cNvPr id="36" name="図 35">
            <a:extLst>
              <a:ext uri="{FF2B5EF4-FFF2-40B4-BE49-F238E27FC236}">
                <a16:creationId xmlns:a16="http://schemas.microsoft.com/office/drawing/2014/main" id="{237898D3-153C-4227-977E-B7F3B3B0712A}"/>
              </a:ext>
            </a:extLst>
          </p:cNvPr>
          <p:cNvPicPr>
            <a:picLocks noChangeAspect="1"/>
          </p:cNvPicPr>
          <p:nvPr/>
        </p:nvPicPr>
        <p:blipFill rotWithShape="1">
          <a:blip r:embed="rId3"/>
          <a:srcRect t="35264" b="1"/>
          <a:stretch/>
        </p:blipFill>
        <p:spPr>
          <a:xfrm>
            <a:off x="2675864" y="3146858"/>
            <a:ext cx="1442936" cy="2016287"/>
          </a:xfrm>
          <a:prstGeom prst="rect">
            <a:avLst/>
          </a:prstGeom>
        </p:spPr>
      </p:pic>
      <p:pic>
        <p:nvPicPr>
          <p:cNvPr id="35" name="Picture 1" descr="C:\Users\sakamoto_yuichi\Desktop\9d5ce011fb2d8b3ee93b3306d0c9429d.png">
            <a:extLst>
              <a:ext uri="{FF2B5EF4-FFF2-40B4-BE49-F238E27FC236}">
                <a16:creationId xmlns:a16="http://schemas.microsoft.com/office/drawing/2014/main" id="{41B88FA3-79E8-468A-BB10-360A225BCFD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04960" y="2231799"/>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正方形/長方形 43">
            <a:extLst>
              <a:ext uri="{FF2B5EF4-FFF2-40B4-BE49-F238E27FC236}">
                <a16:creationId xmlns:a16="http://schemas.microsoft.com/office/drawing/2014/main" id="{555FD0F7-91D8-40F6-971F-25C84402CD81}"/>
              </a:ext>
            </a:extLst>
          </p:cNvPr>
          <p:cNvSpPr/>
          <p:nvPr/>
        </p:nvSpPr>
        <p:spPr>
          <a:xfrm>
            <a:off x="2666338" y="2717876"/>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j-lt"/>
              <a:cs typeface="メイリオ" pitchFamily="50" charset="-128"/>
            </a:endParaRPr>
          </a:p>
        </p:txBody>
      </p:sp>
      <p:sp>
        <p:nvSpPr>
          <p:cNvPr id="26" name="テキスト ボックス 25">
            <a:extLst>
              <a:ext uri="{FF2B5EF4-FFF2-40B4-BE49-F238E27FC236}">
                <a16:creationId xmlns:a16="http://schemas.microsoft.com/office/drawing/2014/main" id="{DC4B13A2-1278-44D2-9D37-4D0A85FF0C01}"/>
              </a:ext>
            </a:extLst>
          </p:cNvPr>
          <p:cNvSpPr txBox="1"/>
          <p:nvPr/>
        </p:nvSpPr>
        <p:spPr>
          <a:xfrm>
            <a:off x="429078" y="4709073"/>
            <a:ext cx="3643275"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mn-ea"/>
                <a:cs typeface="メイリオ" panose="020B0604030504040204" pitchFamily="50" charset="-128"/>
              </a:rPr>
              <a:t>スクロールするとサイズが縮小されサムネイル状態となり、</a:t>
            </a:r>
            <a:endParaRPr lang="en-US" altLang="ja-JP" sz="1000" b="0" dirty="0">
              <a:solidFill>
                <a:schemeClr val="bg1"/>
              </a:solidFill>
              <a:latin typeface="+mn-ea"/>
              <a:cs typeface="メイリオ" panose="020B0604030504040204" pitchFamily="50" charset="-128"/>
            </a:endParaRPr>
          </a:p>
          <a:p>
            <a:pPr>
              <a:defRPr/>
            </a:pPr>
            <a:r>
              <a:rPr lang="ja-JP" altLang="en-US" sz="1000" b="0" dirty="0">
                <a:solidFill>
                  <a:schemeClr val="bg1"/>
                </a:solidFill>
                <a:latin typeface="+mn-ea"/>
                <a:cs typeface="メイリオ" panose="020B0604030504040204" pitchFamily="50" charset="-128"/>
              </a:rPr>
              <a:t>バナーをタップするとリンク先へ遷移します。</a:t>
            </a:r>
          </a:p>
        </p:txBody>
      </p:sp>
      <p:cxnSp>
        <p:nvCxnSpPr>
          <p:cNvPr id="40" name="直線コネクタ 39">
            <a:extLst>
              <a:ext uri="{FF2B5EF4-FFF2-40B4-BE49-F238E27FC236}">
                <a16:creationId xmlns:a16="http://schemas.microsoft.com/office/drawing/2014/main" id="{A8BBE72B-F46A-4E9A-844C-3F06253AA8C3}"/>
              </a:ext>
            </a:extLst>
          </p:cNvPr>
          <p:cNvCxnSpPr>
            <a:cxnSpLocks/>
          </p:cNvCxnSpPr>
          <p:nvPr/>
        </p:nvCxnSpPr>
        <p:spPr>
          <a:xfrm>
            <a:off x="1907735" y="2689179"/>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34A7A362-4F03-4F06-96DE-7C5C417D5095}"/>
              </a:ext>
            </a:extLst>
          </p:cNvPr>
          <p:cNvCxnSpPr>
            <a:cxnSpLocks/>
          </p:cNvCxnSpPr>
          <p:nvPr/>
        </p:nvCxnSpPr>
        <p:spPr>
          <a:xfrm flipV="1">
            <a:off x="1939494" y="3106435"/>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6E440720-CC5E-48A3-8F58-FA0F3CEC327F}"/>
              </a:ext>
            </a:extLst>
          </p:cNvPr>
          <p:cNvSpPr txBox="1"/>
          <p:nvPr/>
        </p:nvSpPr>
        <p:spPr>
          <a:xfrm>
            <a:off x="1927263" y="2809231"/>
            <a:ext cx="723275" cy="307777"/>
          </a:xfrm>
          <a:prstGeom prst="rect">
            <a:avLst/>
          </a:prstGeom>
          <a:noFill/>
        </p:spPr>
        <p:txBody>
          <a:bodyPr wrap="none" rtlCol="0">
            <a:spAutoFit/>
          </a:bodyPr>
          <a:lstStyle/>
          <a:p>
            <a:pPr algn="ctr"/>
            <a:r>
              <a:rPr lang="ja-JP" altLang="en-US" sz="700" b="1" dirty="0">
                <a:latin typeface="+mn-ea"/>
              </a:rPr>
              <a:t>スクロール時</a:t>
            </a:r>
            <a:endParaRPr lang="en" altLang="ja-JP" sz="700" b="1" dirty="0">
              <a:latin typeface="+mn-ea"/>
            </a:endParaRPr>
          </a:p>
          <a:p>
            <a:pPr algn="ctr"/>
            <a:r>
              <a:rPr lang="ja-JP" altLang="en-US" sz="700" b="1" dirty="0">
                <a:latin typeface="+mn-ea"/>
              </a:rPr>
              <a:t>画像縮小</a:t>
            </a:r>
            <a:endParaRPr lang="en" altLang="ja-JP" sz="700" b="1" dirty="0">
              <a:latin typeface="+mn-ea"/>
            </a:endParaRPr>
          </a:p>
        </p:txBody>
      </p:sp>
      <p:sp>
        <p:nvSpPr>
          <p:cNvPr id="51" name="下矢印 49">
            <a:extLst>
              <a:ext uri="{FF2B5EF4-FFF2-40B4-BE49-F238E27FC236}">
                <a16:creationId xmlns:a16="http://schemas.microsoft.com/office/drawing/2014/main" id="{06A0765C-25EB-47F6-BA64-72311630DDEA}"/>
              </a:ext>
            </a:extLst>
          </p:cNvPr>
          <p:cNvSpPr/>
          <p:nvPr/>
        </p:nvSpPr>
        <p:spPr>
          <a:xfrm>
            <a:off x="2916504" y="3257947"/>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mn-ea"/>
            </a:endParaRPr>
          </a:p>
        </p:txBody>
      </p:sp>
      <p:sp>
        <p:nvSpPr>
          <p:cNvPr id="52" name="テキスト ボックス 51">
            <a:extLst>
              <a:ext uri="{FF2B5EF4-FFF2-40B4-BE49-F238E27FC236}">
                <a16:creationId xmlns:a16="http://schemas.microsoft.com/office/drawing/2014/main" id="{78D0AE11-9F3F-465D-AEEF-37D8782FD8D5}"/>
              </a:ext>
            </a:extLst>
          </p:cNvPr>
          <p:cNvSpPr txBox="1"/>
          <p:nvPr/>
        </p:nvSpPr>
        <p:spPr>
          <a:xfrm>
            <a:off x="2961737" y="3329865"/>
            <a:ext cx="898458" cy="276999"/>
          </a:xfrm>
          <a:prstGeom prst="rect">
            <a:avLst/>
          </a:prstGeom>
          <a:noFill/>
        </p:spPr>
        <p:txBody>
          <a:bodyPr wrap="square" rtlCol="0">
            <a:spAutoFit/>
          </a:bodyPr>
          <a:lstStyle/>
          <a:p>
            <a:pPr algn="ctr"/>
            <a:r>
              <a:rPr kumimoji="1" lang="ja-JP" altLang="en-US" sz="600" b="1" dirty="0">
                <a:solidFill>
                  <a:schemeClr val="bg1"/>
                </a:solidFill>
                <a:latin typeface="+mn-ea"/>
              </a:rPr>
              <a:t>ページ中段まで</a:t>
            </a:r>
          </a:p>
          <a:p>
            <a:pPr algn="ctr"/>
            <a:r>
              <a:rPr kumimoji="1" lang="ja-JP" altLang="en-US" sz="600" b="1" dirty="0">
                <a:solidFill>
                  <a:schemeClr val="bg1"/>
                </a:solidFill>
                <a:latin typeface="+mn-ea"/>
              </a:rPr>
              <a:t>追従掲載</a:t>
            </a:r>
          </a:p>
        </p:txBody>
      </p:sp>
      <p:graphicFrame>
        <p:nvGraphicFramePr>
          <p:cNvPr id="7" name="表 6">
            <a:extLst>
              <a:ext uri="{FF2B5EF4-FFF2-40B4-BE49-F238E27FC236}">
                <a16:creationId xmlns:a16="http://schemas.microsoft.com/office/drawing/2014/main" id="{94558EE2-F771-BA4E-6D34-0712977D2DB2}"/>
              </a:ext>
            </a:extLst>
          </p:cNvPr>
          <p:cNvGraphicFramePr>
            <a:graphicFrameLocks noGrp="1"/>
          </p:cNvGraphicFramePr>
          <p:nvPr>
            <p:extLst>
              <p:ext uri="{D42A27DB-BD31-4B8C-83A1-F6EECF244321}">
                <p14:modId xmlns:p14="http://schemas.microsoft.com/office/powerpoint/2010/main" val="3351642416"/>
              </p:ext>
            </p:extLst>
          </p:nvPr>
        </p:nvGraphicFramePr>
        <p:xfrm>
          <a:off x="4400542" y="1652587"/>
          <a:ext cx="4551776" cy="3440839"/>
        </p:xfrm>
        <a:graphic>
          <a:graphicData uri="http://schemas.openxmlformats.org/drawingml/2006/table">
            <a:tbl>
              <a:tblPr/>
              <a:tblGrid>
                <a:gridCol w="1021827">
                  <a:extLst>
                    <a:ext uri="{9D8B030D-6E8A-4147-A177-3AD203B41FA5}">
                      <a16:colId xmlns:a16="http://schemas.microsoft.com/office/drawing/2014/main" val="1729040162"/>
                    </a:ext>
                  </a:extLst>
                </a:gridCol>
                <a:gridCol w="3529949">
                  <a:extLst>
                    <a:ext uri="{9D8B030D-6E8A-4147-A177-3AD203B41FA5}">
                      <a16:colId xmlns:a16="http://schemas.microsoft.com/office/drawing/2014/main" val="172719546"/>
                    </a:ext>
                  </a:extLst>
                </a:gridCol>
              </a:tblGrid>
              <a:tr h="255270">
                <a:tc>
                  <a:txBody>
                    <a:bodyPr/>
                    <a:lstStyle/>
                    <a:p>
                      <a:pPr algn="l" fontAlgn="ctr"/>
                      <a:r>
                        <a:rPr lang="ja-JP" altLang="en-US" sz="8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83835015"/>
                  </a:ext>
                </a:extLst>
              </a:tr>
              <a:tr h="400050">
                <a:tc>
                  <a:txBody>
                    <a:bodyPr/>
                    <a:lstStyle/>
                    <a:p>
                      <a:pPr algn="l" fontAlgn="ctr"/>
                      <a:r>
                        <a:rPr lang="ja-JP" altLang="en-US" sz="8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a:t>
                      </a:r>
                      <a:b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⑥ハワイ ⑦中南米 ⑧オセアニア 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8162760"/>
                  </a:ext>
                </a:extLst>
              </a:tr>
              <a:tr h="255270">
                <a:tc>
                  <a:txBody>
                    <a:bodyPr/>
                    <a:lstStyle/>
                    <a:p>
                      <a:pPr algn="l" fontAlgn="ctr"/>
                      <a:r>
                        <a:rPr lang="ja-JP" altLang="en-US" sz="8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@0.6</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44026976"/>
                  </a:ext>
                </a:extLst>
              </a:tr>
              <a:tr h="255270">
                <a:tc>
                  <a:txBody>
                    <a:bodyPr/>
                    <a:lstStyle/>
                    <a:p>
                      <a:pPr algn="l" fontAlgn="ctr"/>
                      <a:r>
                        <a:rPr lang="ja-JP" altLang="en-US" sz="8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96170353"/>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320x180</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160x90</a:t>
                      </a: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25563341"/>
                  </a:ext>
                </a:extLst>
              </a:tr>
              <a:tr h="488089">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Type E</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800" b="0" i="0" u="none" strike="noStrike">
                          <a:solidFill>
                            <a:srgbClr val="FF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FF0000"/>
                          </a:solidFill>
                          <a:effectLst/>
                          <a:latin typeface="游ゴシック" panose="020B0400000000000000" pitchFamily="50" charset="-128"/>
                          <a:ea typeface="游ゴシック" panose="020B0400000000000000" pitchFamily="50" charset="-128"/>
                        </a:rPr>
                        <a:t>注：表示サイズの</a:t>
                      </a:r>
                      <a:r>
                        <a:rPr lang="en-US" altLang="ja-JP" sz="800" b="0" i="0" u="none" strike="noStrike">
                          <a:solidFill>
                            <a:srgbClr val="FF0000"/>
                          </a:solidFill>
                          <a:effectLst/>
                          <a:latin typeface="游ゴシック" panose="020B0400000000000000" pitchFamily="50" charset="-128"/>
                          <a:ea typeface="游ゴシック" panose="020B0400000000000000" pitchFamily="50" charset="-128"/>
                        </a:rPr>
                        <a:t>2</a:t>
                      </a:r>
                      <a:r>
                        <a:rPr lang="ja-JP" altLang="en-US" sz="800" b="0" i="0" u="none" strike="noStrike">
                          <a:solidFill>
                            <a:srgbClr val="FF0000"/>
                          </a:solidFill>
                          <a:effectLst/>
                          <a:latin typeface="游ゴシック" panose="020B0400000000000000" pitchFamily="50" charset="-128"/>
                          <a:ea typeface="游ゴシック" panose="020B0400000000000000" pitchFamily="50" charset="-128"/>
                        </a:rPr>
                        <a:t>倍　</a:t>
                      </a:r>
                      <a:r>
                        <a:rPr lang="en-US" altLang="ja-JP" sz="800" b="0" i="0" u="none" strike="noStrike">
                          <a:solidFill>
                            <a:srgbClr val="FF0000"/>
                          </a:solidFill>
                          <a:effectLst/>
                          <a:latin typeface="游ゴシック" panose="020B0400000000000000" pitchFamily="50" charset="-128"/>
                          <a:ea typeface="游ゴシック" panose="020B0400000000000000" pitchFamily="50" charset="-128"/>
                        </a:rPr>
                        <a:t>640x360</a:t>
                      </a:r>
                      <a:r>
                        <a:rPr lang="ja-JP" altLang="en-US" sz="800" b="0" i="0" u="none" strike="noStrike">
                          <a:solidFill>
                            <a:srgbClr val="FF0000"/>
                          </a:solidFill>
                          <a:effectLst/>
                          <a:latin typeface="游ゴシック" panose="020B0400000000000000" pitchFamily="50" charset="-128"/>
                          <a:ea typeface="游ゴシック" panose="020B0400000000000000" pitchFamily="50" charset="-128"/>
                        </a:rPr>
                        <a:t>（左右</a:t>
                      </a:r>
                      <a:r>
                        <a:rPr lang="en-US" altLang="ja-JP" sz="800" b="0" i="0" u="none" strike="noStrike">
                          <a:solidFill>
                            <a:srgbClr val="FF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FF0000"/>
                          </a:solidFill>
                          <a:effectLst/>
                          <a:latin typeface="游ゴシック" panose="020B0400000000000000" pitchFamily="50" charset="-128"/>
                          <a:ea typeface="游ゴシック" panose="020B0400000000000000" pitchFamily="50" charset="-128"/>
                        </a:rPr>
                        <a:t>天地</a:t>
                      </a:r>
                      <a:r>
                        <a:rPr lang="en-US" altLang="ja-JP" sz="800" b="0" i="0" u="none" strike="noStrike">
                          <a:solidFill>
                            <a:srgbClr val="FF0000"/>
                          </a:solidFill>
                          <a:effectLst/>
                          <a:latin typeface="游ゴシック" panose="020B0400000000000000" pitchFamily="50" charset="-128"/>
                          <a:ea typeface="游ゴシック" panose="020B0400000000000000" pitchFamily="50" charset="-128"/>
                        </a:rPr>
                        <a:t>/pix</a:t>
                      </a:r>
                      <a:r>
                        <a:rPr lang="ja-JP" altLang="en-US" sz="800" b="0" i="0" u="none" strike="noStrike">
                          <a:solidFill>
                            <a:srgbClr val="FF0000"/>
                          </a:solidFill>
                          <a:effectLst/>
                          <a:latin typeface="游ゴシック" panose="020B0400000000000000" pitchFamily="50" charset="-128"/>
                          <a:ea typeface="游ゴシック" panose="020B0400000000000000" pitchFamily="50" charset="-128"/>
                        </a:rPr>
                        <a:t>）</a:t>
                      </a:r>
                      <a:b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配信）は不可</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76563957"/>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12:00</a:t>
                      </a: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02181854"/>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平日任意</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78976501"/>
                  </a:ext>
                </a:extLst>
              </a:tr>
              <a:tr h="255270">
                <a:tc rowSpan="2">
                  <a:txBody>
                    <a:bodyPr/>
                    <a:lstStyle/>
                    <a:p>
                      <a:pPr algn="l" fontAlgn="ctr"/>
                      <a:r>
                        <a:rPr lang="zh-TW" altLang="en-US" sz="8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00" b="0" i="0" u="none" strike="noStrike">
                          <a:solidFill>
                            <a:srgbClr val="000000"/>
                          </a:solidFill>
                          <a:effectLst/>
                          <a:latin typeface="游ゴシック" panose="020B0400000000000000" pitchFamily="50" charset="-128"/>
                          <a:ea typeface="游ゴシック" panose="020B0400000000000000" pitchFamily="50" charset="-128"/>
                        </a:rPr>
                        <a:t>AM10:00</a:t>
                      </a:r>
                      <a:endParaRPr 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71299752"/>
                  </a:ext>
                </a:extLst>
              </a:tr>
              <a:tr h="255270">
                <a:tc vMerge="1">
                  <a:txBody>
                    <a:bodyPr/>
                    <a:lstStyle/>
                    <a:p>
                      <a:endParaRPr kumimoji="1" lang="ja-JP" altLang="en-US"/>
                    </a:p>
                  </a:txBody>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7112774"/>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0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0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0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00" b="0" i="0" u="none" strike="noStrike">
                          <a:solidFill>
                            <a:srgbClr val="000000"/>
                          </a:solidFill>
                          <a:effectLst/>
                          <a:latin typeface="游ゴシック" panose="020B0400000000000000" pitchFamily="50" charset="-128"/>
                          <a:ea typeface="游ゴシック" panose="020B0400000000000000" pitchFamily="50" charset="-128"/>
                        </a:rPr>
                        <a:t>CL</a:t>
                      </a:r>
                      <a:r>
                        <a:rPr lang="zh-CN" altLang="en-US" sz="80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0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00" b="0" i="0" u="none" strike="noStrike">
                          <a:solidFill>
                            <a:srgbClr val="000000"/>
                          </a:solidFill>
                          <a:effectLst/>
                          <a:latin typeface="游ゴシック" panose="020B0400000000000000" pitchFamily="50" charset="-128"/>
                          <a:ea typeface="游ゴシック" panose="020B0400000000000000" pitchFamily="50" charset="-128"/>
                        </a:rPr>
                        <a:t>）</a:t>
                      </a:r>
                      <a:endParaRPr lang="zh-CN"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07361383"/>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0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00395980"/>
                  </a:ext>
                </a:extLst>
              </a:tr>
            </a:tbl>
          </a:graphicData>
        </a:graphic>
      </p:graphicFrame>
      <p:sp>
        <p:nvSpPr>
          <p:cNvPr id="8" name="Text Box 9">
            <a:extLst>
              <a:ext uri="{FF2B5EF4-FFF2-40B4-BE49-F238E27FC236}">
                <a16:creationId xmlns:a16="http://schemas.microsoft.com/office/drawing/2014/main" id="{44C59B76-A432-5099-B713-B13C1B5096B1}"/>
              </a:ext>
            </a:extLst>
          </p:cNvPr>
          <p:cNvSpPr txBox="1">
            <a:spLocks noChangeArrowheads="1"/>
          </p:cNvSpPr>
          <p:nvPr/>
        </p:nvSpPr>
        <p:spPr bwMode="auto">
          <a:xfrm>
            <a:off x="4323230" y="5139632"/>
            <a:ext cx="45394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bg1">
                    <a:lumMod val="50000"/>
                  </a:schemeClr>
                </a:solidFill>
                <a:latin typeface="+mn-ea"/>
                <a:ea typeface="+mn-ea"/>
                <a:cs typeface="メイリオ" panose="020B0604030504040204" pitchFamily="50" charset="-128"/>
              </a:rPr>
              <a:t>※</a:t>
            </a:r>
            <a:r>
              <a:rPr lang="ja-JP" altLang="en-US" sz="800" b="0" dirty="0">
                <a:solidFill>
                  <a:schemeClr val="bg1">
                    <a:lumMod val="50000"/>
                  </a:schemeClr>
                </a:solidFill>
                <a:latin typeface="+mn-ea"/>
                <a:ea typeface="+mn-ea"/>
                <a:cs typeface="メイリオ" panose="020B0604030504040204" pitchFamily="50" charset="-128"/>
              </a:rPr>
              <a:t>最低出稿金額：</a:t>
            </a:r>
            <a:r>
              <a:rPr lang="en-US" altLang="ja-JP" sz="800" b="0" dirty="0">
                <a:solidFill>
                  <a:schemeClr val="bg1">
                    <a:lumMod val="50000"/>
                  </a:schemeClr>
                </a:solidFill>
                <a:latin typeface="+mn-ea"/>
                <a:ea typeface="+mn-ea"/>
                <a:cs typeface="メイリオ" panose="020B0604030504040204" pitchFamily="50" charset="-128"/>
              </a:rPr>
              <a:t>1</a:t>
            </a:r>
            <a:r>
              <a:rPr lang="ja-JP" altLang="en-US" sz="800" b="0" dirty="0">
                <a:solidFill>
                  <a:schemeClr val="bg1">
                    <a:lumMod val="50000"/>
                  </a:schemeClr>
                </a:solidFill>
                <a:latin typeface="+mn-ea"/>
                <a:ea typeface="+mn-ea"/>
                <a:cs typeface="メイリオ" panose="020B0604030504040204" pitchFamily="50" charset="-128"/>
              </a:rPr>
              <a:t>発注あたり</a:t>
            </a:r>
            <a:r>
              <a:rPr lang="en-US" altLang="ja-JP" sz="800" b="0" dirty="0">
                <a:solidFill>
                  <a:schemeClr val="bg1">
                    <a:lumMod val="50000"/>
                  </a:schemeClr>
                </a:solidFill>
                <a:latin typeface="+mn-ea"/>
                <a:ea typeface="+mn-ea"/>
                <a:cs typeface="メイリオ" panose="020B0604030504040204" pitchFamily="50" charset="-128"/>
              </a:rPr>
              <a:t>300,000</a:t>
            </a:r>
            <a:r>
              <a:rPr lang="ja-JP" altLang="en-US" sz="800" b="0" dirty="0">
                <a:solidFill>
                  <a:schemeClr val="bg1">
                    <a:lumMod val="50000"/>
                  </a:schemeClr>
                </a:solidFill>
                <a:latin typeface="+mn-ea"/>
                <a:ea typeface="+mn-ea"/>
                <a:cs typeface="メイリオ" panose="020B0604030504040204" pitchFamily="50" charset="-128"/>
              </a:rPr>
              <a:t>円（満たない場合は各営業担当へご相談ください）</a:t>
            </a:r>
            <a:endParaRPr lang="en-US" altLang="ja-JP" sz="800" b="0" dirty="0">
              <a:solidFill>
                <a:schemeClr val="bg1">
                  <a:lumMod val="50000"/>
                </a:schemeClr>
              </a:solidFill>
              <a:latin typeface="+mn-ea"/>
              <a:ea typeface="+mn-ea"/>
              <a:cs typeface="メイリオ" panose="020B0604030504040204" pitchFamily="50" charset="-128"/>
            </a:endParaRPr>
          </a:p>
          <a:p>
            <a:pPr eaLnBrk="1" hangingPunct="1">
              <a:spcBef>
                <a:spcPct val="50000"/>
              </a:spcBef>
            </a:pPr>
            <a:r>
              <a:rPr lang="en-US" altLang="ja-JP" sz="800" dirty="0">
                <a:solidFill>
                  <a:schemeClr val="bg1">
                    <a:lumMod val="50000"/>
                  </a:schemeClr>
                </a:solidFill>
                <a:latin typeface="+mn-ea"/>
                <a:ea typeface="+mn-ea"/>
                <a:cs typeface="メイリオ" panose="020B0604030504040204" pitchFamily="50" charset="-128"/>
              </a:rPr>
              <a:t>※</a:t>
            </a:r>
            <a:r>
              <a:rPr lang="ja-JP" altLang="en-US" sz="800" dirty="0">
                <a:solidFill>
                  <a:schemeClr val="bg1">
                    <a:lumMod val="50000"/>
                  </a:schemeClr>
                </a:solidFill>
                <a:latin typeface="+mn-ea"/>
                <a:ea typeface="+mn-ea"/>
                <a:cs typeface="メイリオ" panose="020B0604030504040204" pitchFamily="50" charset="-128"/>
              </a:rPr>
              <a:t>ディスプレイ・バナー広告に関する注意事項は</a:t>
            </a:r>
            <a:r>
              <a:rPr lang="en-US" altLang="ja-JP" sz="800" dirty="0">
                <a:solidFill>
                  <a:schemeClr val="bg1">
                    <a:lumMod val="50000"/>
                  </a:schemeClr>
                </a:solidFill>
                <a:latin typeface="+mn-ea"/>
                <a:ea typeface="+mn-ea"/>
                <a:cs typeface="メイリオ" panose="020B0604030504040204" pitchFamily="50" charset="-128"/>
              </a:rPr>
              <a:t>P.59</a:t>
            </a:r>
            <a:r>
              <a:rPr lang="ja-JP" altLang="en-US" sz="800" dirty="0">
                <a:solidFill>
                  <a:schemeClr val="bg1">
                    <a:lumMod val="50000"/>
                  </a:schemeClr>
                </a:solidFill>
                <a:latin typeface="+mn-ea"/>
                <a:ea typeface="+mn-ea"/>
                <a:cs typeface="メイリオ" panose="020B0604030504040204" pitchFamily="50" charset="-128"/>
              </a:rPr>
              <a:t>を参照ください。</a:t>
            </a:r>
            <a:endParaRPr lang="en-US" altLang="ja-JP" sz="800" dirty="0">
              <a:solidFill>
                <a:schemeClr val="bg1">
                  <a:lumMod val="50000"/>
                </a:schemeClr>
              </a:solidFill>
              <a:latin typeface="+mn-ea"/>
              <a:ea typeface="+mn-ea"/>
              <a:cs typeface="メイリオ" panose="020B0604030504040204" pitchFamily="50" charset="-128"/>
            </a:endParaRPr>
          </a:p>
          <a:p>
            <a:pPr eaLnBrk="1" hangingPunct="1">
              <a:spcBef>
                <a:spcPct val="50000"/>
              </a:spcBef>
            </a:pPr>
            <a:r>
              <a:rPr lang="ja-JP" altLang="en-US" sz="800" dirty="0">
                <a:solidFill>
                  <a:schemeClr val="bg1">
                    <a:lumMod val="50000"/>
                  </a:schemeClr>
                </a:solidFill>
                <a:latin typeface="+mn-ea"/>
                <a:ea typeface="+mn-ea"/>
                <a:cs typeface="メイリオ" panose="020B0604030504040204" pitchFamily="50" charset="-128"/>
              </a:rPr>
              <a:t>▼アジアエリアの国詳細</a:t>
            </a:r>
            <a:endParaRPr lang="ja-JP" altLang="en-US" sz="800" b="0" dirty="0">
              <a:solidFill>
                <a:schemeClr val="bg1">
                  <a:lumMod val="50000"/>
                </a:schemeClr>
              </a:solidFill>
              <a:latin typeface="+mn-ea"/>
              <a:ea typeface="+mn-ea"/>
              <a:cs typeface="メイリオ" panose="020B0604030504040204" pitchFamily="50" charset="-128"/>
            </a:endParaRPr>
          </a:p>
        </p:txBody>
      </p:sp>
      <p:graphicFrame>
        <p:nvGraphicFramePr>
          <p:cNvPr id="17" name="表 16">
            <a:extLst>
              <a:ext uri="{FF2B5EF4-FFF2-40B4-BE49-F238E27FC236}">
                <a16:creationId xmlns:a16="http://schemas.microsoft.com/office/drawing/2014/main" id="{6C7974B6-F174-F124-69FA-52BABC11779D}"/>
              </a:ext>
            </a:extLst>
          </p:cNvPr>
          <p:cNvGraphicFramePr>
            <a:graphicFrameLocks noGrp="1"/>
          </p:cNvGraphicFramePr>
          <p:nvPr>
            <p:extLst>
              <p:ext uri="{D42A27DB-BD31-4B8C-83A1-F6EECF244321}">
                <p14:modId xmlns:p14="http://schemas.microsoft.com/office/powerpoint/2010/main" val="1910096633"/>
              </p:ext>
            </p:extLst>
          </p:nvPr>
        </p:nvGraphicFramePr>
        <p:xfrm>
          <a:off x="4400542" y="5715627"/>
          <a:ext cx="4220850" cy="933174"/>
        </p:xfrm>
        <a:graphic>
          <a:graphicData uri="http://schemas.openxmlformats.org/drawingml/2006/table">
            <a:tbl>
              <a:tblPr/>
              <a:tblGrid>
                <a:gridCol w="975198">
                  <a:extLst>
                    <a:ext uri="{9D8B030D-6E8A-4147-A177-3AD203B41FA5}">
                      <a16:colId xmlns:a16="http://schemas.microsoft.com/office/drawing/2014/main" val="1781774205"/>
                    </a:ext>
                  </a:extLst>
                </a:gridCol>
                <a:gridCol w="3245652">
                  <a:extLst>
                    <a:ext uri="{9D8B030D-6E8A-4147-A177-3AD203B41FA5}">
                      <a16:colId xmlns:a16="http://schemas.microsoft.com/office/drawing/2014/main" val="78490800"/>
                    </a:ext>
                  </a:extLst>
                </a:gridCol>
              </a:tblGrid>
              <a:tr h="311058">
                <a:tc>
                  <a:txBody>
                    <a:bodyPr/>
                    <a:lstStyle/>
                    <a:p>
                      <a:pPr algn="l" fontAlgn="ctr"/>
                      <a:r>
                        <a:rPr lang="ja-JP" altLang="en-US" sz="8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effectLst/>
                          <a:latin typeface="游ゴシック" panose="020B0400000000000000" pitchFamily="50" charset="-128"/>
                          <a:ea typeface="游ゴシック" panose="020B0400000000000000" pitchFamily="50" charset="-128"/>
                        </a:rPr>
                        <a:t>中国</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香港</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マカオ</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台湾</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韓国</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北朝鮮</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effectLst/>
                          <a:latin typeface="游ゴシック" panose="020B0400000000000000" pitchFamily="50" charset="-128"/>
                          <a:ea typeface="游ゴシック" panose="020B0400000000000000" pitchFamily="50" charset="-128"/>
                        </a:rPr>
                        <a:t>インドネシア</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カンボジア</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シンガポール</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タイ</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フィリピン</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ブルネイ</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ベトナム</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マレーシア</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ミャンマー</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ラオス</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effectLst/>
                          <a:latin typeface="游ゴシック" panose="020B0400000000000000" pitchFamily="50" charset="-128"/>
                          <a:ea typeface="游ゴシック" panose="020B0400000000000000" pitchFamily="50" charset="-128"/>
                        </a:rPr>
                        <a:t>インド</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スリランカ</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ネパール</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パキスタン</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バングラデシュ</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ブータン</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モルディブ</a:t>
                      </a:r>
                      <a:r>
                        <a:rPr lang="en-US" altLang="ja-JP" sz="800" b="0" i="0" u="none" strike="noStrike" dirty="0">
                          <a:effectLst/>
                          <a:latin typeface="游ゴシック" panose="020B0400000000000000" pitchFamily="50" charset="-128"/>
                          <a:ea typeface="游ゴシック" panose="020B0400000000000000" pitchFamily="50" charset="-128"/>
                        </a:rPr>
                        <a:t>,</a:t>
                      </a:r>
                      <a:r>
                        <a:rPr lang="ja-JP" altLang="en-US" sz="8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1320494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コンテンツ プレースホルダー 6">
            <a:extLst>
              <a:ext uri="{FF2B5EF4-FFF2-40B4-BE49-F238E27FC236}">
                <a16:creationId xmlns:a16="http://schemas.microsoft.com/office/drawing/2014/main" id="{ED306B7B-BD44-450F-AE3E-05298F213AAF}"/>
              </a:ext>
            </a:extLst>
          </p:cNvPr>
          <p:cNvSpPr txBox="1">
            <a:spLocks/>
          </p:cNvSpPr>
          <p:nvPr/>
        </p:nvSpPr>
        <p:spPr>
          <a:xfrm>
            <a:off x="266968" y="1871679"/>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p>
        </p:txBody>
      </p:sp>
      <p:sp>
        <p:nvSpPr>
          <p:cNvPr id="2" name="スライド番号プレースホルダー 1">
            <a:extLst>
              <a:ext uri="{FF2B5EF4-FFF2-40B4-BE49-F238E27FC236}">
                <a16:creationId xmlns:a16="http://schemas.microsoft.com/office/drawing/2014/main" id="{F9E0EF89-EDDA-4E53-8ED7-64BA13818E9A}"/>
              </a:ext>
            </a:extLst>
          </p:cNvPr>
          <p:cNvSpPr>
            <a:spLocks noGrp="1"/>
          </p:cNvSpPr>
          <p:nvPr>
            <p:ph type="sldNum" sz="quarter" idx="12"/>
          </p:nvPr>
        </p:nvSpPr>
        <p:spPr/>
        <p:txBody>
          <a:bodyPr/>
          <a:lstStyle/>
          <a:p>
            <a:fld id="{D8B91448-09D1-4BE7-A07D-AABAAA73F2EB}" type="slidenum">
              <a:rPr kumimoji="1" lang="ja-JP" altLang="en-US" smtClean="0"/>
              <a:t>44</a:t>
            </a:fld>
            <a:endParaRPr kumimoji="1" lang="ja-JP" altLang="en-US"/>
          </a:p>
        </p:txBody>
      </p:sp>
      <p:sp>
        <p:nvSpPr>
          <p:cNvPr id="4" name="フッター プレースホルダー 3">
            <a:extLst>
              <a:ext uri="{FF2B5EF4-FFF2-40B4-BE49-F238E27FC236}">
                <a16:creationId xmlns:a16="http://schemas.microsoft.com/office/drawing/2014/main" id="{FC53DC01-DB50-4432-BE77-14FB377A7CF9}"/>
              </a:ext>
            </a:extLst>
          </p:cNvPr>
          <p:cNvSpPr>
            <a:spLocks noGrp="1"/>
          </p:cNvSpPr>
          <p:nvPr>
            <p:ph type="ftr" sz="quarter" idx="13"/>
          </p:nvPr>
        </p:nvSpPr>
        <p:spPr/>
        <p:txBody>
          <a:bodyPr/>
          <a:lstStyle/>
          <a:p>
            <a:r>
              <a:rPr lang="en-US" altLang="ja-JP"/>
              <a:t>Copyright © Kakaku.com, Inc. All Rights Reserved.</a:t>
            </a:r>
          </a:p>
        </p:txBody>
      </p:sp>
      <p:sp>
        <p:nvSpPr>
          <p:cNvPr id="5" name="テキスト プレースホルダー 8">
            <a:extLst>
              <a:ext uri="{FF2B5EF4-FFF2-40B4-BE49-F238E27FC236}">
                <a16:creationId xmlns:a16="http://schemas.microsoft.com/office/drawing/2014/main" id="{DFB5B968-4DD7-4C16-8B6D-27372A314BEE}"/>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 SP</a:t>
            </a:r>
            <a:r>
              <a:rPr lang="ja-JP" altLang="en-US" dirty="0"/>
              <a:t> バナー広告</a:t>
            </a:r>
            <a:r>
              <a:rPr lang="en-US" altLang="ja-JP" dirty="0"/>
              <a:t>】</a:t>
            </a:r>
            <a:r>
              <a:rPr lang="ja-JP" altLang="en-US" dirty="0"/>
              <a:t>スマートビルボード スティッキー</a:t>
            </a:r>
            <a:r>
              <a:rPr lang="en-US" altLang="ja-JP" dirty="0"/>
              <a:t> / </a:t>
            </a:r>
            <a:r>
              <a:rPr lang="ja-JP" altLang="en-US" dirty="0"/>
              <a:t>国内</a:t>
            </a:r>
          </a:p>
        </p:txBody>
      </p:sp>
      <p:sp>
        <p:nvSpPr>
          <p:cNvPr id="10" name="テキスト ボックス 9">
            <a:extLst>
              <a:ext uri="{FF2B5EF4-FFF2-40B4-BE49-F238E27FC236}">
                <a16:creationId xmlns:a16="http://schemas.microsoft.com/office/drawing/2014/main" id="{0841D2C7-A729-46DF-9411-387CCB3C3C67}"/>
              </a:ext>
            </a:extLst>
          </p:cNvPr>
          <p:cNvSpPr txBox="1"/>
          <p:nvPr/>
        </p:nvSpPr>
        <p:spPr>
          <a:xfrm>
            <a:off x="191682" y="1092039"/>
            <a:ext cx="8574662" cy="646331"/>
          </a:xfrm>
          <a:prstGeom prst="rect">
            <a:avLst/>
          </a:prstGeom>
          <a:noFill/>
        </p:spPr>
        <p:txBody>
          <a:bodyPr wrap="square" rtlCol="0">
            <a:spAutoFit/>
          </a:bodyPr>
          <a:lstStyle/>
          <a:p>
            <a:r>
              <a:rPr kumimoji="1" lang="ja-JP" altLang="en-US" sz="1200" dirty="0"/>
              <a:t>各エリアトップページ、ランキングページ、旅行記ページなどの最上部に掲載する商品です。</a:t>
            </a:r>
            <a:endParaRPr kumimoji="1" lang="en-US" altLang="ja-JP" sz="1200" dirty="0"/>
          </a:p>
          <a:p>
            <a:r>
              <a:rPr kumimoji="1" lang="ja-JP" altLang="en-US" sz="1200" b="1" dirty="0">
                <a:solidFill>
                  <a:schemeClr val="accent1"/>
                </a:solidFill>
              </a:rPr>
              <a:t>アクセスしたユーザーの目に必ず触れ、確実に訴求することが可能です。スクロールするとサイズが縮小され、サムネイル状態となり一定時間画面にとどまります。</a:t>
            </a:r>
          </a:p>
        </p:txBody>
      </p:sp>
      <p:sp>
        <p:nvSpPr>
          <p:cNvPr id="11" name="Text Box 3">
            <a:extLst>
              <a:ext uri="{FF2B5EF4-FFF2-40B4-BE49-F238E27FC236}">
                <a16:creationId xmlns:a16="http://schemas.microsoft.com/office/drawing/2014/main" id="{C8C70256-F3E4-4E73-BAEB-BC1740FF2020}"/>
              </a:ext>
            </a:extLst>
          </p:cNvPr>
          <p:cNvSpPr txBox="1">
            <a:spLocks noChangeArrowheads="1"/>
          </p:cNvSpPr>
          <p:nvPr/>
        </p:nvSpPr>
        <p:spPr bwMode="auto">
          <a:xfrm>
            <a:off x="310112" y="1911124"/>
            <a:ext cx="206022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mn-ea"/>
                <a:ea typeface="+mn-ea"/>
                <a:cs typeface="メイリオ" panose="020B0604030504040204" pitchFamily="50" charset="-128"/>
              </a:rPr>
              <a:t>SP:</a:t>
            </a:r>
            <a:r>
              <a:rPr lang="ja-JP" altLang="en-US" sz="800" b="0" dirty="0">
                <a:solidFill>
                  <a:schemeClr val="tx1"/>
                </a:solidFill>
                <a:latin typeface="+mn-ea"/>
                <a:ea typeface="+mn-ea"/>
                <a:cs typeface="メイリオ" panose="020B0604030504040204" pitchFamily="50" charset="-128"/>
              </a:rPr>
              <a:t>国内各エリアページ</a:t>
            </a:r>
          </a:p>
        </p:txBody>
      </p:sp>
      <p:pic>
        <p:nvPicPr>
          <p:cNvPr id="27" name="図 26">
            <a:extLst>
              <a:ext uri="{FF2B5EF4-FFF2-40B4-BE49-F238E27FC236}">
                <a16:creationId xmlns:a16="http://schemas.microsoft.com/office/drawing/2014/main" id="{9A765820-1CB8-48E0-9C46-D62A931F7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29870" y="3102487"/>
            <a:ext cx="1451645" cy="1851661"/>
          </a:xfrm>
          <a:prstGeom prst="rect">
            <a:avLst/>
          </a:prstGeom>
        </p:spPr>
      </p:pic>
      <p:pic>
        <p:nvPicPr>
          <p:cNvPr id="30" name="図 29">
            <a:extLst>
              <a:ext uri="{FF2B5EF4-FFF2-40B4-BE49-F238E27FC236}">
                <a16:creationId xmlns:a16="http://schemas.microsoft.com/office/drawing/2014/main" id="{0FEB282F-7E4D-4694-9719-7E121CEFD8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6003" y="3631950"/>
            <a:ext cx="1424939" cy="1604160"/>
          </a:xfrm>
          <a:prstGeom prst="rect">
            <a:avLst/>
          </a:prstGeom>
        </p:spPr>
      </p:pic>
      <p:sp>
        <p:nvSpPr>
          <p:cNvPr id="32" name="正方形/長方形 48">
            <a:extLst>
              <a:ext uri="{FF2B5EF4-FFF2-40B4-BE49-F238E27FC236}">
                <a16:creationId xmlns:a16="http://schemas.microsoft.com/office/drawing/2014/main" id="{7F79F42F-C77C-419E-A64D-D65BD97120C9}"/>
              </a:ext>
            </a:extLst>
          </p:cNvPr>
          <p:cNvSpPr>
            <a:spLocks noChangeArrowheads="1"/>
          </p:cNvSpPr>
          <p:nvPr/>
        </p:nvSpPr>
        <p:spPr bwMode="auto">
          <a:xfrm>
            <a:off x="317508" y="5622112"/>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mn-ea"/>
                <a:ea typeface="+mn-ea"/>
                <a:cs typeface="メイリオ" panose="020B0604030504040204" pitchFamily="50" charset="-128"/>
              </a:rPr>
              <a:t>※</a:t>
            </a:r>
            <a:r>
              <a:rPr lang="ja-JP" altLang="en-US" sz="800" b="0" dirty="0">
                <a:solidFill>
                  <a:schemeClr val="tx1">
                    <a:lumMod val="65000"/>
                    <a:lumOff val="35000"/>
                  </a:schemeClr>
                </a:solidFill>
                <a:latin typeface="+mn-ea"/>
                <a:ea typeface="+mn-ea"/>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mn-ea"/>
              <a:ea typeface="+mn-ea"/>
              <a:cs typeface="メイリオ" panose="020B0604030504040204" pitchFamily="50" charset="-128"/>
            </a:endParaRPr>
          </a:p>
        </p:txBody>
      </p:sp>
      <p:pic>
        <p:nvPicPr>
          <p:cNvPr id="33" name="図 32">
            <a:extLst>
              <a:ext uri="{FF2B5EF4-FFF2-40B4-BE49-F238E27FC236}">
                <a16:creationId xmlns:a16="http://schemas.microsoft.com/office/drawing/2014/main" id="{ADFFBBF7-3787-4E54-B2CA-1CF655C7CA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9337" y="3473638"/>
            <a:ext cx="1428318" cy="158000"/>
          </a:xfrm>
          <a:prstGeom prst="rect">
            <a:avLst/>
          </a:prstGeom>
        </p:spPr>
      </p:pic>
      <p:pic>
        <p:nvPicPr>
          <p:cNvPr id="34" name="Picture 1" descr="C:\Users\sakamoto_yuichi\Desktop\9d5ce011fb2d8b3ee93b3306d0c9429d.png">
            <a:extLst>
              <a:ext uri="{FF2B5EF4-FFF2-40B4-BE49-F238E27FC236}">
                <a16:creationId xmlns:a16="http://schemas.microsoft.com/office/drawing/2014/main" id="{FD20DC8D-0CCB-4550-A2DF-12C8238CEC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0113" y="2194854"/>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 descr="C:\Users\sakamoto_yuichi\Desktop\9d5ce011fb2d8b3ee93b3306d0c9429d.png">
            <a:extLst>
              <a:ext uri="{FF2B5EF4-FFF2-40B4-BE49-F238E27FC236}">
                <a16:creationId xmlns:a16="http://schemas.microsoft.com/office/drawing/2014/main" id="{41B88FA3-79E8-468A-BB10-360A225BCFD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91805" y="2198243"/>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40">
            <a:extLst>
              <a:ext uri="{FF2B5EF4-FFF2-40B4-BE49-F238E27FC236}">
                <a16:creationId xmlns:a16="http://schemas.microsoft.com/office/drawing/2014/main" id="{6A40AAD4-B1CB-45EA-A56B-787ADBF2831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074" y="2649674"/>
            <a:ext cx="1446661" cy="800100"/>
          </a:xfrm>
          <a:prstGeom prst="rect">
            <a:avLst/>
          </a:prstGeom>
        </p:spPr>
      </p:pic>
      <p:sp>
        <p:nvSpPr>
          <p:cNvPr id="42" name="正方形/長方形 41">
            <a:extLst>
              <a:ext uri="{FF2B5EF4-FFF2-40B4-BE49-F238E27FC236}">
                <a16:creationId xmlns:a16="http://schemas.microsoft.com/office/drawing/2014/main" id="{60D12DBF-C6DA-43CC-A9D6-442D66766AAF}"/>
              </a:ext>
            </a:extLst>
          </p:cNvPr>
          <p:cNvSpPr/>
          <p:nvPr/>
        </p:nvSpPr>
        <p:spPr>
          <a:xfrm>
            <a:off x="464463" y="2660509"/>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j-lt"/>
              <a:cs typeface="メイリオ" pitchFamily="50" charset="-128"/>
            </a:endParaRPr>
          </a:p>
        </p:txBody>
      </p:sp>
      <p:pic>
        <p:nvPicPr>
          <p:cNvPr id="43" name="図 42">
            <a:extLst>
              <a:ext uri="{FF2B5EF4-FFF2-40B4-BE49-F238E27FC236}">
                <a16:creationId xmlns:a16="http://schemas.microsoft.com/office/drawing/2014/main" id="{7648650B-F26C-4020-B7E3-58EFA7895C7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50538" y="2649674"/>
            <a:ext cx="1430977" cy="409883"/>
          </a:xfrm>
          <a:prstGeom prst="rect">
            <a:avLst/>
          </a:prstGeom>
          <a:ln>
            <a:solidFill>
              <a:schemeClr val="accent2"/>
            </a:solidFill>
          </a:ln>
        </p:spPr>
      </p:pic>
      <p:sp>
        <p:nvSpPr>
          <p:cNvPr id="44" name="正方形/長方形 43">
            <a:extLst>
              <a:ext uri="{FF2B5EF4-FFF2-40B4-BE49-F238E27FC236}">
                <a16:creationId xmlns:a16="http://schemas.microsoft.com/office/drawing/2014/main" id="{555FD0F7-91D8-40F6-971F-25C84402CD81}"/>
              </a:ext>
            </a:extLst>
          </p:cNvPr>
          <p:cNvSpPr/>
          <p:nvPr/>
        </p:nvSpPr>
        <p:spPr>
          <a:xfrm>
            <a:off x="2650538" y="2648808"/>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j-lt"/>
              <a:cs typeface="メイリオ" pitchFamily="50" charset="-128"/>
            </a:endParaRPr>
          </a:p>
        </p:txBody>
      </p:sp>
      <p:sp>
        <p:nvSpPr>
          <p:cNvPr id="45" name="正方形/長方形 44">
            <a:extLst>
              <a:ext uri="{FF2B5EF4-FFF2-40B4-BE49-F238E27FC236}">
                <a16:creationId xmlns:a16="http://schemas.microsoft.com/office/drawing/2014/main" id="{4E303391-F61B-423D-B651-4B784C976F6F}"/>
              </a:ext>
            </a:extLst>
          </p:cNvPr>
          <p:cNvSpPr/>
          <p:nvPr/>
        </p:nvSpPr>
        <p:spPr bwMode="auto">
          <a:xfrm>
            <a:off x="1775839" y="2671492"/>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endParaRPr>
          </a:p>
        </p:txBody>
      </p:sp>
      <p:sp>
        <p:nvSpPr>
          <p:cNvPr id="46" name="テキスト ボックス 45">
            <a:extLst>
              <a:ext uri="{FF2B5EF4-FFF2-40B4-BE49-F238E27FC236}">
                <a16:creationId xmlns:a16="http://schemas.microsoft.com/office/drawing/2014/main" id="{DA1C1F2E-E86B-4E98-BA21-30E52E717076}"/>
              </a:ext>
            </a:extLst>
          </p:cNvPr>
          <p:cNvSpPr txBox="1"/>
          <p:nvPr/>
        </p:nvSpPr>
        <p:spPr>
          <a:xfrm>
            <a:off x="1704122" y="2613208"/>
            <a:ext cx="276900" cy="169277"/>
          </a:xfrm>
          <a:prstGeom prst="rect">
            <a:avLst/>
          </a:prstGeom>
          <a:noFill/>
        </p:spPr>
        <p:txBody>
          <a:bodyPr wrap="square" rtlCol="0">
            <a:spAutoFit/>
          </a:bodyPr>
          <a:lstStyle/>
          <a:p>
            <a:r>
              <a:rPr kumimoji="1" lang="en-US" altLang="ja-JP" sz="500" dirty="0"/>
              <a:t>PR</a:t>
            </a:r>
            <a:endParaRPr kumimoji="1" lang="ja-JP" altLang="en-US" sz="500" dirty="0"/>
          </a:p>
        </p:txBody>
      </p:sp>
      <p:sp>
        <p:nvSpPr>
          <p:cNvPr id="26" name="テキスト ボックス 25">
            <a:extLst>
              <a:ext uri="{FF2B5EF4-FFF2-40B4-BE49-F238E27FC236}">
                <a16:creationId xmlns:a16="http://schemas.microsoft.com/office/drawing/2014/main" id="{DC4B13A2-1278-44D2-9D37-4D0A85FF0C01}"/>
              </a:ext>
            </a:extLst>
          </p:cNvPr>
          <p:cNvSpPr txBox="1"/>
          <p:nvPr/>
        </p:nvSpPr>
        <p:spPr>
          <a:xfrm>
            <a:off x="512266" y="4703355"/>
            <a:ext cx="3577880"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mn-ea"/>
                <a:cs typeface="メイリオ" panose="020B0604030504040204" pitchFamily="50" charset="-128"/>
              </a:rPr>
              <a:t>スクロールするとサイズが縮小されサムネイル状態となり、</a:t>
            </a:r>
            <a:endParaRPr lang="en-US" altLang="ja-JP" sz="1000" b="0" dirty="0">
              <a:solidFill>
                <a:schemeClr val="bg1"/>
              </a:solidFill>
              <a:latin typeface="+mn-ea"/>
              <a:cs typeface="メイリオ" panose="020B0604030504040204" pitchFamily="50" charset="-128"/>
            </a:endParaRPr>
          </a:p>
          <a:p>
            <a:pPr>
              <a:defRPr/>
            </a:pPr>
            <a:r>
              <a:rPr lang="ja-JP" altLang="en-US" sz="1000" b="0" dirty="0">
                <a:solidFill>
                  <a:schemeClr val="bg1"/>
                </a:solidFill>
                <a:latin typeface="+mn-ea"/>
                <a:cs typeface="メイリオ" panose="020B0604030504040204" pitchFamily="50" charset="-128"/>
              </a:rPr>
              <a:t>バナーをタップするとリンク先へ遷移します。</a:t>
            </a:r>
          </a:p>
        </p:txBody>
      </p:sp>
      <p:sp>
        <p:nvSpPr>
          <p:cNvPr id="50" name="テキスト ボックス 49">
            <a:extLst>
              <a:ext uri="{FF2B5EF4-FFF2-40B4-BE49-F238E27FC236}">
                <a16:creationId xmlns:a16="http://schemas.microsoft.com/office/drawing/2014/main" id="{8E6585DC-3D48-43CF-99A2-65DC51A9ADBB}"/>
              </a:ext>
            </a:extLst>
          </p:cNvPr>
          <p:cNvSpPr txBox="1"/>
          <p:nvPr/>
        </p:nvSpPr>
        <p:spPr>
          <a:xfrm>
            <a:off x="191682" y="531448"/>
            <a:ext cx="7522885" cy="584775"/>
          </a:xfrm>
          <a:prstGeom prst="rect">
            <a:avLst/>
          </a:prstGeom>
          <a:noFill/>
        </p:spPr>
        <p:txBody>
          <a:bodyPr wrap="square" lIns="91440" tIns="45720" rIns="91440" bIns="45720" rtlCol="0" anchor="t">
            <a:spAutoFit/>
          </a:bodyPr>
          <a:lstStyle/>
          <a:p>
            <a:r>
              <a:rPr kumimoji="1" lang="ja-JP" altLang="en-US" sz="1600" b="1" dirty="0">
                <a:ea typeface="游ゴシック"/>
              </a:rPr>
              <a:t>ターゲット：</a:t>
            </a:r>
            <a:r>
              <a:rPr kumimoji="1" lang="ja-JP" altLang="en-US" sz="1600" b="1" dirty="0">
                <a:solidFill>
                  <a:schemeClr val="accent1"/>
                </a:solidFill>
                <a:ea typeface="游ゴシック"/>
              </a:rPr>
              <a:t>国内</a:t>
            </a:r>
            <a:r>
              <a:rPr kumimoji="1" lang="ja-JP" altLang="en-US" sz="1600" b="1" dirty="0">
                <a:ea typeface="游ゴシック"/>
              </a:rPr>
              <a:t>観光やグルメ、ホテルなどの</a:t>
            </a:r>
            <a:r>
              <a:rPr kumimoji="1" lang="ja-JP" altLang="en-US" sz="1600" b="1" dirty="0">
                <a:solidFill>
                  <a:schemeClr val="accent1"/>
                </a:solidFill>
                <a:ea typeface="游ゴシック"/>
              </a:rPr>
              <a:t>旅行情報</a:t>
            </a:r>
            <a:r>
              <a:rPr kumimoji="1" lang="ja-JP" altLang="en-US" sz="1600" b="1" dirty="0">
                <a:ea typeface="游ゴシック"/>
              </a:rPr>
              <a:t>に興味のあるユーザー、</a:t>
            </a:r>
            <a:r>
              <a:rPr kumimoji="1" lang="ja-JP" altLang="en-US" sz="1600" b="1" dirty="0">
                <a:solidFill>
                  <a:schemeClr val="accent1"/>
                </a:solidFill>
                <a:ea typeface="游ゴシック"/>
              </a:rPr>
              <a:t>旅行を控えた</a:t>
            </a:r>
            <a:r>
              <a:rPr kumimoji="1" lang="ja-JP" altLang="en-US" sz="1600" b="1" dirty="0">
                <a:ea typeface="游ゴシック"/>
              </a:rPr>
              <a:t>ユーザー</a:t>
            </a:r>
            <a:endParaRPr lang="ja-JP" altLang="en-US" sz="1600" b="1" dirty="0">
              <a:ea typeface="游ゴシック"/>
            </a:endParaRPr>
          </a:p>
        </p:txBody>
      </p:sp>
      <p:sp>
        <p:nvSpPr>
          <p:cNvPr id="56" name="テキスト ボックス 55">
            <a:extLst>
              <a:ext uri="{FF2B5EF4-FFF2-40B4-BE49-F238E27FC236}">
                <a16:creationId xmlns:a16="http://schemas.microsoft.com/office/drawing/2014/main" id="{EBFB55AA-916F-4AC4-90EC-B05C624C5F36}"/>
              </a:ext>
            </a:extLst>
          </p:cNvPr>
          <p:cNvSpPr txBox="1"/>
          <p:nvPr/>
        </p:nvSpPr>
        <p:spPr>
          <a:xfrm>
            <a:off x="7714567" y="646660"/>
            <a:ext cx="744722" cy="253916"/>
          </a:xfrm>
          <a:prstGeom prst="rect">
            <a:avLst/>
          </a:prstGeom>
          <a:solidFill>
            <a:schemeClr val="accent1"/>
          </a:solidFill>
        </p:spPr>
        <p:txBody>
          <a:bodyPr wrap="square" rtlCol="0" anchor="ctr">
            <a:spAutoFit/>
          </a:bodyPr>
          <a:lstStyle/>
          <a:p>
            <a:pPr algn="ctr"/>
            <a:r>
              <a:rPr kumimoji="1" lang="en-US" altLang="ja-JP" sz="1050">
                <a:solidFill>
                  <a:schemeClr val="bg1"/>
                </a:solidFill>
              </a:rPr>
              <a:t>Imp</a:t>
            </a:r>
            <a:r>
              <a:rPr kumimoji="1" lang="ja-JP" altLang="en-US" sz="1050">
                <a:solidFill>
                  <a:schemeClr val="bg1"/>
                </a:solidFill>
              </a:rPr>
              <a:t>保証</a:t>
            </a:r>
            <a:endParaRPr kumimoji="1" lang="en-US" altLang="ja-JP" sz="1050">
              <a:solidFill>
                <a:schemeClr val="bg1"/>
              </a:solidFill>
            </a:endParaRPr>
          </a:p>
        </p:txBody>
      </p:sp>
      <p:pic>
        <p:nvPicPr>
          <p:cNvPr id="57" name="グラフィックス 56">
            <a:extLst>
              <a:ext uri="{FF2B5EF4-FFF2-40B4-BE49-F238E27FC236}">
                <a16:creationId xmlns:a16="http://schemas.microsoft.com/office/drawing/2014/main" id="{E4351E6A-DD0C-48E8-9734-235EBD9F09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13029" y="578355"/>
            <a:ext cx="228600" cy="390525"/>
          </a:xfrm>
          <a:prstGeom prst="rect">
            <a:avLst/>
          </a:prstGeom>
        </p:spPr>
      </p:pic>
      <p:cxnSp>
        <p:nvCxnSpPr>
          <p:cNvPr id="31" name="直線コネクタ 30">
            <a:extLst>
              <a:ext uri="{FF2B5EF4-FFF2-40B4-BE49-F238E27FC236}">
                <a16:creationId xmlns:a16="http://schemas.microsoft.com/office/drawing/2014/main" id="{FEE52214-1BD1-485B-A953-9C860B5BCED4}"/>
              </a:ext>
            </a:extLst>
          </p:cNvPr>
          <p:cNvCxnSpPr>
            <a:cxnSpLocks/>
          </p:cNvCxnSpPr>
          <p:nvPr/>
        </p:nvCxnSpPr>
        <p:spPr>
          <a:xfrm>
            <a:off x="1907735" y="2655623"/>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AEDA0048-BA60-4465-A25D-66EA8F697B90}"/>
              </a:ext>
            </a:extLst>
          </p:cNvPr>
          <p:cNvCxnSpPr>
            <a:cxnSpLocks/>
          </p:cNvCxnSpPr>
          <p:nvPr/>
        </p:nvCxnSpPr>
        <p:spPr>
          <a:xfrm flipV="1">
            <a:off x="1939494" y="3072879"/>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48AD08C8-B6D8-417E-B73D-9980996C3FB5}"/>
              </a:ext>
            </a:extLst>
          </p:cNvPr>
          <p:cNvSpPr txBox="1"/>
          <p:nvPr/>
        </p:nvSpPr>
        <p:spPr>
          <a:xfrm>
            <a:off x="1927263" y="2775675"/>
            <a:ext cx="723275" cy="307777"/>
          </a:xfrm>
          <a:prstGeom prst="rect">
            <a:avLst/>
          </a:prstGeom>
          <a:noFill/>
        </p:spPr>
        <p:txBody>
          <a:bodyPr wrap="none" rtlCol="0">
            <a:spAutoFit/>
          </a:bodyPr>
          <a:lstStyle/>
          <a:p>
            <a:pPr algn="ctr"/>
            <a:r>
              <a:rPr lang="ja-JP" altLang="en-US" sz="700" b="1" dirty="0">
                <a:latin typeface="+mn-ea"/>
              </a:rPr>
              <a:t>スクロール時</a:t>
            </a:r>
            <a:endParaRPr lang="en" altLang="ja-JP" sz="700" b="1" dirty="0">
              <a:latin typeface="+mn-ea"/>
            </a:endParaRPr>
          </a:p>
          <a:p>
            <a:pPr algn="ctr"/>
            <a:r>
              <a:rPr lang="ja-JP" altLang="en-US" sz="700" b="1" dirty="0">
                <a:latin typeface="+mn-ea"/>
              </a:rPr>
              <a:t>画像縮小</a:t>
            </a:r>
            <a:endParaRPr lang="en" altLang="ja-JP" sz="700" b="1" dirty="0">
              <a:latin typeface="+mn-ea"/>
            </a:endParaRPr>
          </a:p>
        </p:txBody>
      </p:sp>
      <p:sp>
        <p:nvSpPr>
          <p:cNvPr id="48" name="下矢印 49">
            <a:extLst>
              <a:ext uri="{FF2B5EF4-FFF2-40B4-BE49-F238E27FC236}">
                <a16:creationId xmlns:a16="http://schemas.microsoft.com/office/drawing/2014/main" id="{EE895351-4679-4CCE-9B14-B0D7C688AB84}"/>
              </a:ext>
            </a:extLst>
          </p:cNvPr>
          <p:cNvSpPr/>
          <p:nvPr/>
        </p:nvSpPr>
        <p:spPr>
          <a:xfrm>
            <a:off x="2918720" y="3205012"/>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mn-ea"/>
            </a:endParaRPr>
          </a:p>
        </p:txBody>
      </p:sp>
      <p:sp>
        <p:nvSpPr>
          <p:cNvPr id="49" name="テキスト ボックス 48">
            <a:extLst>
              <a:ext uri="{FF2B5EF4-FFF2-40B4-BE49-F238E27FC236}">
                <a16:creationId xmlns:a16="http://schemas.microsoft.com/office/drawing/2014/main" id="{D8A5D5A3-36A0-4CE6-864D-AB3C970C062F}"/>
              </a:ext>
            </a:extLst>
          </p:cNvPr>
          <p:cNvSpPr txBox="1"/>
          <p:nvPr/>
        </p:nvSpPr>
        <p:spPr>
          <a:xfrm>
            <a:off x="2963953" y="3276930"/>
            <a:ext cx="898458" cy="276999"/>
          </a:xfrm>
          <a:prstGeom prst="rect">
            <a:avLst/>
          </a:prstGeom>
          <a:noFill/>
        </p:spPr>
        <p:txBody>
          <a:bodyPr wrap="square" rtlCol="0">
            <a:spAutoFit/>
          </a:bodyPr>
          <a:lstStyle/>
          <a:p>
            <a:pPr algn="ctr"/>
            <a:r>
              <a:rPr kumimoji="1" lang="ja-JP" altLang="en-US" sz="600" b="1" dirty="0">
                <a:solidFill>
                  <a:schemeClr val="bg1"/>
                </a:solidFill>
                <a:latin typeface="+mn-ea"/>
              </a:rPr>
              <a:t>ページ中段まで</a:t>
            </a:r>
          </a:p>
          <a:p>
            <a:pPr algn="ctr"/>
            <a:r>
              <a:rPr kumimoji="1" lang="ja-JP" altLang="en-US" sz="600" b="1" dirty="0">
                <a:solidFill>
                  <a:schemeClr val="bg1"/>
                </a:solidFill>
                <a:latin typeface="+mn-ea"/>
              </a:rPr>
              <a:t>追従掲載</a:t>
            </a:r>
          </a:p>
        </p:txBody>
      </p:sp>
      <p:graphicFrame>
        <p:nvGraphicFramePr>
          <p:cNvPr id="6" name="表 5">
            <a:extLst>
              <a:ext uri="{FF2B5EF4-FFF2-40B4-BE49-F238E27FC236}">
                <a16:creationId xmlns:a16="http://schemas.microsoft.com/office/drawing/2014/main" id="{A74CF1E2-6C82-14D2-EDED-BB4F07868E86}"/>
              </a:ext>
            </a:extLst>
          </p:cNvPr>
          <p:cNvGraphicFramePr>
            <a:graphicFrameLocks noGrp="1"/>
          </p:cNvGraphicFramePr>
          <p:nvPr>
            <p:extLst>
              <p:ext uri="{D42A27DB-BD31-4B8C-83A1-F6EECF244321}">
                <p14:modId xmlns:p14="http://schemas.microsoft.com/office/powerpoint/2010/main" val="2834732495"/>
              </p:ext>
            </p:extLst>
          </p:nvPr>
        </p:nvGraphicFramePr>
        <p:xfrm>
          <a:off x="4382737" y="1926436"/>
          <a:ext cx="4528379" cy="3552825"/>
        </p:xfrm>
        <a:graphic>
          <a:graphicData uri="http://schemas.openxmlformats.org/drawingml/2006/table">
            <a:tbl>
              <a:tblPr/>
              <a:tblGrid>
                <a:gridCol w="1016575">
                  <a:extLst>
                    <a:ext uri="{9D8B030D-6E8A-4147-A177-3AD203B41FA5}">
                      <a16:colId xmlns:a16="http://schemas.microsoft.com/office/drawing/2014/main" val="3677539845"/>
                    </a:ext>
                  </a:extLst>
                </a:gridCol>
                <a:gridCol w="3511804">
                  <a:extLst>
                    <a:ext uri="{9D8B030D-6E8A-4147-A177-3AD203B41FA5}">
                      <a16:colId xmlns:a16="http://schemas.microsoft.com/office/drawing/2014/main" val="1247118608"/>
                    </a:ext>
                  </a:extLst>
                </a:gridCol>
              </a:tblGrid>
              <a:tr h="255270">
                <a:tc>
                  <a:txBody>
                    <a:bodyPr/>
                    <a:lstStyle/>
                    <a:p>
                      <a:pPr algn="l" fontAlgn="ctr"/>
                      <a:r>
                        <a:rPr lang="ja-JP" altLang="en-US" sz="8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16336034"/>
                  </a:ext>
                </a:extLst>
              </a:tr>
              <a:tr h="400050">
                <a:tc>
                  <a:txBody>
                    <a:bodyPr/>
                    <a:lstStyle/>
                    <a:p>
                      <a:pPr algn="l" fontAlgn="ctr"/>
                      <a:r>
                        <a:rPr lang="ja-JP" altLang="en-US" sz="8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800" b="0" i="0" u="none" strike="noStrike">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a:t>
                      </a:r>
                      <a:br>
                        <a:rPr lang="zh-TW" altLang="en-US" sz="800" b="0" i="0" u="none" strike="noStrike">
                          <a:solidFill>
                            <a:srgbClr val="000000"/>
                          </a:solidFill>
                          <a:effectLst/>
                          <a:latin typeface="游ゴシック" panose="020B0400000000000000" pitchFamily="50" charset="-128"/>
                          <a:ea typeface="游ゴシック" panose="020B0400000000000000" pitchFamily="50" charset="-128"/>
                        </a:rPr>
                      </a:br>
                      <a:r>
                        <a:rPr lang="zh-TW" altLang="en-US" sz="800" b="0" i="0" u="none" strike="noStrike">
                          <a:solidFill>
                            <a:srgbClr val="000000"/>
                          </a:solidFill>
                          <a:effectLst/>
                          <a:latin typeface="游ゴシック" panose="020B0400000000000000" pitchFamily="50" charset="-128"/>
                          <a:ea typeface="游ゴシック" panose="020B0400000000000000" pitchFamily="50" charset="-128"/>
                        </a:rPr>
                        <a:t>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61458050"/>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@0.5</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62847993"/>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83562198"/>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320x180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/pix</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20286341"/>
                  </a:ext>
                </a:extLst>
              </a:tr>
              <a:tr h="600075">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Type E</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FF0000"/>
                          </a:solidFill>
                          <a:effectLst/>
                          <a:latin typeface="游ゴシック" panose="020B0400000000000000" pitchFamily="50" charset="-128"/>
                          <a:ea typeface="游ゴシック" panose="020B0400000000000000" pitchFamily="50" charset="-128"/>
                        </a:rPr>
                        <a:t>注：表示サイズの</a:t>
                      </a:r>
                      <a:r>
                        <a:rPr lang="en-US" altLang="ja-JP" sz="800" b="0" i="0" u="none" strike="noStrike" dirty="0">
                          <a:solidFill>
                            <a:srgbClr val="FF0000"/>
                          </a:solidFill>
                          <a:effectLst/>
                          <a:latin typeface="游ゴシック" panose="020B0400000000000000" pitchFamily="50" charset="-128"/>
                          <a:ea typeface="游ゴシック" panose="020B0400000000000000" pitchFamily="50" charset="-128"/>
                        </a:rPr>
                        <a:t>2</a:t>
                      </a:r>
                      <a:r>
                        <a:rPr lang="ja-JP" altLang="en-US" sz="800" b="0" i="0" u="none" strike="noStrike" dirty="0">
                          <a:solidFill>
                            <a:srgbClr val="FF0000"/>
                          </a:solidFill>
                          <a:effectLst/>
                          <a:latin typeface="游ゴシック" panose="020B0400000000000000" pitchFamily="50" charset="-128"/>
                          <a:ea typeface="游ゴシック" panose="020B0400000000000000" pitchFamily="50" charset="-128"/>
                        </a:rPr>
                        <a:t>倍　</a:t>
                      </a:r>
                      <a:r>
                        <a:rPr lang="en-US" altLang="ja-JP" sz="800" b="0" i="0" u="none" strike="noStrike" dirty="0">
                          <a:solidFill>
                            <a:srgbClr val="FF0000"/>
                          </a:solidFill>
                          <a:effectLst/>
                          <a:latin typeface="游ゴシック" panose="020B0400000000000000" pitchFamily="50" charset="-128"/>
                          <a:ea typeface="游ゴシック" panose="020B0400000000000000" pitchFamily="50" charset="-128"/>
                        </a:rPr>
                        <a:t>640x360</a:t>
                      </a:r>
                      <a:r>
                        <a:rPr lang="ja-JP" altLang="en-US" sz="800" b="0" i="0" u="none" strike="noStrike" dirty="0">
                          <a:solidFill>
                            <a:srgbClr val="FF0000"/>
                          </a:solidFill>
                          <a:effectLst/>
                          <a:latin typeface="游ゴシック" panose="020B0400000000000000" pitchFamily="50" charset="-128"/>
                          <a:ea typeface="游ゴシック" panose="020B0400000000000000" pitchFamily="50" charset="-128"/>
                        </a:rPr>
                        <a:t>（左右</a:t>
                      </a:r>
                      <a:r>
                        <a:rPr lang="en-US" altLang="ja-JP" sz="8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FF0000"/>
                          </a:solidFill>
                          <a:effectLst/>
                          <a:latin typeface="游ゴシック" panose="020B0400000000000000" pitchFamily="50" charset="-128"/>
                          <a:ea typeface="游ゴシック" panose="020B0400000000000000" pitchFamily="50" charset="-128"/>
                        </a:rPr>
                        <a:t>天地</a:t>
                      </a:r>
                      <a:r>
                        <a:rPr lang="en-US" altLang="ja-JP" sz="800" b="0" i="0" u="none" strike="noStrike" dirty="0">
                          <a:solidFill>
                            <a:srgbClr val="FF0000"/>
                          </a:solidFill>
                          <a:effectLst/>
                          <a:latin typeface="游ゴシック" panose="020B0400000000000000" pitchFamily="50" charset="-128"/>
                          <a:ea typeface="游ゴシック" panose="020B0400000000000000" pitchFamily="50" charset="-128"/>
                        </a:rPr>
                        <a:t>/pix</a:t>
                      </a:r>
                      <a:r>
                        <a:rPr lang="ja-JP" altLang="en-US" sz="800" b="0" i="0" u="none" strike="noStrike" dirty="0">
                          <a:solidFill>
                            <a:srgbClr val="FF0000"/>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24576692"/>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02303201"/>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74023384"/>
                  </a:ext>
                </a:extLst>
              </a:tr>
              <a:tr h="255270">
                <a:tc rowSpan="2">
                  <a:txBody>
                    <a:bodyPr/>
                    <a:lstStyle/>
                    <a:p>
                      <a:pPr algn="l" fontAlgn="ctr"/>
                      <a:r>
                        <a:rPr lang="zh-TW" altLang="en-US" sz="8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47085437"/>
                  </a:ext>
                </a:extLst>
              </a:tr>
              <a:tr h="255270">
                <a:tc vMerge="1">
                  <a:txBody>
                    <a:bodyPr/>
                    <a:lstStyle/>
                    <a:p>
                      <a:endParaRPr kumimoji="1" lang="ja-JP" altLang="en-US"/>
                    </a:p>
                  </a:txBody>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30547610"/>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8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8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8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16916629"/>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0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92711195"/>
                  </a:ext>
                </a:extLst>
              </a:tr>
            </a:tbl>
          </a:graphicData>
        </a:graphic>
      </p:graphicFrame>
      <p:sp>
        <p:nvSpPr>
          <p:cNvPr id="3" name="Text Box 9">
            <a:extLst>
              <a:ext uri="{FF2B5EF4-FFF2-40B4-BE49-F238E27FC236}">
                <a16:creationId xmlns:a16="http://schemas.microsoft.com/office/drawing/2014/main" id="{EDCD915D-FD34-4AE2-CDEC-100A4C6D63A2}"/>
              </a:ext>
            </a:extLst>
          </p:cNvPr>
          <p:cNvSpPr txBox="1">
            <a:spLocks noChangeArrowheads="1"/>
          </p:cNvSpPr>
          <p:nvPr/>
        </p:nvSpPr>
        <p:spPr bwMode="auto">
          <a:xfrm>
            <a:off x="4302224" y="5622112"/>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bg1">
                    <a:lumMod val="50000"/>
                  </a:schemeClr>
                </a:solidFill>
                <a:latin typeface="+mn-ea"/>
                <a:ea typeface="+mn-ea"/>
                <a:cs typeface="メイリオ" panose="020B0604030504040204" pitchFamily="50" charset="-128"/>
              </a:rPr>
              <a:t>※</a:t>
            </a:r>
            <a:r>
              <a:rPr lang="ja-JP" altLang="en-US" sz="800" b="0" dirty="0">
                <a:solidFill>
                  <a:schemeClr val="bg1">
                    <a:lumMod val="50000"/>
                  </a:schemeClr>
                </a:solidFill>
                <a:latin typeface="+mn-ea"/>
                <a:ea typeface="+mn-ea"/>
                <a:cs typeface="メイリオ" panose="020B0604030504040204" pitchFamily="50" charset="-128"/>
              </a:rPr>
              <a:t>最低出稿金額：</a:t>
            </a:r>
            <a:r>
              <a:rPr lang="en-US" altLang="ja-JP" sz="800" b="0" dirty="0">
                <a:solidFill>
                  <a:schemeClr val="bg1">
                    <a:lumMod val="50000"/>
                  </a:schemeClr>
                </a:solidFill>
                <a:latin typeface="+mn-ea"/>
                <a:ea typeface="+mn-ea"/>
                <a:cs typeface="メイリオ" panose="020B0604030504040204" pitchFamily="50" charset="-128"/>
              </a:rPr>
              <a:t>1</a:t>
            </a:r>
            <a:r>
              <a:rPr lang="ja-JP" altLang="en-US" sz="800" b="0" dirty="0">
                <a:solidFill>
                  <a:schemeClr val="bg1">
                    <a:lumMod val="50000"/>
                  </a:schemeClr>
                </a:solidFill>
                <a:latin typeface="+mn-ea"/>
                <a:ea typeface="+mn-ea"/>
                <a:cs typeface="メイリオ" panose="020B0604030504040204" pitchFamily="50" charset="-128"/>
              </a:rPr>
              <a:t>発注あたり</a:t>
            </a:r>
            <a:r>
              <a:rPr lang="en-US" altLang="ja-JP" sz="800" b="0" dirty="0">
                <a:solidFill>
                  <a:schemeClr val="bg1">
                    <a:lumMod val="50000"/>
                  </a:schemeClr>
                </a:solidFill>
                <a:latin typeface="+mn-ea"/>
                <a:ea typeface="+mn-ea"/>
                <a:cs typeface="メイリオ" panose="020B0604030504040204" pitchFamily="50" charset="-128"/>
              </a:rPr>
              <a:t>300,000</a:t>
            </a:r>
            <a:r>
              <a:rPr lang="ja-JP" altLang="en-US" sz="800" b="0" dirty="0">
                <a:solidFill>
                  <a:schemeClr val="bg1">
                    <a:lumMod val="50000"/>
                  </a:schemeClr>
                </a:solidFill>
                <a:latin typeface="+mn-ea"/>
                <a:ea typeface="+mn-ea"/>
                <a:cs typeface="メイリオ" panose="020B0604030504040204" pitchFamily="50" charset="-128"/>
              </a:rPr>
              <a:t>円（満たない場合は各営業担当へご相談ください）</a:t>
            </a:r>
            <a:endParaRPr lang="en-US" altLang="ja-JP" sz="800" b="0" dirty="0">
              <a:solidFill>
                <a:schemeClr val="bg1">
                  <a:lumMod val="50000"/>
                </a:schemeClr>
              </a:solidFill>
              <a:latin typeface="+mn-ea"/>
              <a:ea typeface="+mn-ea"/>
              <a:cs typeface="メイリオ" panose="020B0604030504040204" pitchFamily="50" charset="-128"/>
            </a:endParaRPr>
          </a:p>
          <a:p>
            <a:pPr eaLnBrk="1" hangingPunct="1">
              <a:spcBef>
                <a:spcPct val="50000"/>
              </a:spcBef>
            </a:pPr>
            <a:r>
              <a:rPr lang="en-US" altLang="ja-JP" sz="800" dirty="0">
                <a:solidFill>
                  <a:schemeClr val="bg1">
                    <a:lumMod val="50000"/>
                  </a:schemeClr>
                </a:solidFill>
                <a:latin typeface="+mn-ea"/>
                <a:ea typeface="+mn-ea"/>
                <a:cs typeface="メイリオ" panose="020B0604030504040204" pitchFamily="50" charset="-128"/>
              </a:rPr>
              <a:t>※</a:t>
            </a:r>
            <a:r>
              <a:rPr lang="ja-JP" altLang="en-US" sz="800" dirty="0">
                <a:solidFill>
                  <a:schemeClr val="bg1">
                    <a:lumMod val="50000"/>
                  </a:schemeClr>
                </a:solidFill>
                <a:latin typeface="+mn-ea"/>
                <a:ea typeface="+mn-ea"/>
                <a:cs typeface="メイリオ" panose="020B0604030504040204" pitchFamily="50" charset="-128"/>
              </a:rPr>
              <a:t>ディスプレイ・バナー広告に関する注意事項は</a:t>
            </a:r>
            <a:r>
              <a:rPr lang="en-US" altLang="ja-JP" sz="800" dirty="0">
                <a:solidFill>
                  <a:schemeClr val="bg1">
                    <a:lumMod val="50000"/>
                  </a:schemeClr>
                </a:solidFill>
                <a:latin typeface="+mn-ea"/>
                <a:ea typeface="+mn-ea"/>
                <a:cs typeface="メイリオ" panose="020B0604030504040204" pitchFamily="50" charset="-128"/>
              </a:rPr>
              <a:t>P.59</a:t>
            </a:r>
            <a:r>
              <a:rPr lang="ja-JP" altLang="en-US" sz="800" dirty="0">
                <a:solidFill>
                  <a:schemeClr val="bg1">
                    <a:lumMod val="50000"/>
                  </a:schemeClr>
                </a:solidFill>
                <a:latin typeface="+mn-ea"/>
                <a:ea typeface="+mn-ea"/>
                <a:cs typeface="メイリオ" panose="020B0604030504040204" pitchFamily="50" charset="-128"/>
              </a:rPr>
              <a:t>を参照ください。</a:t>
            </a:r>
            <a:endParaRPr lang="ja-JP" altLang="en-US" sz="800" b="0" dirty="0">
              <a:solidFill>
                <a:schemeClr val="bg1">
                  <a:lumMod val="50000"/>
                </a:schemeClr>
              </a:solidFill>
              <a:latin typeface="+mn-ea"/>
              <a:ea typeface="+mn-ea"/>
              <a:cs typeface="メイリオ" panose="020B0604030504040204" pitchFamily="50" charset="-128"/>
            </a:endParaRPr>
          </a:p>
        </p:txBody>
      </p:sp>
    </p:spTree>
    <p:extLst>
      <p:ext uri="{BB962C8B-B14F-4D97-AF65-F5344CB8AC3E}">
        <p14:creationId xmlns:p14="http://schemas.microsoft.com/office/powerpoint/2010/main" val="3665929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コンテンツ プレースホルダー 6">
            <a:extLst>
              <a:ext uri="{FF2B5EF4-FFF2-40B4-BE49-F238E27FC236}">
                <a16:creationId xmlns:a16="http://schemas.microsoft.com/office/drawing/2014/main" id="{ED306B7B-BD44-450F-AE3E-05298F213AAF}"/>
              </a:ext>
            </a:extLst>
          </p:cNvPr>
          <p:cNvSpPr txBox="1">
            <a:spLocks/>
          </p:cNvSpPr>
          <p:nvPr/>
        </p:nvSpPr>
        <p:spPr>
          <a:xfrm>
            <a:off x="242571" y="1251948"/>
            <a:ext cx="3814327" cy="4412005"/>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p>
        </p:txBody>
      </p:sp>
      <p:sp>
        <p:nvSpPr>
          <p:cNvPr id="2" name="スライド番号プレースホルダー 1">
            <a:extLst>
              <a:ext uri="{FF2B5EF4-FFF2-40B4-BE49-F238E27FC236}">
                <a16:creationId xmlns:a16="http://schemas.microsoft.com/office/drawing/2014/main" id="{F9E0EF89-EDDA-4E53-8ED7-64BA13818E9A}"/>
              </a:ext>
            </a:extLst>
          </p:cNvPr>
          <p:cNvSpPr>
            <a:spLocks noGrp="1"/>
          </p:cNvSpPr>
          <p:nvPr>
            <p:ph type="sldNum" sz="quarter" idx="12"/>
          </p:nvPr>
        </p:nvSpPr>
        <p:spPr/>
        <p:txBody>
          <a:bodyPr/>
          <a:lstStyle/>
          <a:p>
            <a:fld id="{D8B91448-09D1-4BE7-A07D-AABAAA73F2EB}" type="slidenum">
              <a:rPr kumimoji="1" lang="ja-JP" altLang="en-US" smtClean="0"/>
              <a:t>45</a:t>
            </a:fld>
            <a:endParaRPr kumimoji="1" lang="ja-JP" altLang="en-US"/>
          </a:p>
        </p:txBody>
      </p:sp>
      <p:sp>
        <p:nvSpPr>
          <p:cNvPr id="4" name="フッター プレースホルダー 3">
            <a:extLst>
              <a:ext uri="{FF2B5EF4-FFF2-40B4-BE49-F238E27FC236}">
                <a16:creationId xmlns:a16="http://schemas.microsoft.com/office/drawing/2014/main" id="{FC53DC01-DB50-4432-BE77-14FB377A7CF9}"/>
              </a:ext>
            </a:extLst>
          </p:cNvPr>
          <p:cNvSpPr>
            <a:spLocks noGrp="1"/>
          </p:cNvSpPr>
          <p:nvPr>
            <p:ph type="ftr" sz="quarter" idx="13"/>
          </p:nvPr>
        </p:nvSpPr>
        <p:spPr>
          <a:xfrm>
            <a:off x="105528" y="6498022"/>
            <a:ext cx="3647895" cy="365125"/>
          </a:xfrm>
        </p:spPr>
        <p:txBody>
          <a:bodyPr/>
          <a:lstStyle/>
          <a:p>
            <a:r>
              <a:rPr lang="en-US" altLang="ja-JP" dirty="0"/>
              <a:t>Copyright © Kakaku.com, Inc. All Rights Reserved.</a:t>
            </a:r>
          </a:p>
        </p:txBody>
      </p:sp>
      <p:sp>
        <p:nvSpPr>
          <p:cNvPr id="5" name="テキスト プレースホルダー 8">
            <a:extLst>
              <a:ext uri="{FF2B5EF4-FFF2-40B4-BE49-F238E27FC236}">
                <a16:creationId xmlns:a16="http://schemas.microsoft.com/office/drawing/2014/main" id="{DFB5B968-4DD7-4C16-8B6D-27372A314BEE}"/>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 SP </a:t>
            </a:r>
            <a:r>
              <a:rPr lang="ja-JP" altLang="en-US" dirty="0"/>
              <a:t>バナー広告</a:t>
            </a:r>
            <a:r>
              <a:rPr lang="en-US" altLang="ja-JP" dirty="0"/>
              <a:t>】</a:t>
            </a:r>
            <a:r>
              <a:rPr kumimoji="1" lang="ja-JP" altLang="en-US" dirty="0"/>
              <a:t>スマートレクタングル</a:t>
            </a:r>
            <a:r>
              <a:rPr kumimoji="1" lang="en-US" altLang="ja-JP" dirty="0"/>
              <a:t>/</a:t>
            </a:r>
            <a:r>
              <a:rPr kumimoji="1" lang="ja-JP" altLang="en-US" dirty="0"/>
              <a:t>海外</a:t>
            </a:r>
            <a:endParaRPr lang="ja-JP" altLang="en-US" dirty="0"/>
          </a:p>
        </p:txBody>
      </p:sp>
      <p:sp>
        <p:nvSpPr>
          <p:cNvPr id="6" name="テキスト ボックス 5">
            <a:extLst>
              <a:ext uri="{FF2B5EF4-FFF2-40B4-BE49-F238E27FC236}">
                <a16:creationId xmlns:a16="http://schemas.microsoft.com/office/drawing/2014/main" id="{FF4084B3-4016-4461-8257-627496693789}"/>
              </a:ext>
            </a:extLst>
          </p:cNvPr>
          <p:cNvSpPr txBox="1"/>
          <p:nvPr/>
        </p:nvSpPr>
        <p:spPr>
          <a:xfrm>
            <a:off x="158063" y="541391"/>
            <a:ext cx="7389288" cy="584775"/>
          </a:xfrm>
          <a:prstGeom prst="rect">
            <a:avLst/>
          </a:prstGeom>
          <a:noFill/>
        </p:spPr>
        <p:txBody>
          <a:bodyPr wrap="square" rtlCol="0">
            <a:spAutoFit/>
          </a:bodyPr>
          <a:lstStyle/>
          <a:p>
            <a:r>
              <a:rPr kumimoji="1" lang="ja-JP" altLang="en-US" sz="1600" b="1" dirty="0"/>
              <a:t>ターゲット：</a:t>
            </a:r>
            <a:r>
              <a:rPr kumimoji="1" lang="ja-JP" altLang="en-US" sz="1600" b="1" dirty="0">
                <a:solidFill>
                  <a:schemeClr val="accent1"/>
                </a:solidFill>
              </a:rPr>
              <a:t>海外</a:t>
            </a:r>
            <a:r>
              <a:rPr kumimoji="1" lang="ja-JP" altLang="en-US" sz="1600" b="1" dirty="0"/>
              <a:t>の各エリアの観光やグルメ、ショッピングなどの</a:t>
            </a:r>
            <a:r>
              <a:rPr kumimoji="1" lang="ja-JP" altLang="en-US" sz="1600" b="1" dirty="0">
                <a:solidFill>
                  <a:schemeClr val="accent1"/>
                </a:solidFill>
              </a:rPr>
              <a:t>旅行情報</a:t>
            </a:r>
            <a:r>
              <a:rPr kumimoji="1" lang="ja-JP" altLang="en-US" sz="1600" b="1" dirty="0"/>
              <a:t>に興味のあるユーザー、旅行を控えたユーザー</a:t>
            </a:r>
          </a:p>
        </p:txBody>
      </p:sp>
      <p:sp>
        <p:nvSpPr>
          <p:cNvPr id="9" name="テキスト ボックス 8">
            <a:extLst>
              <a:ext uri="{FF2B5EF4-FFF2-40B4-BE49-F238E27FC236}">
                <a16:creationId xmlns:a16="http://schemas.microsoft.com/office/drawing/2014/main" id="{0C300DE8-7748-48F7-A9C4-F3396A85070D}"/>
              </a:ext>
            </a:extLst>
          </p:cNvPr>
          <p:cNvSpPr txBox="1"/>
          <p:nvPr/>
        </p:nvSpPr>
        <p:spPr>
          <a:xfrm>
            <a:off x="7707829" y="646659"/>
            <a:ext cx="744722" cy="253916"/>
          </a:xfrm>
          <a:prstGeom prst="rect">
            <a:avLst/>
          </a:prstGeom>
          <a:solidFill>
            <a:schemeClr val="accent1"/>
          </a:solidFill>
        </p:spPr>
        <p:txBody>
          <a:bodyPr wrap="square" rtlCol="0" anchor="ctr">
            <a:spAutoFit/>
          </a:bodyPr>
          <a:lstStyle/>
          <a:p>
            <a:pPr algn="ctr"/>
            <a:r>
              <a:rPr kumimoji="1" lang="en-US" altLang="ja-JP" sz="1050">
                <a:solidFill>
                  <a:schemeClr val="bg1"/>
                </a:solidFill>
              </a:rPr>
              <a:t>Imp</a:t>
            </a:r>
            <a:r>
              <a:rPr kumimoji="1" lang="ja-JP" altLang="en-US" sz="1050">
                <a:solidFill>
                  <a:schemeClr val="bg1"/>
                </a:solidFill>
              </a:rPr>
              <a:t>保証</a:t>
            </a:r>
            <a:endParaRPr kumimoji="1" lang="en-US" altLang="ja-JP" sz="1050">
              <a:solidFill>
                <a:schemeClr val="bg1"/>
              </a:solidFill>
            </a:endParaRPr>
          </a:p>
        </p:txBody>
      </p:sp>
      <p:sp>
        <p:nvSpPr>
          <p:cNvPr id="10" name="テキスト ボックス 9">
            <a:extLst>
              <a:ext uri="{FF2B5EF4-FFF2-40B4-BE49-F238E27FC236}">
                <a16:creationId xmlns:a16="http://schemas.microsoft.com/office/drawing/2014/main" id="{0841D2C7-A729-46DF-9411-387CCB3C3C67}"/>
              </a:ext>
            </a:extLst>
          </p:cNvPr>
          <p:cNvSpPr txBox="1"/>
          <p:nvPr/>
        </p:nvSpPr>
        <p:spPr>
          <a:xfrm>
            <a:off x="4215180" y="1177804"/>
            <a:ext cx="4686249" cy="830997"/>
          </a:xfrm>
          <a:prstGeom prst="rect">
            <a:avLst/>
          </a:prstGeom>
          <a:noFill/>
        </p:spPr>
        <p:txBody>
          <a:bodyPr wrap="square" rtlCol="0">
            <a:spAutoFit/>
          </a:bodyPr>
          <a:lstStyle/>
          <a:p>
            <a:r>
              <a:rPr kumimoji="1" lang="ja-JP" altLang="en-US" sz="1200" dirty="0"/>
              <a:t>各エリアに関する旅行記（ブログ）・クチコミ情報・ジェネラルインフォメーションなどが、国・都市などエリア別に閲覧出来るコンテンツページです。</a:t>
            </a:r>
            <a:r>
              <a:rPr kumimoji="1" lang="ja-JP" altLang="en-US" sz="1200" b="1" dirty="0"/>
              <a:t>視認されやすい位置に掲載ができるため高い広告効果が期待できます。</a:t>
            </a:r>
          </a:p>
        </p:txBody>
      </p:sp>
      <p:sp>
        <p:nvSpPr>
          <p:cNvPr id="27" name="Text Box 3">
            <a:extLst>
              <a:ext uri="{FF2B5EF4-FFF2-40B4-BE49-F238E27FC236}">
                <a16:creationId xmlns:a16="http://schemas.microsoft.com/office/drawing/2014/main" id="{B4B383D4-4346-42C4-8C54-8D823924FD8E}"/>
              </a:ext>
            </a:extLst>
          </p:cNvPr>
          <p:cNvSpPr txBox="1">
            <a:spLocks noChangeArrowheads="1"/>
          </p:cNvSpPr>
          <p:nvPr/>
        </p:nvSpPr>
        <p:spPr bwMode="auto">
          <a:xfrm>
            <a:off x="411287" y="1284881"/>
            <a:ext cx="14629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mn-ea"/>
                <a:ea typeface="+mn-ea"/>
                <a:cs typeface="メイリオ" panose="020B0604030504040204" pitchFamily="50" charset="-128"/>
              </a:rPr>
              <a:t>SP</a:t>
            </a:r>
            <a:r>
              <a:rPr lang="ja-JP" altLang="en-US" sz="800" b="0" dirty="0">
                <a:solidFill>
                  <a:schemeClr val="tx1"/>
                </a:solidFill>
                <a:latin typeface="+mn-ea"/>
                <a:ea typeface="+mn-ea"/>
                <a:cs typeface="メイリオ" panose="020B0604030504040204" pitchFamily="50" charset="-128"/>
              </a:rPr>
              <a:t>：海外各エリアページ</a:t>
            </a:r>
          </a:p>
        </p:txBody>
      </p:sp>
      <p:pic>
        <p:nvPicPr>
          <p:cNvPr id="35" name="グラフィックス 34">
            <a:extLst>
              <a:ext uri="{FF2B5EF4-FFF2-40B4-BE49-F238E27FC236}">
                <a16:creationId xmlns:a16="http://schemas.microsoft.com/office/drawing/2014/main" id="{A8DFE566-C023-4FB4-A90C-E5FB6F569C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13029" y="578355"/>
            <a:ext cx="228600" cy="390525"/>
          </a:xfrm>
          <a:prstGeom prst="rect">
            <a:avLst/>
          </a:prstGeom>
        </p:spPr>
      </p:pic>
      <p:pic>
        <p:nvPicPr>
          <p:cNvPr id="43" name="図 42">
            <a:extLst>
              <a:ext uri="{FF2B5EF4-FFF2-40B4-BE49-F238E27FC236}">
                <a16:creationId xmlns:a16="http://schemas.microsoft.com/office/drawing/2014/main" id="{8C2ED9A5-0DD7-414E-B88A-5B0AEA547B9E}"/>
              </a:ext>
            </a:extLst>
          </p:cNvPr>
          <p:cNvPicPr>
            <a:picLocks noChangeAspect="1"/>
          </p:cNvPicPr>
          <p:nvPr/>
        </p:nvPicPr>
        <p:blipFill>
          <a:blip r:embed="rId4"/>
          <a:stretch>
            <a:fillRect/>
          </a:stretch>
        </p:blipFill>
        <p:spPr>
          <a:xfrm>
            <a:off x="372284" y="1621603"/>
            <a:ext cx="1541003" cy="3313156"/>
          </a:xfrm>
          <a:prstGeom prst="rect">
            <a:avLst/>
          </a:prstGeom>
        </p:spPr>
      </p:pic>
      <p:pic>
        <p:nvPicPr>
          <p:cNvPr id="44" name="図 43">
            <a:extLst>
              <a:ext uri="{FF2B5EF4-FFF2-40B4-BE49-F238E27FC236}">
                <a16:creationId xmlns:a16="http://schemas.microsoft.com/office/drawing/2014/main" id="{F1BA82F1-15E5-40F3-BE81-59F18E6BCE10}"/>
              </a:ext>
            </a:extLst>
          </p:cNvPr>
          <p:cNvPicPr>
            <a:picLocks noChangeAspect="1"/>
          </p:cNvPicPr>
          <p:nvPr/>
        </p:nvPicPr>
        <p:blipFill>
          <a:blip r:embed="rId5"/>
          <a:stretch>
            <a:fillRect/>
          </a:stretch>
        </p:blipFill>
        <p:spPr>
          <a:xfrm>
            <a:off x="2149734" y="2165361"/>
            <a:ext cx="1562810" cy="3313156"/>
          </a:xfrm>
          <a:prstGeom prst="rect">
            <a:avLst/>
          </a:prstGeom>
        </p:spPr>
      </p:pic>
      <p:sp>
        <p:nvSpPr>
          <p:cNvPr id="46" name="フリーフォーム: 図形 45">
            <a:extLst>
              <a:ext uri="{FF2B5EF4-FFF2-40B4-BE49-F238E27FC236}">
                <a16:creationId xmlns:a16="http://schemas.microsoft.com/office/drawing/2014/main" id="{1773B775-E27C-424B-BED1-67858BC24EEA}"/>
              </a:ext>
            </a:extLst>
          </p:cNvPr>
          <p:cNvSpPr/>
          <p:nvPr/>
        </p:nvSpPr>
        <p:spPr>
          <a:xfrm>
            <a:off x="2114361" y="2130006"/>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図形 46">
            <a:extLst>
              <a:ext uri="{FF2B5EF4-FFF2-40B4-BE49-F238E27FC236}">
                <a16:creationId xmlns:a16="http://schemas.microsoft.com/office/drawing/2014/main" id="{0D9AE409-7C4A-41F0-89FA-8EEC9112A1FB}"/>
              </a:ext>
            </a:extLst>
          </p:cNvPr>
          <p:cNvSpPr/>
          <p:nvPr/>
        </p:nvSpPr>
        <p:spPr>
          <a:xfrm>
            <a:off x="2114361" y="5478517"/>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2DCBECEE-8DA1-4FBA-ABD9-35E7F027FA1F}"/>
              </a:ext>
            </a:extLst>
          </p:cNvPr>
          <p:cNvPicPr>
            <a:picLocks noChangeAspect="1"/>
          </p:cNvPicPr>
          <p:nvPr/>
        </p:nvPicPr>
        <p:blipFill rotWithShape="1">
          <a:blip r:embed="rId6"/>
          <a:srcRect b="68442"/>
          <a:stretch/>
        </p:blipFill>
        <p:spPr>
          <a:xfrm>
            <a:off x="372284" y="4589864"/>
            <a:ext cx="1557192" cy="894394"/>
          </a:xfrm>
          <a:prstGeom prst="rect">
            <a:avLst/>
          </a:prstGeom>
        </p:spPr>
      </p:pic>
      <p:sp>
        <p:nvSpPr>
          <p:cNvPr id="45" name="フリーフォーム: 図形 44">
            <a:extLst>
              <a:ext uri="{FF2B5EF4-FFF2-40B4-BE49-F238E27FC236}">
                <a16:creationId xmlns:a16="http://schemas.microsoft.com/office/drawing/2014/main" id="{65DC30E6-FBDC-4123-8BF0-7411324352BE}"/>
              </a:ext>
            </a:extLst>
          </p:cNvPr>
          <p:cNvSpPr/>
          <p:nvPr/>
        </p:nvSpPr>
        <p:spPr>
          <a:xfrm>
            <a:off x="335314" y="5452436"/>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A994FB3C-1A49-4C51-B2DF-C28D885DA345}"/>
              </a:ext>
            </a:extLst>
          </p:cNvPr>
          <p:cNvSpPr/>
          <p:nvPr/>
        </p:nvSpPr>
        <p:spPr bwMode="auto">
          <a:xfrm>
            <a:off x="494713" y="1829469"/>
            <a:ext cx="1275294" cy="20668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mn-ea"/>
              <a:cs typeface="メイリオ" panose="020B0604030504040204" pitchFamily="50" charset="-128"/>
            </a:endParaRPr>
          </a:p>
        </p:txBody>
      </p:sp>
      <p:sp>
        <p:nvSpPr>
          <p:cNvPr id="49" name="正方形/長方形 48">
            <a:extLst>
              <a:ext uri="{FF2B5EF4-FFF2-40B4-BE49-F238E27FC236}">
                <a16:creationId xmlns:a16="http://schemas.microsoft.com/office/drawing/2014/main" id="{35064DE8-4FD9-46E7-9105-7B96EBC237B7}"/>
              </a:ext>
            </a:extLst>
          </p:cNvPr>
          <p:cNvSpPr/>
          <p:nvPr/>
        </p:nvSpPr>
        <p:spPr bwMode="auto">
          <a:xfrm>
            <a:off x="2315263" y="3715308"/>
            <a:ext cx="1226927" cy="10164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50" b="1" dirty="0">
                <a:solidFill>
                  <a:schemeClr val="bg1"/>
                </a:solidFill>
                <a:latin typeface="+mn-ea"/>
                <a:cs typeface="メイリオ" panose="020B0604030504040204" pitchFamily="50" charset="-128"/>
              </a:rPr>
              <a:t>300x250</a:t>
            </a:r>
            <a:endParaRPr kumimoji="1" lang="ja-JP" altLang="en-US" sz="1050" b="1" i="0" u="none" strike="noStrike" cap="none" normalizeH="0" baseline="0" dirty="0">
              <a:ln>
                <a:noFill/>
              </a:ln>
              <a:solidFill>
                <a:schemeClr val="bg1"/>
              </a:solidFill>
              <a:latin typeface="+mn-ea"/>
              <a:cs typeface="メイリオ" panose="020B0604030504040204" pitchFamily="50" charset="-128"/>
            </a:endParaRPr>
          </a:p>
        </p:txBody>
      </p:sp>
      <p:graphicFrame>
        <p:nvGraphicFramePr>
          <p:cNvPr id="3" name="表 2">
            <a:extLst>
              <a:ext uri="{FF2B5EF4-FFF2-40B4-BE49-F238E27FC236}">
                <a16:creationId xmlns:a16="http://schemas.microsoft.com/office/drawing/2014/main" id="{56B798B2-8F0D-E10F-2C7F-258DB67938DB}"/>
              </a:ext>
            </a:extLst>
          </p:cNvPr>
          <p:cNvGraphicFramePr>
            <a:graphicFrameLocks noGrp="1"/>
          </p:cNvGraphicFramePr>
          <p:nvPr>
            <p:extLst>
              <p:ext uri="{D42A27DB-BD31-4B8C-83A1-F6EECF244321}">
                <p14:modId xmlns:p14="http://schemas.microsoft.com/office/powerpoint/2010/main" val="1117705063"/>
              </p:ext>
            </p:extLst>
          </p:nvPr>
        </p:nvGraphicFramePr>
        <p:xfrm>
          <a:off x="4293345" y="2003546"/>
          <a:ext cx="4686249" cy="2952750"/>
        </p:xfrm>
        <a:graphic>
          <a:graphicData uri="http://schemas.openxmlformats.org/drawingml/2006/table">
            <a:tbl>
              <a:tblPr/>
              <a:tblGrid>
                <a:gridCol w="1052015">
                  <a:extLst>
                    <a:ext uri="{9D8B030D-6E8A-4147-A177-3AD203B41FA5}">
                      <a16:colId xmlns:a16="http://schemas.microsoft.com/office/drawing/2014/main" val="3383467748"/>
                    </a:ext>
                  </a:extLst>
                </a:gridCol>
                <a:gridCol w="3634234">
                  <a:extLst>
                    <a:ext uri="{9D8B030D-6E8A-4147-A177-3AD203B41FA5}">
                      <a16:colId xmlns:a16="http://schemas.microsoft.com/office/drawing/2014/main" val="1190149501"/>
                    </a:ext>
                  </a:extLst>
                </a:gridCol>
              </a:tblGrid>
              <a:tr h="255270">
                <a:tc>
                  <a:txBody>
                    <a:bodyPr/>
                    <a:lstStyle/>
                    <a:p>
                      <a:pPr algn="l" fontAlgn="ctr"/>
                      <a:r>
                        <a:rPr lang="ja-JP" altLang="en-US" sz="8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スマートレクタングル</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45433616"/>
                  </a:ext>
                </a:extLst>
              </a:tr>
              <a:tr h="400050">
                <a:tc>
                  <a:txBody>
                    <a:bodyPr/>
                    <a:lstStyle/>
                    <a:p>
                      <a:pPr algn="l" fontAlgn="ctr"/>
                      <a:r>
                        <a:rPr lang="ja-JP" altLang="en-US" sz="8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a:t>
                      </a:r>
                      <a:b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⑥ハワイ ⑦中南米 ⑧オセアニア 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3503502"/>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0.25</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24759502"/>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15941263"/>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8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26688048"/>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Type F</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7258309"/>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97204436"/>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9930714"/>
                  </a:ext>
                </a:extLst>
              </a:tr>
              <a:tr h="255270">
                <a:tc rowSpan="2">
                  <a:txBody>
                    <a:bodyPr/>
                    <a:lstStyle/>
                    <a:p>
                      <a:pPr algn="l" fontAlgn="ctr"/>
                      <a:r>
                        <a:rPr lang="zh-TW" altLang="en-US" sz="8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8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8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53065077"/>
                  </a:ext>
                </a:extLst>
              </a:tr>
              <a:tr h="255270">
                <a:tc vMerge="1">
                  <a:txBody>
                    <a:bodyPr/>
                    <a:lstStyle/>
                    <a:p>
                      <a:endParaRPr kumimoji="1" lang="ja-JP" altLang="en-US"/>
                    </a:p>
                  </a:txBody>
                  <a:tcPr/>
                </a:tc>
                <a:tc>
                  <a:txBody>
                    <a:bodyPr/>
                    <a:lstStyle/>
                    <a:p>
                      <a:pPr algn="l"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36151964"/>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8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8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8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61927103"/>
                  </a:ext>
                </a:extLst>
              </a:tr>
            </a:tbl>
          </a:graphicData>
        </a:graphic>
      </p:graphicFrame>
      <p:sp>
        <p:nvSpPr>
          <p:cNvPr id="11" name="Text Box 9">
            <a:extLst>
              <a:ext uri="{FF2B5EF4-FFF2-40B4-BE49-F238E27FC236}">
                <a16:creationId xmlns:a16="http://schemas.microsoft.com/office/drawing/2014/main" id="{33F70B8A-4A41-85F5-13FE-EB2B0B30EBBB}"/>
              </a:ext>
            </a:extLst>
          </p:cNvPr>
          <p:cNvSpPr txBox="1">
            <a:spLocks noChangeArrowheads="1"/>
          </p:cNvSpPr>
          <p:nvPr/>
        </p:nvSpPr>
        <p:spPr bwMode="auto">
          <a:xfrm>
            <a:off x="4187924" y="4949498"/>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bg1">
                    <a:lumMod val="50000"/>
                  </a:schemeClr>
                </a:solidFill>
                <a:latin typeface="+mn-ea"/>
                <a:ea typeface="+mn-ea"/>
                <a:cs typeface="メイリオ" panose="020B0604030504040204" pitchFamily="50" charset="-128"/>
              </a:rPr>
              <a:t>※</a:t>
            </a:r>
            <a:r>
              <a:rPr lang="ja-JP" altLang="en-US" sz="800" b="0" dirty="0">
                <a:solidFill>
                  <a:schemeClr val="bg1">
                    <a:lumMod val="50000"/>
                  </a:schemeClr>
                </a:solidFill>
                <a:latin typeface="+mn-ea"/>
                <a:ea typeface="+mn-ea"/>
                <a:cs typeface="メイリオ" panose="020B0604030504040204" pitchFamily="50" charset="-128"/>
              </a:rPr>
              <a:t>最低出稿金額：</a:t>
            </a:r>
            <a:r>
              <a:rPr lang="en-US" altLang="ja-JP" sz="800" b="0" dirty="0">
                <a:solidFill>
                  <a:schemeClr val="bg1">
                    <a:lumMod val="50000"/>
                  </a:schemeClr>
                </a:solidFill>
                <a:latin typeface="+mn-ea"/>
                <a:ea typeface="+mn-ea"/>
                <a:cs typeface="メイリオ" panose="020B0604030504040204" pitchFamily="50" charset="-128"/>
              </a:rPr>
              <a:t>1</a:t>
            </a:r>
            <a:r>
              <a:rPr lang="ja-JP" altLang="en-US" sz="800" b="0" dirty="0">
                <a:solidFill>
                  <a:schemeClr val="bg1">
                    <a:lumMod val="50000"/>
                  </a:schemeClr>
                </a:solidFill>
                <a:latin typeface="+mn-ea"/>
                <a:ea typeface="+mn-ea"/>
                <a:cs typeface="メイリオ" panose="020B0604030504040204" pitchFamily="50" charset="-128"/>
              </a:rPr>
              <a:t>発注あたり</a:t>
            </a:r>
            <a:r>
              <a:rPr lang="en-US" altLang="ja-JP" sz="800" b="0" dirty="0">
                <a:solidFill>
                  <a:schemeClr val="bg1">
                    <a:lumMod val="50000"/>
                  </a:schemeClr>
                </a:solidFill>
                <a:latin typeface="+mn-ea"/>
                <a:ea typeface="+mn-ea"/>
                <a:cs typeface="メイリオ" panose="020B0604030504040204" pitchFamily="50" charset="-128"/>
              </a:rPr>
              <a:t>300,000</a:t>
            </a:r>
            <a:r>
              <a:rPr lang="ja-JP" altLang="en-US" sz="800" b="0" dirty="0">
                <a:solidFill>
                  <a:schemeClr val="bg1">
                    <a:lumMod val="50000"/>
                  </a:schemeClr>
                </a:solidFill>
                <a:latin typeface="+mn-ea"/>
                <a:ea typeface="+mn-ea"/>
                <a:cs typeface="メイリオ" panose="020B0604030504040204" pitchFamily="50" charset="-128"/>
              </a:rPr>
              <a:t>円（満たない場合は各営業担当へご相談ください）</a:t>
            </a:r>
            <a:endParaRPr lang="en-US" altLang="ja-JP" sz="800" b="0" dirty="0">
              <a:solidFill>
                <a:schemeClr val="bg1">
                  <a:lumMod val="50000"/>
                </a:schemeClr>
              </a:solidFill>
              <a:latin typeface="+mn-ea"/>
              <a:ea typeface="+mn-ea"/>
              <a:cs typeface="メイリオ" panose="020B0604030504040204" pitchFamily="50" charset="-128"/>
            </a:endParaRPr>
          </a:p>
          <a:p>
            <a:pPr eaLnBrk="1" hangingPunct="1">
              <a:spcBef>
                <a:spcPct val="50000"/>
              </a:spcBef>
            </a:pPr>
            <a:r>
              <a:rPr lang="en-US" altLang="ja-JP" sz="800" dirty="0">
                <a:solidFill>
                  <a:schemeClr val="bg1">
                    <a:lumMod val="50000"/>
                  </a:schemeClr>
                </a:solidFill>
                <a:latin typeface="+mn-ea"/>
                <a:ea typeface="+mn-ea"/>
                <a:cs typeface="メイリオ" panose="020B0604030504040204" pitchFamily="50" charset="-128"/>
              </a:rPr>
              <a:t>※</a:t>
            </a:r>
            <a:r>
              <a:rPr lang="ja-JP" altLang="en-US" sz="800" dirty="0">
                <a:solidFill>
                  <a:schemeClr val="bg1">
                    <a:lumMod val="50000"/>
                  </a:schemeClr>
                </a:solidFill>
                <a:latin typeface="+mn-ea"/>
                <a:ea typeface="+mn-ea"/>
                <a:cs typeface="メイリオ" panose="020B0604030504040204" pitchFamily="50" charset="-128"/>
              </a:rPr>
              <a:t>ディスプレイ・バナー広告に関する注意事項は</a:t>
            </a:r>
            <a:r>
              <a:rPr lang="en-US" altLang="ja-JP" sz="800" dirty="0">
                <a:solidFill>
                  <a:schemeClr val="bg1">
                    <a:lumMod val="50000"/>
                  </a:schemeClr>
                </a:solidFill>
                <a:latin typeface="+mn-ea"/>
                <a:ea typeface="+mn-ea"/>
                <a:cs typeface="メイリオ" panose="020B0604030504040204" pitchFamily="50" charset="-128"/>
              </a:rPr>
              <a:t>P.59</a:t>
            </a:r>
            <a:r>
              <a:rPr lang="ja-JP" altLang="en-US" sz="800" dirty="0">
                <a:solidFill>
                  <a:schemeClr val="bg1">
                    <a:lumMod val="50000"/>
                  </a:schemeClr>
                </a:solidFill>
                <a:latin typeface="+mn-ea"/>
                <a:ea typeface="+mn-ea"/>
                <a:cs typeface="メイリオ" panose="020B0604030504040204" pitchFamily="50" charset="-128"/>
              </a:rPr>
              <a:t>を参照ください。</a:t>
            </a:r>
            <a:endParaRPr lang="en-US" altLang="ja-JP" sz="800" dirty="0">
              <a:solidFill>
                <a:schemeClr val="bg1">
                  <a:lumMod val="50000"/>
                </a:schemeClr>
              </a:solidFill>
              <a:latin typeface="+mn-ea"/>
              <a:ea typeface="+mn-ea"/>
              <a:cs typeface="メイリオ" panose="020B0604030504040204" pitchFamily="50" charset="-128"/>
            </a:endParaRPr>
          </a:p>
          <a:p>
            <a:pPr eaLnBrk="1" hangingPunct="1">
              <a:spcBef>
                <a:spcPct val="50000"/>
              </a:spcBef>
            </a:pPr>
            <a:endParaRPr lang="en-US" altLang="ja-JP" sz="300" dirty="0">
              <a:solidFill>
                <a:schemeClr val="bg1">
                  <a:lumMod val="50000"/>
                </a:schemeClr>
              </a:solidFill>
              <a:latin typeface="+mn-ea"/>
              <a:ea typeface="+mn-ea"/>
              <a:cs typeface="メイリオ" panose="020B0604030504040204" pitchFamily="50" charset="-128"/>
            </a:endParaRPr>
          </a:p>
          <a:p>
            <a:pPr eaLnBrk="1" hangingPunct="1">
              <a:spcBef>
                <a:spcPct val="50000"/>
              </a:spcBef>
            </a:pPr>
            <a:r>
              <a:rPr lang="ja-JP" altLang="en-US" sz="800" dirty="0">
                <a:solidFill>
                  <a:schemeClr val="bg1">
                    <a:lumMod val="50000"/>
                  </a:schemeClr>
                </a:solidFill>
                <a:latin typeface="+mn-ea"/>
                <a:ea typeface="+mn-ea"/>
                <a:cs typeface="メイリオ" panose="020B0604030504040204" pitchFamily="50" charset="-128"/>
              </a:rPr>
              <a:t>▼アジアエリアの国詳細</a:t>
            </a:r>
            <a:endParaRPr lang="ja-JP" altLang="en-US" sz="800" b="0" dirty="0">
              <a:solidFill>
                <a:schemeClr val="bg1">
                  <a:lumMod val="50000"/>
                </a:schemeClr>
              </a:solidFill>
              <a:latin typeface="+mn-ea"/>
              <a:ea typeface="+mn-ea"/>
              <a:cs typeface="メイリオ" panose="020B0604030504040204" pitchFamily="50" charset="-128"/>
            </a:endParaRPr>
          </a:p>
        </p:txBody>
      </p:sp>
      <p:graphicFrame>
        <p:nvGraphicFramePr>
          <p:cNvPr id="12" name="表 11">
            <a:extLst>
              <a:ext uri="{FF2B5EF4-FFF2-40B4-BE49-F238E27FC236}">
                <a16:creationId xmlns:a16="http://schemas.microsoft.com/office/drawing/2014/main" id="{61B20786-6887-D5F4-AEAD-C7A8192BC205}"/>
              </a:ext>
            </a:extLst>
          </p:cNvPr>
          <p:cNvGraphicFramePr>
            <a:graphicFrameLocks noGrp="1"/>
          </p:cNvGraphicFramePr>
          <p:nvPr>
            <p:extLst>
              <p:ext uri="{D42A27DB-BD31-4B8C-83A1-F6EECF244321}">
                <p14:modId xmlns:p14="http://schemas.microsoft.com/office/powerpoint/2010/main" val="3947413516"/>
              </p:ext>
            </p:extLst>
          </p:nvPr>
        </p:nvGraphicFramePr>
        <p:xfrm>
          <a:off x="4293345" y="5613909"/>
          <a:ext cx="4686249" cy="933174"/>
        </p:xfrm>
        <a:graphic>
          <a:graphicData uri="http://schemas.openxmlformats.org/drawingml/2006/table">
            <a:tbl>
              <a:tblPr/>
              <a:tblGrid>
                <a:gridCol w="1031691">
                  <a:extLst>
                    <a:ext uri="{9D8B030D-6E8A-4147-A177-3AD203B41FA5}">
                      <a16:colId xmlns:a16="http://schemas.microsoft.com/office/drawing/2014/main" val="1781774205"/>
                    </a:ext>
                  </a:extLst>
                </a:gridCol>
                <a:gridCol w="3654558">
                  <a:extLst>
                    <a:ext uri="{9D8B030D-6E8A-4147-A177-3AD203B41FA5}">
                      <a16:colId xmlns:a16="http://schemas.microsoft.com/office/drawing/2014/main" val="78490800"/>
                    </a:ext>
                  </a:extLst>
                </a:gridCol>
              </a:tblGrid>
              <a:tr h="311058">
                <a:tc>
                  <a:txBody>
                    <a:bodyPr/>
                    <a:lstStyle/>
                    <a:p>
                      <a:pPr algn="l" fontAlgn="ctr"/>
                      <a:r>
                        <a:rPr lang="ja-JP" altLang="en-US" sz="85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effectLst/>
                          <a:latin typeface="游ゴシック" panose="020B0400000000000000" pitchFamily="50" charset="-128"/>
                          <a:ea typeface="游ゴシック" panose="020B0400000000000000" pitchFamily="50" charset="-128"/>
                        </a:rPr>
                        <a:t>中国</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香港</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マカオ</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台湾</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韓国</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北朝鮮</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effectLst/>
                          <a:latin typeface="游ゴシック" panose="020B0400000000000000" pitchFamily="50" charset="-128"/>
                          <a:ea typeface="游ゴシック" panose="020B0400000000000000" pitchFamily="50" charset="-128"/>
                        </a:rPr>
                        <a:t>インドネシア</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カンボジア</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シンガポール</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タイ</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フィリピン</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ブルネイ</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ベトナム</a:t>
                      </a:r>
                      <a:r>
                        <a:rPr lang="en-US" altLang="ja-JP" sz="85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850" b="0" i="0" u="none" strike="noStrike" dirty="0">
                          <a:effectLst/>
                          <a:latin typeface="游ゴシック" panose="020B0400000000000000" pitchFamily="50" charset="-128"/>
                          <a:ea typeface="游ゴシック" panose="020B0400000000000000" pitchFamily="50" charset="-128"/>
                        </a:rPr>
                        <a:t>マレーシア</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ミャンマー</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ラオス</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effectLst/>
                          <a:latin typeface="游ゴシック" panose="020B0400000000000000" pitchFamily="50" charset="-128"/>
                          <a:ea typeface="游ゴシック" panose="020B0400000000000000" pitchFamily="50" charset="-128"/>
                        </a:rPr>
                        <a:t>インド</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スリランカ</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ネパール</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パキスタン</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バングラデシュ</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ブータン</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モルディブ</a:t>
                      </a:r>
                      <a:r>
                        <a:rPr lang="en-US" altLang="ja-JP" sz="850" b="0" i="0" u="none" strike="noStrike" dirty="0">
                          <a:effectLst/>
                          <a:latin typeface="游ゴシック" panose="020B0400000000000000" pitchFamily="50" charset="-128"/>
                          <a:ea typeface="游ゴシック" panose="020B0400000000000000" pitchFamily="50" charset="-128"/>
                        </a:rPr>
                        <a:t>,</a:t>
                      </a:r>
                      <a:r>
                        <a:rPr lang="ja-JP" altLang="en-US" sz="85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2759654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コンテンツ プレースホルダー 6">
            <a:extLst>
              <a:ext uri="{FF2B5EF4-FFF2-40B4-BE49-F238E27FC236}">
                <a16:creationId xmlns:a16="http://schemas.microsoft.com/office/drawing/2014/main" id="{ED306B7B-BD44-450F-AE3E-05298F213AAF}"/>
              </a:ext>
            </a:extLst>
          </p:cNvPr>
          <p:cNvSpPr txBox="1">
            <a:spLocks/>
          </p:cNvSpPr>
          <p:nvPr/>
        </p:nvSpPr>
        <p:spPr>
          <a:xfrm>
            <a:off x="242571" y="1251948"/>
            <a:ext cx="3814327" cy="4412005"/>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p>
        </p:txBody>
      </p:sp>
      <p:pic>
        <p:nvPicPr>
          <p:cNvPr id="21" name="図 20">
            <a:extLst>
              <a:ext uri="{FF2B5EF4-FFF2-40B4-BE49-F238E27FC236}">
                <a16:creationId xmlns:a16="http://schemas.microsoft.com/office/drawing/2014/main" id="{D94B7FDA-759C-444C-8406-2397EB59B29F}"/>
              </a:ext>
            </a:extLst>
          </p:cNvPr>
          <p:cNvPicPr>
            <a:picLocks noChangeAspect="1"/>
          </p:cNvPicPr>
          <p:nvPr/>
        </p:nvPicPr>
        <p:blipFill>
          <a:blip r:embed="rId2"/>
          <a:stretch>
            <a:fillRect/>
          </a:stretch>
        </p:blipFill>
        <p:spPr>
          <a:xfrm>
            <a:off x="361434" y="1619923"/>
            <a:ext cx="1562100" cy="3335084"/>
          </a:xfrm>
          <a:prstGeom prst="rect">
            <a:avLst/>
          </a:prstGeom>
        </p:spPr>
      </p:pic>
      <p:pic>
        <p:nvPicPr>
          <p:cNvPr id="22" name="図 21">
            <a:extLst>
              <a:ext uri="{FF2B5EF4-FFF2-40B4-BE49-F238E27FC236}">
                <a16:creationId xmlns:a16="http://schemas.microsoft.com/office/drawing/2014/main" id="{642B4EE2-8C2F-44F5-BE16-505956BEF4BD}"/>
              </a:ext>
            </a:extLst>
          </p:cNvPr>
          <p:cNvPicPr>
            <a:picLocks noChangeAspect="1"/>
          </p:cNvPicPr>
          <p:nvPr/>
        </p:nvPicPr>
        <p:blipFill rotWithShape="1">
          <a:blip r:embed="rId3"/>
          <a:srcRect b="59445"/>
          <a:stretch/>
        </p:blipFill>
        <p:spPr>
          <a:xfrm>
            <a:off x="365641" y="4765963"/>
            <a:ext cx="1565754" cy="695325"/>
          </a:xfrm>
          <a:prstGeom prst="rect">
            <a:avLst/>
          </a:prstGeom>
        </p:spPr>
      </p:pic>
      <p:pic>
        <p:nvPicPr>
          <p:cNvPr id="23" name="図 22">
            <a:extLst>
              <a:ext uri="{FF2B5EF4-FFF2-40B4-BE49-F238E27FC236}">
                <a16:creationId xmlns:a16="http://schemas.microsoft.com/office/drawing/2014/main" id="{6EB7D34D-4228-4564-91D5-D2DEC54FA5F0}"/>
              </a:ext>
            </a:extLst>
          </p:cNvPr>
          <p:cNvPicPr>
            <a:picLocks noChangeAspect="1"/>
          </p:cNvPicPr>
          <p:nvPr/>
        </p:nvPicPr>
        <p:blipFill>
          <a:blip r:embed="rId4"/>
          <a:stretch>
            <a:fillRect/>
          </a:stretch>
        </p:blipFill>
        <p:spPr>
          <a:xfrm>
            <a:off x="2162986" y="2130006"/>
            <a:ext cx="1572732" cy="3381375"/>
          </a:xfrm>
          <a:prstGeom prst="rect">
            <a:avLst/>
          </a:prstGeom>
        </p:spPr>
      </p:pic>
      <p:sp>
        <p:nvSpPr>
          <p:cNvPr id="2" name="スライド番号プレースホルダー 1">
            <a:extLst>
              <a:ext uri="{FF2B5EF4-FFF2-40B4-BE49-F238E27FC236}">
                <a16:creationId xmlns:a16="http://schemas.microsoft.com/office/drawing/2014/main" id="{F9E0EF89-EDDA-4E53-8ED7-64BA13818E9A}"/>
              </a:ext>
            </a:extLst>
          </p:cNvPr>
          <p:cNvSpPr>
            <a:spLocks noGrp="1"/>
          </p:cNvSpPr>
          <p:nvPr>
            <p:ph type="sldNum" sz="quarter" idx="12"/>
          </p:nvPr>
        </p:nvSpPr>
        <p:spPr/>
        <p:txBody>
          <a:bodyPr/>
          <a:lstStyle/>
          <a:p>
            <a:fld id="{D8B91448-09D1-4BE7-A07D-AABAAA73F2EB}" type="slidenum">
              <a:rPr kumimoji="1" lang="ja-JP" altLang="en-US" smtClean="0"/>
              <a:t>46</a:t>
            </a:fld>
            <a:endParaRPr kumimoji="1" lang="ja-JP" altLang="en-US"/>
          </a:p>
        </p:txBody>
      </p:sp>
      <p:sp>
        <p:nvSpPr>
          <p:cNvPr id="4" name="フッター プレースホルダー 3">
            <a:extLst>
              <a:ext uri="{FF2B5EF4-FFF2-40B4-BE49-F238E27FC236}">
                <a16:creationId xmlns:a16="http://schemas.microsoft.com/office/drawing/2014/main" id="{FC53DC01-DB50-4432-BE77-14FB377A7CF9}"/>
              </a:ext>
            </a:extLst>
          </p:cNvPr>
          <p:cNvSpPr>
            <a:spLocks noGrp="1"/>
          </p:cNvSpPr>
          <p:nvPr>
            <p:ph type="ftr" sz="quarter" idx="13"/>
          </p:nvPr>
        </p:nvSpPr>
        <p:spPr/>
        <p:txBody>
          <a:bodyPr/>
          <a:lstStyle/>
          <a:p>
            <a:r>
              <a:rPr lang="en-US" altLang="ja-JP"/>
              <a:t>Copyright © Kakaku.com, Inc. All Rights Reserved.</a:t>
            </a:r>
          </a:p>
        </p:txBody>
      </p:sp>
      <p:sp>
        <p:nvSpPr>
          <p:cNvPr id="5" name="テキスト プレースホルダー 8">
            <a:extLst>
              <a:ext uri="{FF2B5EF4-FFF2-40B4-BE49-F238E27FC236}">
                <a16:creationId xmlns:a16="http://schemas.microsoft.com/office/drawing/2014/main" id="{DFB5B968-4DD7-4C16-8B6D-27372A314BEE}"/>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 SP </a:t>
            </a:r>
            <a:r>
              <a:rPr lang="ja-JP" altLang="en-US" dirty="0"/>
              <a:t>バナー広告</a:t>
            </a:r>
            <a:r>
              <a:rPr lang="en-US" altLang="ja-JP" dirty="0"/>
              <a:t>】</a:t>
            </a:r>
            <a:r>
              <a:rPr kumimoji="1" lang="ja-JP" altLang="en-US" dirty="0"/>
              <a:t>スマートレクタングル</a:t>
            </a:r>
            <a:r>
              <a:rPr kumimoji="1" lang="en-US" altLang="ja-JP" dirty="0"/>
              <a:t>/</a:t>
            </a:r>
            <a:r>
              <a:rPr kumimoji="1" lang="ja-JP" altLang="en-US" dirty="0"/>
              <a:t>国内</a:t>
            </a:r>
            <a:endParaRPr lang="ja-JP" altLang="en-US" dirty="0"/>
          </a:p>
        </p:txBody>
      </p:sp>
      <p:sp>
        <p:nvSpPr>
          <p:cNvPr id="6" name="テキスト ボックス 5">
            <a:extLst>
              <a:ext uri="{FF2B5EF4-FFF2-40B4-BE49-F238E27FC236}">
                <a16:creationId xmlns:a16="http://schemas.microsoft.com/office/drawing/2014/main" id="{FF4084B3-4016-4461-8257-627496693789}"/>
              </a:ext>
            </a:extLst>
          </p:cNvPr>
          <p:cNvSpPr txBox="1"/>
          <p:nvPr/>
        </p:nvSpPr>
        <p:spPr>
          <a:xfrm>
            <a:off x="158062" y="541391"/>
            <a:ext cx="7361323" cy="584775"/>
          </a:xfrm>
          <a:prstGeom prst="rect">
            <a:avLst/>
          </a:prstGeom>
          <a:noFill/>
        </p:spPr>
        <p:txBody>
          <a:bodyPr wrap="square" rtlCol="0">
            <a:spAutoFit/>
          </a:bodyPr>
          <a:lstStyle/>
          <a:p>
            <a:r>
              <a:rPr kumimoji="1" lang="ja-JP" altLang="en-US" sz="1600" b="1" dirty="0"/>
              <a:t>ターゲット：</a:t>
            </a:r>
            <a:r>
              <a:rPr kumimoji="1" lang="ja-JP" altLang="en-US" sz="1600" b="1" dirty="0">
                <a:solidFill>
                  <a:schemeClr val="accent1"/>
                </a:solidFill>
              </a:rPr>
              <a:t>国内</a:t>
            </a:r>
            <a:r>
              <a:rPr kumimoji="1" lang="ja-JP" altLang="en-US" sz="1600" b="1" dirty="0"/>
              <a:t>の各エリアの観光やグルメ、ショッピングなどの</a:t>
            </a:r>
            <a:r>
              <a:rPr kumimoji="1" lang="ja-JP" altLang="en-US" sz="1600" b="1" dirty="0">
                <a:solidFill>
                  <a:schemeClr val="accent1"/>
                </a:solidFill>
              </a:rPr>
              <a:t>旅行情報</a:t>
            </a:r>
            <a:r>
              <a:rPr kumimoji="1" lang="ja-JP" altLang="en-US" sz="1600" b="1" dirty="0"/>
              <a:t>に興味のあるユーザー、旅行を控えたユーザー</a:t>
            </a:r>
          </a:p>
        </p:txBody>
      </p:sp>
      <p:sp>
        <p:nvSpPr>
          <p:cNvPr id="9" name="テキスト ボックス 8">
            <a:extLst>
              <a:ext uri="{FF2B5EF4-FFF2-40B4-BE49-F238E27FC236}">
                <a16:creationId xmlns:a16="http://schemas.microsoft.com/office/drawing/2014/main" id="{0C300DE8-7748-48F7-A9C4-F3396A85070D}"/>
              </a:ext>
            </a:extLst>
          </p:cNvPr>
          <p:cNvSpPr txBox="1"/>
          <p:nvPr/>
        </p:nvSpPr>
        <p:spPr>
          <a:xfrm>
            <a:off x="7725585" y="649386"/>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rPr>
              <a:t>Imp</a:t>
            </a:r>
            <a:r>
              <a:rPr kumimoji="1" lang="ja-JP" altLang="en-US" sz="1050" dirty="0">
                <a:solidFill>
                  <a:schemeClr val="bg1"/>
                </a:solidFill>
              </a:rPr>
              <a:t>保証</a:t>
            </a:r>
            <a:endParaRPr kumimoji="1" lang="en-US" altLang="ja-JP" sz="1050" dirty="0">
              <a:solidFill>
                <a:schemeClr val="bg1"/>
              </a:solidFill>
            </a:endParaRPr>
          </a:p>
        </p:txBody>
      </p:sp>
      <p:sp>
        <p:nvSpPr>
          <p:cNvPr id="10" name="テキスト ボックス 9">
            <a:extLst>
              <a:ext uri="{FF2B5EF4-FFF2-40B4-BE49-F238E27FC236}">
                <a16:creationId xmlns:a16="http://schemas.microsoft.com/office/drawing/2014/main" id="{0841D2C7-A729-46DF-9411-387CCB3C3C67}"/>
              </a:ext>
            </a:extLst>
          </p:cNvPr>
          <p:cNvSpPr txBox="1"/>
          <p:nvPr/>
        </p:nvSpPr>
        <p:spPr>
          <a:xfrm>
            <a:off x="4215180" y="1177804"/>
            <a:ext cx="4686249" cy="830997"/>
          </a:xfrm>
          <a:prstGeom prst="rect">
            <a:avLst/>
          </a:prstGeom>
          <a:noFill/>
        </p:spPr>
        <p:txBody>
          <a:bodyPr wrap="square" rtlCol="0">
            <a:spAutoFit/>
          </a:bodyPr>
          <a:lstStyle/>
          <a:p>
            <a:r>
              <a:rPr kumimoji="1" lang="ja-JP" altLang="en-US" sz="1200" dirty="0"/>
              <a:t>各エリアに関する旅行記（ブログ）・クチコミ情報・ジェネラルインフォメーションなどが、国・都市などエリア別に閲覧出来るコンテンツページです。</a:t>
            </a:r>
            <a:r>
              <a:rPr kumimoji="1" lang="ja-JP" altLang="en-US" sz="1200" b="1" dirty="0"/>
              <a:t>視認されやすい位置に掲載ができるため高い広告効果が期待できます。</a:t>
            </a:r>
          </a:p>
        </p:txBody>
      </p:sp>
      <p:sp>
        <p:nvSpPr>
          <p:cNvPr id="27" name="Text Box 3">
            <a:extLst>
              <a:ext uri="{FF2B5EF4-FFF2-40B4-BE49-F238E27FC236}">
                <a16:creationId xmlns:a16="http://schemas.microsoft.com/office/drawing/2014/main" id="{B4B383D4-4346-42C4-8C54-8D823924FD8E}"/>
              </a:ext>
            </a:extLst>
          </p:cNvPr>
          <p:cNvSpPr txBox="1">
            <a:spLocks noChangeArrowheads="1"/>
          </p:cNvSpPr>
          <p:nvPr/>
        </p:nvSpPr>
        <p:spPr bwMode="auto">
          <a:xfrm>
            <a:off x="410986" y="1292956"/>
            <a:ext cx="14629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mn-ea"/>
                <a:ea typeface="+mn-ea"/>
                <a:cs typeface="メイリオ" panose="020B0604030504040204" pitchFamily="50" charset="-128"/>
              </a:rPr>
              <a:t>SP</a:t>
            </a:r>
            <a:r>
              <a:rPr lang="ja-JP" altLang="en-US" sz="800" b="0" dirty="0">
                <a:solidFill>
                  <a:schemeClr val="tx1"/>
                </a:solidFill>
                <a:latin typeface="+mn-ea"/>
                <a:ea typeface="+mn-ea"/>
                <a:cs typeface="メイリオ" panose="020B0604030504040204" pitchFamily="50" charset="-128"/>
              </a:rPr>
              <a:t>：国内各エリアページ</a:t>
            </a:r>
          </a:p>
        </p:txBody>
      </p:sp>
      <p:pic>
        <p:nvPicPr>
          <p:cNvPr id="35" name="グラフィックス 34">
            <a:extLst>
              <a:ext uri="{FF2B5EF4-FFF2-40B4-BE49-F238E27FC236}">
                <a16:creationId xmlns:a16="http://schemas.microsoft.com/office/drawing/2014/main" id="{A8DFE566-C023-4FB4-A90C-E5FB6F569C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13029" y="578355"/>
            <a:ext cx="228600" cy="390525"/>
          </a:xfrm>
          <a:prstGeom prst="rect">
            <a:avLst/>
          </a:prstGeom>
        </p:spPr>
      </p:pic>
      <p:sp>
        <p:nvSpPr>
          <p:cNvPr id="46" name="フリーフォーム: 図形 45">
            <a:extLst>
              <a:ext uri="{FF2B5EF4-FFF2-40B4-BE49-F238E27FC236}">
                <a16:creationId xmlns:a16="http://schemas.microsoft.com/office/drawing/2014/main" id="{1773B775-E27C-424B-BED1-67858BC24EEA}"/>
              </a:ext>
            </a:extLst>
          </p:cNvPr>
          <p:cNvSpPr/>
          <p:nvPr/>
        </p:nvSpPr>
        <p:spPr>
          <a:xfrm>
            <a:off x="2114361" y="2130006"/>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図形 46">
            <a:extLst>
              <a:ext uri="{FF2B5EF4-FFF2-40B4-BE49-F238E27FC236}">
                <a16:creationId xmlns:a16="http://schemas.microsoft.com/office/drawing/2014/main" id="{0D9AE409-7C4A-41F0-89FA-8EEC9112A1FB}"/>
              </a:ext>
            </a:extLst>
          </p:cNvPr>
          <p:cNvSpPr/>
          <p:nvPr/>
        </p:nvSpPr>
        <p:spPr>
          <a:xfrm>
            <a:off x="2114361" y="5478517"/>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A994FB3C-1A49-4C51-B2DF-C28D885DA345}"/>
              </a:ext>
            </a:extLst>
          </p:cNvPr>
          <p:cNvSpPr/>
          <p:nvPr/>
        </p:nvSpPr>
        <p:spPr bwMode="auto">
          <a:xfrm>
            <a:off x="494713" y="1829469"/>
            <a:ext cx="1275294" cy="20668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mn-ea"/>
              <a:cs typeface="メイリオ" panose="020B0604030504040204" pitchFamily="50" charset="-128"/>
            </a:endParaRPr>
          </a:p>
        </p:txBody>
      </p:sp>
      <p:sp>
        <p:nvSpPr>
          <p:cNvPr id="49" name="正方形/長方形 48">
            <a:extLst>
              <a:ext uri="{FF2B5EF4-FFF2-40B4-BE49-F238E27FC236}">
                <a16:creationId xmlns:a16="http://schemas.microsoft.com/office/drawing/2014/main" id="{35064DE8-4FD9-46E7-9105-7B96EBC237B7}"/>
              </a:ext>
            </a:extLst>
          </p:cNvPr>
          <p:cNvSpPr/>
          <p:nvPr/>
        </p:nvSpPr>
        <p:spPr bwMode="auto">
          <a:xfrm>
            <a:off x="2336234" y="2896569"/>
            <a:ext cx="1226927" cy="10164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50" b="1" dirty="0">
                <a:solidFill>
                  <a:schemeClr val="bg1"/>
                </a:solidFill>
                <a:latin typeface="+mn-ea"/>
                <a:cs typeface="メイリオ" panose="020B0604030504040204" pitchFamily="50" charset="-128"/>
              </a:rPr>
              <a:t>300x250</a:t>
            </a:r>
            <a:endParaRPr kumimoji="1" lang="ja-JP" altLang="en-US" sz="1050" b="1" i="0" u="none" strike="noStrike" cap="none" normalizeH="0" baseline="0" dirty="0">
              <a:ln>
                <a:noFill/>
              </a:ln>
              <a:solidFill>
                <a:schemeClr val="bg1"/>
              </a:solidFill>
              <a:latin typeface="+mn-ea"/>
              <a:cs typeface="メイリオ" panose="020B0604030504040204" pitchFamily="50" charset="-128"/>
            </a:endParaRPr>
          </a:p>
        </p:txBody>
      </p:sp>
      <p:sp>
        <p:nvSpPr>
          <p:cNvPr id="45" name="フリーフォーム: 図形 44">
            <a:extLst>
              <a:ext uri="{FF2B5EF4-FFF2-40B4-BE49-F238E27FC236}">
                <a16:creationId xmlns:a16="http://schemas.microsoft.com/office/drawing/2014/main" id="{65DC30E6-FBDC-4123-8BF0-7411324352BE}"/>
              </a:ext>
            </a:extLst>
          </p:cNvPr>
          <p:cNvSpPr/>
          <p:nvPr/>
        </p:nvSpPr>
        <p:spPr>
          <a:xfrm>
            <a:off x="260327" y="5381701"/>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 name="表 2">
            <a:extLst>
              <a:ext uri="{FF2B5EF4-FFF2-40B4-BE49-F238E27FC236}">
                <a16:creationId xmlns:a16="http://schemas.microsoft.com/office/drawing/2014/main" id="{9423D550-5592-FEEC-AFD2-2088E64ADEDD}"/>
              </a:ext>
            </a:extLst>
          </p:cNvPr>
          <p:cNvGraphicFramePr>
            <a:graphicFrameLocks noGrp="1"/>
          </p:cNvGraphicFramePr>
          <p:nvPr>
            <p:extLst>
              <p:ext uri="{D42A27DB-BD31-4B8C-83A1-F6EECF244321}">
                <p14:modId xmlns:p14="http://schemas.microsoft.com/office/powerpoint/2010/main" val="2825463048"/>
              </p:ext>
            </p:extLst>
          </p:nvPr>
        </p:nvGraphicFramePr>
        <p:xfrm>
          <a:off x="4296350" y="2236553"/>
          <a:ext cx="4686249" cy="2952750"/>
        </p:xfrm>
        <a:graphic>
          <a:graphicData uri="http://schemas.openxmlformats.org/drawingml/2006/table">
            <a:tbl>
              <a:tblPr/>
              <a:tblGrid>
                <a:gridCol w="1052015">
                  <a:extLst>
                    <a:ext uri="{9D8B030D-6E8A-4147-A177-3AD203B41FA5}">
                      <a16:colId xmlns:a16="http://schemas.microsoft.com/office/drawing/2014/main" val="2251315301"/>
                    </a:ext>
                  </a:extLst>
                </a:gridCol>
                <a:gridCol w="3634234">
                  <a:extLst>
                    <a:ext uri="{9D8B030D-6E8A-4147-A177-3AD203B41FA5}">
                      <a16:colId xmlns:a16="http://schemas.microsoft.com/office/drawing/2014/main" val="3055313430"/>
                    </a:ext>
                  </a:extLst>
                </a:gridCol>
              </a:tblGrid>
              <a:tr h="255270">
                <a:tc>
                  <a:txBody>
                    <a:bodyPr/>
                    <a:lstStyle/>
                    <a:p>
                      <a:pPr algn="l" fontAlgn="ctr"/>
                      <a:r>
                        <a:rPr lang="ja-JP" altLang="en-US" sz="8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スマートレクタングル</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44461463"/>
                  </a:ext>
                </a:extLst>
              </a:tr>
              <a:tr h="400050">
                <a:tc>
                  <a:txBody>
                    <a:bodyPr/>
                    <a:lstStyle/>
                    <a:p>
                      <a:pPr algn="l" fontAlgn="ctr"/>
                      <a:r>
                        <a:rPr lang="ja-JP" altLang="en-US" sz="8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800" b="0" i="0" u="none" strike="noStrike">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a:t>
                      </a:r>
                      <a:br>
                        <a:rPr lang="zh-TW" altLang="en-US" sz="800" b="0" i="0" u="none" strike="noStrike">
                          <a:solidFill>
                            <a:srgbClr val="000000"/>
                          </a:solidFill>
                          <a:effectLst/>
                          <a:latin typeface="游ゴシック" panose="020B0400000000000000" pitchFamily="50" charset="-128"/>
                          <a:ea typeface="游ゴシック" panose="020B0400000000000000" pitchFamily="50" charset="-128"/>
                        </a:rPr>
                      </a:br>
                      <a:r>
                        <a:rPr lang="zh-TW" altLang="en-US" sz="800" b="0" i="0" u="none" strike="noStrike">
                          <a:solidFill>
                            <a:srgbClr val="000000"/>
                          </a:solidFill>
                          <a:effectLst/>
                          <a:latin typeface="游ゴシック" panose="020B0400000000000000" pitchFamily="50" charset="-128"/>
                          <a:ea typeface="游ゴシック" panose="020B0400000000000000" pitchFamily="50" charset="-128"/>
                        </a:rPr>
                        <a:t>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44683931"/>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0.2</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41179755"/>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77178316"/>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en-US" sz="8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84599804"/>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Type F</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4021134"/>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68166058"/>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24571294"/>
                  </a:ext>
                </a:extLst>
              </a:tr>
              <a:tr h="255270">
                <a:tc rowSpan="2">
                  <a:txBody>
                    <a:bodyPr/>
                    <a:lstStyle/>
                    <a:p>
                      <a:pPr algn="l" fontAlgn="ctr"/>
                      <a:r>
                        <a:rPr lang="zh-TW" altLang="en-US" sz="8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8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8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3372401"/>
                  </a:ext>
                </a:extLst>
              </a:tr>
              <a:tr h="255270">
                <a:tc vMerge="1">
                  <a:txBody>
                    <a:bodyPr/>
                    <a:lstStyle/>
                    <a:p>
                      <a:endParaRPr kumimoji="1" lang="ja-JP" altLang="en-US"/>
                    </a:p>
                  </a:txBody>
                  <a:tcPr/>
                </a:tc>
                <a:tc>
                  <a:txBody>
                    <a:bodyPr/>
                    <a:lstStyle/>
                    <a:p>
                      <a:pPr algn="l"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94424764"/>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8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8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8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3156793"/>
                  </a:ext>
                </a:extLst>
              </a:tr>
            </a:tbl>
          </a:graphicData>
        </a:graphic>
      </p:graphicFrame>
      <p:sp>
        <p:nvSpPr>
          <p:cNvPr id="7" name="Text Box 9">
            <a:extLst>
              <a:ext uri="{FF2B5EF4-FFF2-40B4-BE49-F238E27FC236}">
                <a16:creationId xmlns:a16="http://schemas.microsoft.com/office/drawing/2014/main" id="{16491E48-1F7D-DDF3-DC28-27D33FCCEC9A}"/>
              </a:ext>
            </a:extLst>
          </p:cNvPr>
          <p:cNvSpPr txBox="1">
            <a:spLocks noChangeArrowheads="1"/>
          </p:cNvSpPr>
          <p:nvPr/>
        </p:nvSpPr>
        <p:spPr bwMode="auto">
          <a:xfrm>
            <a:off x="4302224" y="5349171"/>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bg1">
                    <a:lumMod val="50000"/>
                  </a:schemeClr>
                </a:solidFill>
                <a:latin typeface="+mn-ea"/>
                <a:ea typeface="+mn-ea"/>
                <a:cs typeface="メイリオ" panose="020B0604030504040204" pitchFamily="50" charset="-128"/>
              </a:rPr>
              <a:t>※</a:t>
            </a:r>
            <a:r>
              <a:rPr lang="ja-JP" altLang="en-US" sz="800" b="0" dirty="0">
                <a:solidFill>
                  <a:schemeClr val="bg1">
                    <a:lumMod val="50000"/>
                  </a:schemeClr>
                </a:solidFill>
                <a:latin typeface="+mn-ea"/>
                <a:ea typeface="+mn-ea"/>
                <a:cs typeface="メイリオ" panose="020B0604030504040204" pitchFamily="50" charset="-128"/>
              </a:rPr>
              <a:t>最低出稿金額：</a:t>
            </a:r>
            <a:r>
              <a:rPr lang="en-US" altLang="ja-JP" sz="800" b="0" dirty="0">
                <a:solidFill>
                  <a:schemeClr val="bg1">
                    <a:lumMod val="50000"/>
                  </a:schemeClr>
                </a:solidFill>
                <a:latin typeface="+mn-ea"/>
                <a:ea typeface="+mn-ea"/>
                <a:cs typeface="メイリオ" panose="020B0604030504040204" pitchFamily="50" charset="-128"/>
              </a:rPr>
              <a:t>1</a:t>
            </a:r>
            <a:r>
              <a:rPr lang="ja-JP" altLang="en-US" sz="800" b="0" dirty="0">
                <a:solidFill>
                  <a:schemeClr val="bg1">
                    <a:lumMod val="50000"/>
                  </a:schemeClr>
                </a:solidFill>
                <a:latin typeface="+mn-ea"/>
                <a:ea typeface="+mn-ea"/>
                <a:cs typeface="メイリオ" panose="020B0604030504040204" pitchFamily="50" charset="-128"/>
              </a:rPr>
              <a:t>発注あたり</a:t>
            </a:r>
            <a:r>
              <a:rPr lang="en-US" altLang="ja-JP" sz="800" b="0" dirty="0">
                <a:solidFill>
                  <a:schemeClr val="bg1">
                    <a:lumMod val="50000"/>
                  </a:schemeClr>
                </a:solidFill>
                <a:latin typeface="+mn-ea"/>
                <a:ea typeface="+mn-ea"/>
                <a:cs typeface="メイリオ" panose="020B0604030504040204" pitchFamily="50" charset="-128"/>
              </a:rPr>
              <a:t>300,000</a:t>
            </a:r>
            <a:r>
              <a:rPr lang="ja-JP" altLang="en-US" sz="800" b="0" dirty="0">
                <a:solidFill>
                  <a:schemeClr val="bg1">
                    <a:lumMod val="50000"/>
                  </a:schemeClr>
                </a:solidFill>
                <a:latin typeface="+mn-ea"/>
                <a:ea typeface="+mn-ea"/>
                <a:cs typeface="メイリオ" panose="020B0604030504040204" pitchFamily="50" charset="-128"/>
              </a:rPr>
              <a:t>円（満たない場合は各営業担当へご相談ください）</a:t>
            </a:r>
            <a:endParaRPr lang="en-US" altLang="ja-JP" sz="800" b="0" dirty="0">
              <a:solidFill>
                <a:schemeClr val="bg1">
                  <a:lumMod val="50000"/>
                </a:schemeClr>
              </a:solidFill>
              <a:latin typeface="+mn-ea"/>
              <a:ea typeface="+mn-ea"/>
              <a:cs typeface="メイリオ" panose="020B0604030504040204" pitchFamily="50" charset="-128"/>
            </a:endParaRPr>
          </a:p>
          <a:p>
            <a:pPr eaLnBrk="1" hangingPunct="1">
              <a:spcBef>
                <a:spcPct val="50000"/>
              </a:spcBef>
            </a:pPr>
            <a:r>
              <a:rPr lang="en-US" altLang="ja-JP" sz="800" dirty="0">
                <a:solidFill>
                  <a:schemeClr val="bg1">
                    <a:lumMod val="50000"/>
                  </a:schemeClr>
                </a:solidFill>
                <a:latin typeface="+mn-ea"/>
                <a:ea typeface="+mn-ea"/>
                <a:cs typeface="メイリオ" panose="020B0604030504040204" pitchFamily="50" charset="-128"/>
              </a:rPr>
              <a:t>※</a:t>
            </a:r>
            <a:r>
              <a:rPr lang="ja-JP" altLang="en-US" sz="800" dirty="0">
                <a:solidFill>
                  <a:schemeClr val="bg1">
                    <a:lumMod val="50000"/>
                  </a:schemeClr>
                </a:solidFill>
                <a:latin typeface="+mn-ea"/>
                <a:ea typeface="+mn-ea"/>
                <a:cs typeface="メイリオ" panose="020B0604030504040204" pitchFamily="50" charset="-128"/>
              </a:rPr>
              <a:t>ディスプレイ・バナー広告に関する注意事項は</a:t>
            </a:r>
            <a:r>
              <a:rPr lang="en-US" altLang="ja-JP" sz="800" dirty="0">
                <a:solidFill>
                  <a:schemeClr val="bg1">
                    <a:lumMod val="50000"/>
                  </a:schemeClr>
                </a:solidFill>
                <a:latin typeface="+mn-ea"/>
                <a:ea typeface="+mn-ea"/>
                <a:cs typeface="メイリオ" panose="020B0604030504040204" pitchFamily="50" charset="-128"/>
              </a:rPr>
              <a:t>P.59</a:t>
            </a:r>
            <a:r>
              <a:rPr lang="ja-JP" altLang="en-US" sz="800" dirty="0">
                <a:solidFill>
                  <a:schemeClr val="bg1">
                    <a:lumMod val="50000"/>
                  </a:schemeClr>
                </a:solidFill>
                <a:latin typeface="+mn-ea"/>
                <a:ea typeface="+mn-ea"/>
                <a:cs typeface="メイリオ" panose="020B0604030504040204" pitchFamily="50" charset="-128"/>
              </a:rPr>
              <a:t>を参照ください。</a:t>
            </a:r>
            <a:endParaRPr lang="ja-JP" altLang="en-US" sz="800" b="0" dirty="0">
              <a:solidFill>
                <a:schemeClr val="bg1">
                  <a:lumMod val="50000"/>
                </a:schemeClr>
              </a:solidFill>
              <a:latin typeface="+mn-ea"/>
              <a:ea typeface="+mn-ea"/>
              <a:cs typeface="メイリオ" panose="020B0604030504040204" pitchFamily="50" charset="-128"/>
            </a:endParaRPr>
          </a:p>
        </p:txBody>
      </p:sp>
    </p:spTree>
    <p:extLst>
      <p:ext uri="{BB962C8B-B14F-4D97-AF65-F5344CB8AC3E}">
        <p14:creationId xmlns:p14="http://schemas.microsoft.com/office/powerpoint/2010/main" val="11583368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コンテンツ プレースホルダー 6">
            <a:extLst>
              <a:ext uri="{FF2B5EF4-FFF2-40B4-BE49-F238E27FC236}">
                <a16:creationId xmlns:a16="http://schemas.microsoft.com/office/drawing/2014/main" id="{ED306B7B-BD44-450F-AE3E-05298F213AAF}"/>
              </a:ext>
            </a:extLst>
          </p:cNvPr>
          <p:cNvSpPr txBox="1">
            <a:spLocks/>
          </p:cNvSpPr>
          <p:nvPr/>
        </p:nvSpPr>
        <p:spPr>
          <a:xfrm>
            <a:off x="266968" y="1176450"/>
            <a:ext cx="3454428" cy="4664791"/>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p>
        </p:txBody>
      </p:sp>
      <p:sp>
        <p:nvSpPr>
          <p:cNvPr id="2" name="スライド番号プレースホルダー 1">
            <a:extLst>
              <a:ext uri="{FF2B5EF4-FFF2-40B4-BE49-F238E27FC236}">
                <a16:creationId xmlns:a16="http://schemas.microsoft.com/office/drawing/2014/main" id="{F9E0EF89-EDDA-4E53-8ED7-64BA13818E9A}"/>
              </a:ext>
            </a:extLst>
          </p:cNvPr>
          <p:cNvSpPr>
            <a:spLocks noGrp="1"/>
          </p:cNvSpPr>
          <p:nvPr>
            <p:ph type="sldNum" sz="quarter" idx="12"/>
          </p:nvPr>
        </p:nvSpPr>
        <p:spPr/>
        <p:txBody>
          <a:bodyPr/>
          <a:lstStyle/>
          <a:p>
            <a:fld id="{D8B91448-09D1-4BE7-A07D-AABAAA73F2EB}" type="slidenum">
              <a:rPr kumimoji="1" lang="ja-JP" altLang="en-US" smtClean="0"/>
              <a:t>47</a:t>
            </a:fld>
            <a:endParaRPr kumimoji="1" lang="ja-JP" altLang="en-US"/>
          </a:p>
        </p:txBody>
      </p:sp>
      <p:sp>
        <p:nvSpPr>
          <p:cNvPr id="4" name="フッター プレースホルダー 3">
            <a:extLst>
              <a:ext uri="{FF2B5EF4-FFF2-40B4-BE49-F238E27FC236}">
                <a16:creationId xmlns:a16="http://schemas.microsoft.com/office/drawing/2014/main" id="{FC53DC01-DB50-4432-BE77-14FB377A7CF9}"/>
              </a:ext>
            </a:extLst>
          </p:cNvPr>
          <p:cNvSpPr>
            <a:spLocks noGrp="1"/>
          </p:cNvSpPr>
          <p:nvPr>
            <p:ph type="ftr" sz="quarter" idx="13"/>
          </p:nvPr>
        </p:nvSpPr>
        <p:spPr/>
        <p:txBody>
          <a:bodyPr/>
          <a:lstStyle/>
          <a:p>
            <a:r>
              <a:rPr lang="en-US" altLang="ja-JP"/>
              <a:t>Copyright © Kakaku.com, Inc. All Rights Reserved.</a:t>
            </a:r>
          </a:p>
        </p:txBody>
      </p:sp>
      <p:sp>
        <p:nvSpPr>
          <p:cNvPr id="5" name="テキスト プレースホルダー 8">
            <a:extLst>
              <a:ext uri="{FF2B5EF4-FFF2-40B4-BE49-F238E27FC236}">
                <a16:creationId xmlns:a16="http://schemas.microsoft.com/office/drawing/2014/main" id="{DFB5B968-4DD7-4C16-8B6D-27372A314BEE}"/>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 SP </a:t>
            </a:r>
            <a:r>
              <a:rPr lang="ja-JP" altLang="en-US" dirty="0"/>
              <a:t>バナー広告</a:t>
            </a:r>
            <a:r>
              <a:rPr lang="en-US" altLang="ja-JP" dirty="0"/>
              <a:t>】</a:t>
            </a:r>
            <a:r>
              <a:rPr kumimoji="1" lang="ja-JP" altLang="en-US" dirty="0"/>
              <a:t>スマートフォン トップ</a:t>
            </a:r>
            <a:r>
              <a:rPr kumimoji="1" lang="en-US" altLang="ja-JP" dirty="0"/>
              <a:t>/</a:t>
            </a:r>
            <a:r>
              <a:rPr kumimoji="1" lang="ja-JP" altLang="en-US" dirty="0"/>
              <a:t>スマートレクタングル</a:t>
            </a:r>
            <a:endParaRPr lang="ja-JP" altLang="en-US" dirty="0"/>
          </a:p>
        </p:txBody>
      </p:sp>
      <p:sp>
        <p:nvSpPr>
          <p:cNvPr id="6" name="テキスト ボックス 5">
            <a:extLst>
              <a:ext uri="{FF2B5EF4-FFF2-40B4-BE49-F238E27FC236}">
                <a16:creationId xmlns:a16="http://schemas.microsoft.com/office/drawing/2014/main" id="{FF4084B3-4016-4461-8257-627496693789}"/>
              </a:ext>
            </a:extLst>
          </p:cNvPr>
          <p:cNvSpPr txBox="1"/>
          <p:nvPr/>
        </p:nvSpPr>
        <p:spPr>
          <a:xfrm>
            <a:off x="191682" y="497327"/>
            <a:ext cx="7280467" cy="584775"/>
          </a:xfrm>
          <a:prstGeom prst="rect">
            <a:avLst/>
          </a:prstGeom>
          <a:noFill/>
        </p:spPr>
        <p:txBody>
          <a:bodyPr wrap="square" rtlCol="0">
            <a:spAutoFit/>
          </a:bodyPr>
          <a:lstStyle/>
          <a:p>
            <a:r>
              <a:rPr kumimoji="1" lang="ja-JP" altLang="en-US" sz="1600" b="1" dirty="0"/>
              <a:t>フォートラベル スマートフォントップに掲出される枠にて、</a:t>
            </a:r>
            <a:r>
              <a:rPr kumimoji="1" lang="ja-JP" altLang="en-US" sz="1600" b="1" dirty="0">
                <a:solidFill>
                  <a:schemeClr val="accent1"/>
                </a:solidFill>
              </a:rPr>
              <a:t>広告主様該当ページへ誘導を強化</a:t>
            </a:r>
            <a:endParaRPr kumimoji="1" lang="ja-JP" altLang="en-US" sz="1600" b="1" dirty="0"/>
          </a:p>
        </p:txBody>
      </p:sp>
      <p:sp>
        <p:nvSpPr>
          <p:cNvPr id="11" name="Text Box 3">
            <a:extLst>
              <a:ext uri="{FF2B5EF4-FFF2-40B4-BE49-F238E27FC236}">
                <a16:creationId xmlns:a16="http://schemas.microsoft.com/office/drawing/2014/main" id="{C8C70256-F3E4-4E73-BAEB-BC1740FF2020}"/>
              </a:ext>
            </a:extLst>
          </p:cNvPr>
          <p:cNvSpPr txBox="1">
            <a:spLocks noChangeArrowheads="1"/>
          </p:cNvSpPr>
          <p:nvPr/>
        </p:nvSpPr>
        <p:spPr bwMode="auto">
          <a:xfrm>
            <a:off x="309491" y="1228398"/>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a:solidFill>
                  <a:schemeClr val="tx1"/>
                </a:solidFill>
                <a:latin typeface="+mn-ea"/>
                <a:ea typeface="+mn-ea"/>
                <a:cs typeface="メイリオ" panose="020B0604030504040204" pitchFamily="50" charset="-128"/>
              </a:rPr>
              <a:t>SP</a:t>
            </a:r>
            <a:r>
              <a:rPr lang="ja-JP" altLang="en-US" sz="800" b="0">
                <a:solidFill>
                  <a:schemeClr val="tx1"/>
                </a:solidFill>
                <a:latin typeface="+mn-ea"/>
                <a:ea typeface="+mn-ea"/>
                <a:cs typeface="メイリオ" panose="020B0604030504040204" pitchFamily="50" charset="-128"/>
              </a:rPr>
              <a:t>トップページ</a:t>
            </a:r>
          </a:p>
        </p:txBody>
      </p:sp>
      <p:pic>
        <p:nvPicPr>
          <p:cNvPr id="30" name="図 29">
            <a:extLst>
              <a:ext uri="{FF2B5EF4-FFF2-40B4-BE49-F238E27FC236}">
                <a16:creationId xmlns:a16="http://schemas.microsoft.com/office/drawing/2014/main" id="{6C8A010F-23C5-439F-B5F0-474D768016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4042" y="1517222"/>
            <a:ext cx="1449337" cy="4152869"/>
          </a:xfrm>
          <a:prstGeom prst="rect">
            <a:avLst/>
          </a:prstGeom>
          <a:ln>
            <a:noFill/>
          </a:ln>
        </p:spPr>
      </p:pic>
      <p:pic>
        <p:nvPicPr>
          <p:cNvPr id="31" name="図 30">
            <a:extLst>
              <a:ext uri="{FF2B5EF4-FFF2-40B4-BE49-F238E27FC236}">
                <a16:creationId xmlns:a16="http://schemas.microsoft.com/office/drawing/2014/main" id="{ABF15157-C799-4C84-9782-BB3E3BB548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88008" y="1603489"/>
            <a:ext cx="1466321" cy="4078061"/>
          </a:xfrm>
          <a:prstGeom prst="rect">
            <a:avLst/>
          </a:prstGeom>
          <a:ln>
            <a:noFill/>
          </a:ln>
        </p:spPr>
      </p:pic>
      <p:sp>
        <p:nvSpPr>
          <p:cNvPr id="29" name="正方形/長方形 28">
            <a:extLst>
              <a:ext uri="{FF2B5EF4-FFF2-40B4-BE49-F238E27FC236}">
                <a16:creationId xmlns:a16="http://schemas.microsoft.com/office/drawing/2014/main" id="{080AEA9B-3687-41FE-A964-175E17C4AB77}"/>
              </a:ext>
            </a:extLst>
          </p:cNvPr>
          <p:cNvSpPr/>
          <p:nvPr/>
        </p:nvSpPr>
        <p:spPr bwMode="auto">
          <a:xfrm>
            <a:off x="2269898" y="1899722"/>
            <a:ext cx="1093382" cy="88927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200" b="1">
                <a:solidFill>
                  <a:schemeClr val="bg1"/>
                </a:solidFill>
                <a:latin typeface="+mn-ea"/>
                <a:cs typeface="メイリオ" panose="020B0604030504040204" pitchFamily="50" charset="-128"/>
              </a:rPr>
              <a:t>300x250</a:t>
            </a:r>
            <a:endParaRPr kumimoji="1" lang="ja-JP" altLang="en-US" sz="1200" b="1" i="0" u="none" strike="noStrike" cap="none" normalizeH="0" baseline="0">
              <a:ln>
                <a:noFill/>
              </a:ln>
              <a:solidFill>
                <a:schemeClr val="bg1"/>
              </a:solidFill>
              <a:latin typeface="+mn-ea"/>
              <a:cs typeface="メイリオ" panose="020B0604030504040204" pitchFamily="50" charset="-128"/>
            </a:endParaRPr>
          </a:p>
        </p:txBody>
      </p:sp>
      <p:sp>
        <p:nvSpPr>
          <p:cNvPr id="36" name="フリーフォーム: 図形 35">
            <a:extLst>
              <a:ext uri="{FF2B5EF4-FFF2-40B4-BE49-F238E27FC236}">
                <a16:creationId xmlns:a16="http://schemas.microsoft.com/office/drawing/2014/main" id="{9D90AAFA-4FB7-475E-B3B9-546B57AE33D9}"/>
              </a:ext>
            </a:extLst>
          </p:cNvPr>
          <p:cNvSpPr/>
          <p:nvPr/>
        </p:nvSpPr>
        <p:spPr>
          <a:xfrm>
            <a:off x="304279" y="5633984"/>
            <a:ext cx="1665860" cy="124392"/>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図形 36">
            <a:extLst>
              <a:ext uri="{FF2B5EF4-FFF2-40B4-BE49-F238E27FC236}">
                <a16:creationId xmlns:a16="http://schemas.microsoft.com/office/drawing/2014/main" id="{E8490752-3BA1-49CC-8AAE-3D358617345F}"/>
              </a:ext>
            </a:extLst>
          </p:cNvPr>
          <p:cNvSpPr/>
          <p:nvPr/>
        </p:nvSpPr>
        <p:spPr>
          <a:xfrm>
            <a:off x="2003818" y="1525440"/>
            <a:ext cx="1665860" cy="1538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図形 37">
            <a:extLst>
              <a:ext uri="{FF2B5EF4-FFF2-40B4-BE49-F238E27FC236}">
                <a16:creationId xmlns:a16="http://schemas.microsoft.com/office/drawing/2014/main" id="{5434EA6F-60E4-4ED8-87C9-3932E827A67F}"/>
              </a:ext>
            </a:extLst>
          </p:cNvPr>
          <p:cNvSpPr/>
          <p:nvPr/>
        </p:nvSpPr>
        <p:spPr>
          <a:xfrm>
            <a:off x="1943885" y="5623499"/>
            <a:ext cx="1665860" cy="134878"/>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8A11B4AC-2E64-4DFE-8FAD-505156DE3848}"/>
              </a:ext>
            </a:extLst>
          </p:cNvPr>
          <p:cNvSpPr txBox="1"/>
          <p:nvPr/>
        </p:nvSpPr>
        <p:spPr>
          <a:xfrm>
            <a:off x="7714567" y="646660"/>
            <a:ext cx="744722" cy="253916"/>
          </a:xfrm>
          <a:prstGeom prst="rect">
            <a:avLst/>
          </a:prstGeom>
          <a:solidFill>
            <a:schemeClr val="accent1"/>
          </a:solidFill>
        </p:spPr>
        <p:txBody>
          <a:bodyPr wrap="square" rtlCol="0" anchor="ctr">
            <a:spAutoFit/>
          </a:bodyPr>
          <a:lstStyle/>
          <a:p>
            <a:pPr algn="ctr"/>
            <a:r>
              <a:rPr kumimoji="1" lang="en-US" altLang="ja-JP" sz="1050">
                <a:solidFill>
                  <a:schemeClr val="bg1"/>
                </a:solidFill>
              </a:rPr>
              <a:t>Imp</a:t>
            </a:r>
            <a:r>
              <a:rPr kumimoji="1" lang="ja-JP" altLang="en-US" sz="1050">
                <a:solidFill>
                  <a:schemeClr val="bg1"/>
                </a:solidFill>
              </a:rPr>
              <a:t>保証</a:t>
            </a:r>
            <a:endParaRPr kumimoji="1" lang="en-US" altLang="ja-JP" sz="1050">
              <a:solidFill>
                <a:schemeClr val="bg1"/>
              </a:solidFill>
            </a:endParaRPr>
          </a:p>
        </p:txBody>
      </p:sp>
      <p:pic>
        <p:nvPicPr>
          <p:cNvPr id="21" name="グラフィックス 20">
            <a:extLst>
              <a:ext uri="{FF2B5EF4-FFF2-40B4-BE49-F238E27FC236}">
                <a16:creationId xmlns:a16="http://schemas.microsoft.com/office/drawing/2014/main" id="{526354B0-3857-4BA4-9607-A07A2AB7CB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13029" y="578355"/>
            <a:ext cx="228600" cy="390525"/>
          </a:xfrm>
          <a:prstGeom prst="rect">
            <a:avLst/>
          </a:prstGeom>
        </p:spPr>
      </p:pic>
      <p:graphicFrame>
        <p:nvGraphicFramePr>
          <p:cNvPr id="3" name="表 2">
            <a:extLst>
              <a:ext uri="{FF2B5EF4-FFF2-40B4-BE49-F238E27FC236}">
                <a16:creationId xmlns:a16="http://schemas.microsoft.com/office/drawing/2014/main" id="{753121E3-7587-7D36-CD46-C4EC6E0AE251}"/>
              </a:ext>
            </a:extLst>
          </p:cNvPr>
          <p:cNvGraphicFramePr>
            <a:graphicFrameLocks noGrp="1"/>
          </p:cNvGraphicFramePr>
          <p:nvPr>
            <p:extLst>
              <p:ext uri="{D42A27DB-BD31-4B8C-83A1-F6EECF244321}">
                <p14:modId xmlns:p14="http://schemas.microsoft.com/office/powerpoint/2010/main" val="3935225279"/>
              </p:ext>
            </p:extLst>
          </p:nvPr>
        </p:nvGraphicFramePr>
        <p:xfrm>
          <a:off x="4017643" y="1896904"/>
          <a:ext cx="4823986" cy="2552700"/>
        </p:xfrm>
        <a:graphic>
          <a:graphicData uri="http://schemas.openxmlformats.org/drawingml/2006/table">
            <a:tbl>
              <a:tblPr/>
              <a:tblGrid>
                <a:gridCol w="1082936">
                  <a:extLst>
                    <a:ext uri="{9D8B030D-6E8A-4147-A177-3AD203B41FA5}">
                      <a16:colId xmlns:a16="http://schemas.microsoft.com/office/drawing/2014/main" val="607800556"/>
                    </a:ext>
                  </a:extLst>
                </a:gridCol>
                <a:gridCol w="3741050">
                  <a:extLst>
                    <a:ext uri="{9D8B030D-6E8A-4147-A177-3AD203B41FA5}">
                      <a16:colId xmlns:a16="http://schemas.microsoft.com/office/drawing/2014/main" val="1093545250"/>
                    </a:ext>
                  </a:extLst>
                </a:gridCol>
              </a:tblGrid>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スマートフォントップ </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スマートレクタングル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48018495"/>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10672290"/>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26729439"/>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en-US" sz="8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69351691"/>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Type F</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78362689"/>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16307867"/>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79470341"/>
                  </a:ext>
                </a:extLst>
              </a:tr>
              <a:tr h="255270">
                <a:tc rowSpan="2">
                  <a:txBody>
                    <a:bodyPr/>
                    <a:lstStyle/>
                    <a:p>
                      <a:pPr algn="l" fontAlgn="ctr"/>
                      <a:r>
                        <a:rPr lang="zh-TW" altLang="en-US" sz="8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72679482"/>
                  </a:ext>
                </a:extLst>
              </a:tr>
              <a:tr h="255270">
                <a:tc vMerge="1">
                  <a:txBody>
                    <a:bodyPr/>
                    <a:lstStyle/>
                    <a:p>
                      <a:endParaRPr kumimoji="1" lang="ja-JP" altLang="en-US"/>
                    </a:p>
                  </a:txBody>
                  <a:tcPr/>
                </a:tc>
                <a:tc>
                  <a:txBody>
                    <a:bodyPr/>
                    <a:lstStyle/>
                    <a:p>
                      <a:pPr algn="l" fontAlgn="ctr"/>
                      <a:r>
                        <a:rPr lang="en-US" altLang="ja-JP" sz="80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0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9057279"/>
                  </a:ext>
                </a:extLst>
              </a:tr>
              <a:tr h="255270">
                <a:tc>
                  <a:txBody>
                    <a:bodyPr/>
                    <a:lstStyle/>
                    <a:p>
                      <a:pPr algn="l"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8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8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8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81379489"/>
                  </a:ext>
                </a:extLst>
              </a:tr>
            </a:tbl>
          </a:graphicData>
        </a:graphic>
      </p:graphicFrame>
      <p:sp>
        <p:nvSpPr>
          <p:cNvPr id="7" name="Text Box 9">
            <a:extLst>
              <a:ext uri="{FF2B5EF4-FFF2-40B4-BE49-F238E27FC236}">
                <a16:creationId xmlns:a16="http://schemas.microsoft.com/office/drawing/2014/main" id="{7C4B675F-2267-C7B3-2144-968CB2728C75}"/>
              </a:ext>
            </a:extLst>
          </p:cNvPr>
          <p:cNvSpPr txBox="1">
            <a:spLocks noChangeArrowheads="1"/>
          </p:cNvSpPr>
          <p:nvPr/>
        </p:nvSpPr>
        <p:spPr bwMode="auto">
          <a:xfrm>
            <a:off x="3919884" y="4602056"/>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bg1">
                    <a:lumMod val="50000"/>
                  </a:schemeClr>
                </a:solidFill>
                <a:latin typeface="+mn-ea"/>
                <a:ea typeface="+mn-ea"/>
                <a:cs typeface="メイリオ" panose="020B0604030504040204" pitchFamily="50" charset="-128"/>
              </a:rPr>
              <a:t>※</a:t>
            </a:r>
            <a:r>
              <a:rPr lang="ja-JP" altLang="en-US" sz="800" b="0" dirty="0">
                <a:solidFill>
                  <a:schemeClr val="bg1">
                    <a:lumMod val="50000"/>
                  </a:schemeClr>
                </a:solidFill>
                <a:latin typeface="+mn-ea"/>
                <a:ea typeface="+mn-ea"/>
                <a:cs typeface="メイリオ" panose="020B0604030504040204" pitchFamily="50" charset="-128"/>
              </a:rPr>
              <a:t>最低出稿金額：</a:t>
            </a:r>
            <a:r>
              <a:rPr lang="en-US" altLang="ja-JP" sz="800" b="0" dirty="0">
                <a:solidFill>
                  <a:schemeClr val="bg1">
                    <a:lumMod val="50000"/>
                  </a:schemeClr>
                </a:solidFill>
                <a:latin typeface="+mn-ea"/>
                <a:ea typeface="+mn-ea"/>
                <a:cs typeface="メイリオ" panose="020B0604030504040204" pitchFamily="50" charset="-128"/>
              </a:rPr>
              <a:t>1</a:t>
            </a:r>
            <a:r>
              <a:rPr lang="ja-JP" altLang="en-US" sz="800" b="0" dirty="0">
                <a:solidFill>
                  <a:schemeClr val="bg1">
                    <a:lumMod val="50000"/>
                  </a:schemeClr>
                </a:solidFill>
                <a:latin typeface="+mn-ea"/>
                <a:ea typeface="+mn-ea"/>
                <a:cs typeface="メイリオ" panose="020B0604030504040204" pitchFamily="50" charset="-128"/>
              </a:rPr>
              <a:t>発注あたり</a:t>
            </a:r>
            <a:r>
              <a:rPr lang="en-US" altLang="ja-JP" sz="800" b="0" dirty="0">
                <a:solidFill>
                  <a:schemeClr val="bg1">
                    <a:lumMod val="50000"/>
                  </a:schemeClr>
                </a:solidFill>
                <a:latin typeface="+mn-ea"/>
                <a:ea typeface="+mn-ea"/>
                <a:cs typeface="メイリオ" panose="020B0604030504040204" pitchFamily="50" charset="-128"/>
              </a:rPr>
              <a:t>300,000</a:t>
            </a:r>
            <a:r>
              <a:rPr lang="ja-JP" altLang="en-US" sz="800" b="0" dirty="0">
                <a:solidFill>
                  <a:schemeClr val="bg1">
                    <a:lumMod val="50000"/>
                  </a:schemeClr>
                </a:solidFill>
                <a:latin typeface="+mn-ea"/>
                <a:ea typeface="+mn-ea"/>
                <a:cs typeface="メイリオ" panose="020B0604030504040204" pitchFamily="50" charset="-128"/>
              </a:rPr>
              <a:t>円（満たない場合は各営業担当へご相談ください）</a:t>
            </a:r>
            <a:endParaRPr lang="en-US" altLang="ja-JP" sz="800" b="0" dirty="0">
              <a:solidFill>
                <a:schemeClr val="bg1">
                  <a:lumMod val="50000"/>
                </a:schemeClr>
              </a:solidFill>
              <a:latin typeface="+mn-ea"/>
              <a:ea typeface="+mn-ea"/>
              <a:cs typeface="メイリオ" panose="020B0604030504040204" pitchFamily="50" charset="-128"/>
            </a:endParaRPr>
          </a:p>
          <a:p>
            <a:pPr eaLnBrk="1" hangingPunct="1">
              <a:spcBef>
                <a:spcPct val="50000"/>
              </a:spcBef>
            </a:pPr>
            <a:r>
              <a:rPr lang="en-US" altLang="ja-JP" sz="800" dirty="0">
                <a:solidFill>
                  <a:schemeClr val="bg1">
                    <a:lumMod val="50000"/>
                  </a:schemeClr>
                </a:solidFill>
                <a:latin typeface="+mn-ea"/>
                <a:ea typeface="+mn-ea"/>
                <a:cs typeface="メイリオ" panose="020B0604030504040204" pitchFamily="50" charset="-128"/>
              </a:rPr>
              <a:t>※</a:t>
            </a:r>
            <a:r>
              <a:rPr lang="ja-JP" altLang="en-US" sz="800" dirty="0">
                <a:solidFill>
                  <a:schemeClr val="bg1">
                    <a:lumMod val="50000"/>
                  </a:schemeClr>
                </a:solidFill>
                <a:latin typeface="+mn-ea"/>
                <a:ea typeface="+mn-ea"/>
                <a:cs typeface="メイリオ" panose="020B0604030504040204" pitchFamily="50" charset="-128"/>
              </a:rPr>
              <a:t>ディスプレイ・バナー広告に関する注意事項は</a:t>
            </a:r>
            <a:r>
              <a:rPr lang="en-US" altLang="ja-JP" sz="800" dirty="0">
                <a:solidFill>
                  <a:schemeClr val="bg1">
                    <a:lumMod val="50000"/>
                  </a:schemeClr>
                </a:solidFill>
                <a:latin typeface="+mn-ea"/>
                <a:ea typeface="+mn-ea"/>
                <a:cs typeface="メイリオ" panose="020B0604030504040204" pitchFamily="50" charset="-128"/>
              </a:rPr>
              <a:t>P.59</a:t>
            </a:r>
            <a:r>
              <a:rPr lang="ja-JP" altLang="en-US" sz="800" dirty="0">
                <a:solidFill>
                  <a:schemeClr val="bg1">
                    <a:lumMod val="50000"/>
                  </a:schemeClr>
                </a:solidFill>
                <a:latin typeface="+mn-ea"/>
                <a:ea typeface="+mn-ea"/>
                <a:cs typeface="メイリオ" panose="020B0604030504040204" pitchFamily="50" charset="-128"/>
              </a:rPr>
              <a:t>を参照ください。</a:t>
            </a:r>
            <a:endParaRPr lang="ja-JP" altLang="en-US" sz="800" b="0" dirty="0">
              <a:solidFill>
                <a:schemeClr val="bg1">
                  <a:lumMod val="50000"/>
                </a:schemeClr>
              </a:solidFill>
              <a:latin typeface="+mn-ea"/>
              <a:ea typeface="+mn-ea"/>
              <a:cs typeface="メイリオ" panose="020B0604030504040204" pitchFamily="50" charset="-128"/>
            </a:endParaRPr>
          </a:p>
        </p:txBody>
      </p:sp>
    </p:spTree>
    <p:extLst>
      <p:ext uri="{BB962C8B-B14F-4D97-AF65-F5344CB8AC3E}">
        <p14:creationId xmlns:p14="http://schemas.microsoft.com/office/powerpoint/2010/main" val="1076981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E0EF89-EDDA-4E53-8ED7-64BA13818E9A}"/>
              </a:ext>
            </a:extLst>
          </p:cNvPr>
          <p:cNvSpPr>
            <a:spLocks noGrp="1"/>
          </p:cNvSpPr>
          <p:nvPr>
            <p:ph type="sldNum" sz="quarter" idx="12"/>
          </p:nvPr>
        </p:nvSpPr>
        <p:spPr/>
        <p:txBody>
          <a:bodyPr/>
          <a:lstStyle/>
          <a:p>
            <a:fld id="{D8B91448-09D1-4BE7-A07D-AABAAA73F2EB}" type="slidenum">
              <a:rPr kumimoji="1" lang="ja-JP" altLang="en-US" smtClean="0"/>
              <a:t>48</a:t>
            </a:fld>
            <a:endParaRPr kumimoji="1" lang="ja-JP" altLang="en-US"/>
          </a:p>
        </p:txBody>
      </p:sp>
      <p:sp>
        <p:nvSpPr>
          <p:cNvPr id="4" name="フッター プレースホルダー 3">
            <a:extLst>
              <a:ext uri="{FF2B5EF4-FFF2-40B4-BE49-F238E27FC236}">
                <a16:creationId xmlns:a16="http://schemas.microsoft.com/office/drawing/2014/main" id="{FC53DC01-DB50-4432-BE77-14FB377A7CF9}"/>
              </a:ext>
            </a:extLst>
          </p:cNvPr>
          <p:cNvSpPr>
            <a:spLocks noGrp="1"/>
          </p:cNvSpPr>
          <p:nvPr>
            <p:ph type="ftr" sz="quarter" idx="13"/>
          </p:nvPr>
        </p:nvSpPr>
        <p:spPr/>
        <p:txBody>
          <a:bodyPr/>
          <a:lstStyle/>
          <a:p>
            <a:r>
              <a:rPr lang="en-US" altLang="ja-JP"/>
              <a:t>Copyright © Kakaku.com, Inc. All Rights Reserved.</a:t>
            </a:r>
          </a:p>
        </p:txBody>
      </p:sp>
      <p:sp>
        <p:nvSpPr>
          <p:cNvPr id="5" name="テキスト プレースホルダー 8">
            <a:extLst>
              <a:ext uri="{FF2B5EF4-FFF2-40B4-BE49-F238E27FC236}">
                <a16:creationId xmlns:a16="http://schemas.microsoft.com/office/drawing/2014/main" id="{DFB5B968-4DD7-4C16-8B6D-27372A314BEE}"/>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 PC</a:t>
            </a:r>
            <a:r>
              <a:rPr lang="ja-JP" altLang="en-US" dirty="0"/>
              <a:t>・</a:t>
            </a:r>
            <a:r>
              <a:rPr lang="en-US" altLang="ja-JP" dirty="0"/>
              <a:t>SP </a:t>
            </a:r>
            <a:r>
              <a:rPr lang="ja-JP" altLang="en-US" dirty="0"/>
              <a:t>バナー広告</a:t>
            </a:r>
            <a:r>
              <a:rPr lang="en-US" altLang="ja-JP" dirty="0"/>
              <a:t>】</a:t>
            </a:r>
            <a:r>
              <a:rPr kumimoji="1" lang="en-US" altLang="ja-JP" dirty="0"/>
              <a:t>Run of</a:t>
            </a:r>
            <a:r>
              <a:rPr lang="ja-JP" altLang="en-US" dirty="0"/>
              <a:t> </a:t>
            </a:r>
            <a:r>
              <a:rPr lang="en-US" altLang="ja-JP" dirty="0"/>
              <a:t>kakakucom</a:t>
            </a:r>
            <a:r>
              <a:rPr lang="ja-JP" altLang="en-US" sz="1200" dirty="0"/>
              <a:t>（カカクコムグループサイト横断配信）</a:t>
            </a:r>
            <a:endParaRPr lang="ja-JP" altLang="en-US" dirty="0"/>
          </a:p>
        </p:txBody>
      </p:sp>
      <p:sp>
        <p:nvSpPr>
          <p:cNvPr id="6" name="テキスト ボックス 5">
            <a:extLst>
              <a:ext uri="{FF2B5EF4-FFF2-40B4-BE49-F238E27FC236}">
                <a16:creationId xmlns:a16="http://schemas.microsoft.com/office/drawing/2014/main" id="{FF4084B3-4016-4461-8257-627496693789}"/>
              </a:ext>
            </a:extLst>
          </p:cNvPr>
          <p:cNvSpPr txBox="1"/>
          <p:nvPr/>
        </p:nvSpPr>
        <p:spPr>
          <a:xfrm>
            <a:off x="191682" y="497327"/>
            <a:ext cx="7115129" cy="830997"/>
          </a:xfrm>
          <a:prstGeom prst="rect">
            <a:avLst/>
          </a:prstGeom>
          <a:noFill/>
        </p:spPr>
        <p:txBody>
          <a:bodyPr wrap="square" rtlCol="0">
            <a:spAutoFit/>
          </a:bodyPr>
          <a:lstStyle/>
          <a:p>
            <a:r>
              <a:rPr kumimoji="1" lang="ja-JP" altLang="en-US" sz="1600" b="1" dirty="0"/>
              <a:t>カカクコムグループの多様なジャンルを使い、グループサイトの</a:t>
            </a:r>
            <a:r>
              <a:rPr kumimoji="1" lang="en-US" altLang="ja-JP" sz="1600" b="1" dirty="0"/>
              <a:t>PC/SP</a:t>
            </a:r>
            <a:r>
              <a:rPr kumimoji="1" lang="ja-JP" altLang="en-US" sz="1600" b="1" dirty="0"/>
              <a:t>にランダム配信。</a:t>
            </a:r>
            <a:r>
              <a:rPr kumimoji="1" lang="ja-JP" altLang="en-US" sz="1600" b="1" dirty="0">
                <a:solidFill>
                  <a:schemeClr val="accent1"/>
                </a:solidFill>
              </a:rPr>
              <a:t>各サイトのオーディエンスデータを活用したターゲット配信も可能</a:t>
            </a:r>
          </a:p>
        </p:txBody>
      </p:sp>
      <p:sp>
        <p:nvSpPr>
          <p:cNvPr id="20" name="テキスト ボックス 19">
            <a:extLst>
              <a:ext uri="{FF2B5EF4-FFF2-40B4-BE49-F238E27FC236}">
                <a16:creationId xmlns:a16="http://schemas.microsoft.com/office/drawing/2014/main" id="{8A11B4AC-2E64-4DFE-8FAD-505156DE3848}"/>
              </a:ext>
            </a:extLst>
          </p:cNvPr>
          <p:cNvSpPr txBox="1"/>
          <p:nvPr/>
        </p:nvSpPr>
        <p:spPr>
          <a:xfrm>
            <a:off x="7441110" y="638118"/>
            <a:ext cx="744722" cy="253916"/>
          </a:xfrm>
          <a:prstGeom prst="rect">
            <a:avLst/>
          </a:prstGeom>
          <a:solidFill>
            <a:schemeClr val="accent1"/>
          </a:solidFill>
        </p:spPr>
        <p:txBody>
          <a:bodyPr wrap="square" rtlCol="0" anchor="ctr">
            <a:spAutoFit/>
          </a:bodyPr>
          <a:lstStyle/>
          <a:p>
            <a:pPr algn="ctr"/>
            <a:r>
              <a:rPr kumimoji="1" lang="en-US" altLang="ja-JP" sz="1050">
                <a:solidFill>
                  <a:schemeClr val="bg1"/>
                </a:solidFill>
              </a:rPr>
              <a:t>Imp</a:t>
            </a:r>
            <a:r>
              <a:rPr kumimoji="1" lang="ja-JP" altLang="en-US" sz="1050">
                <a:solidFill>
                  <a:schemeClr val="bg1"/>
                </a:solidFill>
              </a:rPr>
              <a:t>保証</a:t>
            </a:r>
            <a:endParaRPr kumimoji="1" lang="en-US" altLang="ja-JP" sz="1050">
              <a:solidFill>
                <a:schemeClr val="bg1"/>
              </a:solidFill>
            </a:endParaRPr>
          </a:p>
        </p:txBody>
      </p:sp>
      <p:pic>
        <p:nvPicPr>
          <p:cNvPr id="21" name="グラフィックス 20">
            <a:extLst>
              <a:ext uri="{FF2B5EF4-FFF2-40B4-BE49-F238E27FC236}">
                <a16:creationId xmlns:a16="http://schemas.microsoft.com/office/drawing/2014/main" id="{526354B0-3857-4BA4-9607-A07A2AB7CB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04451" y="585730"/>
            <a:ext cx="228600" cy="390525"/>
          </a:xfrm>
          <a:prstGeom prst="rect">
            <a:avLst/>
          </a:prstGeom>
        </p:spPr>
      </p:pic>
      <p:pic>
        <p:nvPicPr>
          <p:cNvPr id="24" name="グラフィックス 23">
            <a:extLst>
              <a:ext uri="{FF2B5EF4-FFF2-40B4-BE49-F238E27FC236}">
                <a16:creationId xmlns:a16="http://schemas.microsoft.com/office/drawing/2014/main" id="{BDA98284-C0F9-4B91-BA04-FF6E433136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14361" y="638118"/>
            <a:ext cx="438150" cy="285750"/>
          </a:xfrm>
          <a:prstGeom prst="rect">
            <a:avLst/>
          </a:prstGeom>
        </p:spPr>
      </p:pic>
      <p:grpSp>
        <p:nvGrpSpPr>
          <p:cNvPr id="7" name="グループ化 6">
            <a:extLst>
              <a:ext uri="{FF2B5EF4-FFF2-40B4-BE49-F238E27FC236}">
                <a16:creationId xmlns:a16="http://schemas.microsoft.com/office/drawing/2014/main" id="{F92BF13C-A7EC-4929-B5B0-5101A813E9AE}"/>
              </a:ext>
            </a:extLst>
          </p:cNvPr>
          <p:cNvGrpSpPr/>
          <p:nvPr/>
        </p:nvGrpSpPr>
        <p:grpSpPr>
          <a:xfrm>
            <a:off x="977636" y="1671588"/>
            <a:ext cx="2661720" cy="975184"/>
            <a:chOff x="671254" y="1194402"/>
            <a:chExt cx="2661720" cy="975184"/>
          </a:xfrm>
        </p:grpSpPr>
        <p:pic>
          <p:nvPicPr>
            <p:cNvPr id="18" name="Picture 24" descr="価格com">
              <a:extLst>
                <a:ext uri="{FF2B5EF4-FFF2-40B4-BE49-F238E27FC236}">
                  <a16:creationId xmlns:a16="http://schemas.microsoft.com/office/drawing/2014/main" id="{D7C865EB-2720-476F-BE7E-F4F1A69563DE}"/>
                </a:ext>
              </a:extLst>
            </p:cNvPr>
            <p:cNvPicPr>
              <a:picLocks noChangeAspect="1" noChangeArrowheads="1"/>
            </p:cNvPicPr>
            <p:nvPr/>
          </p:nvPicPr>
          <p:blipFill>
            <a:blip r:embed="rId6" cstate="print"/>
            <a:srcRect/>
            <a:stretch>
              <a:fillRect/>
            </a:stretch>
          </p:blipFill>
          <p:spPr bwMode="auto">
            <a:xfrm>
              <a:off x="849441" y="1429701"/>
              <a:ext cx="1002628" cy="234378"/>
            </a:xfrm>
            <a:prstGeom prst="rect">
              <a:avLst/>
            </a:prstGeom>
            <a:noFill/>
            <a:ln w="12700">
              <a:noFill/>
              <a:miter lim="800000"/>
              <a:headEnd/>
              <a:tailEnd/>
            </a:ln>
          </p:spPr>
        </p:pic>
        <p:pic>
          <p:nvPicPr>
            <p:cNvPr id="19" name="Picture 22" descr="食べログ">
              <a:extLst>
                <a:ext uri="{FF2B5EF4-FFF2-40B4-BE49-F238E27FC236}">
                  <a16:creationId xmlns:a16="http://schemas.microsoft.com/office/drawing/2014/main" id="{D591C901-47EA-4B14-A861-7D22EAFCCCB8}"/>
                </a:ext>
              </a:extLst>
            </p:cNvPr>
            <p:cNvPicPr>
              <a:picLocks noChangeAspect="1" noChangeArrowheads="1"/>
            </p:cNvPicPr>
            <p:nvPr/>
          </p:nvPicPr>
          <p:blipFill>
            <a:blip r:embed="rId7" cstate="print"/>
            <a:srcRect/>
            <a:stretch>
              <a:fillRect/>
            </a:stretch>
          </p:blipFill>
          <p:spPr bwMode="auto">
            <a:xfrm>
              <a:off x="1994182" y="1435182"/>
              <a:ext cx="1008107" cy="266557"/>
            </a:xfrm>
            <a:prstGeom prst="rect">
              <a:avLst/>
            </a:prstGeom>
            <a:noFill/>
            <a:ln w="12700">
              <a:noFill/>
              <a:miter lim="800000"/>
              <a:headEnd/>
              <a:tailEnd/>
            </a:ln>
          </p:spPr>
        </p:pic>
        <p:pic>
          <p:nvPicPr>
            <p:cNvPr id="22" name="図 21">
              <a:extLst>
                <a:ext uri="{FF2B5EF4-FFF2-40B4-BE49-F238E27FC236}">
                  <a16:creationId xmlns:a16="http://schemas.microsoft.com/office/drawing/2014/main" id="{6FE098A8-B0E3-4766-9210-FF9813FF8521}"/>
                </a:ext>
              </a:extLst>
            </p:cNvPr>
            <p:cNvPicPr>
              <a:picLocks noChangeAspect="1"/>
            </p:cNvPicPr>
            <p:nvPr/>
          </p:nvPicPr>
          <p:blipFill>
            <a:blip r:embed="rId8"/>
            <a:stretch>
              <a:fillRect/>
            </a:stretch>
          </p:blipFill>
          <p:spPr>
            <a:xfrm>
              <a:off x="1164115" y="1752363"/>
              <a:ext cx="687954" cy="272907"/>
            </a:xfrm>
            <a:prstGeom prst="rect">
              <a:avLst/>
            </a:prstGeom>
            <a:ln>
              <a:noFill/>
            </a:ln>
          </p:spPr>
        </p:pic>
        <p:pic>
          <p:nvPicPr>
            <p:cNvPr id="23" name="図 22">
              <a:extLst>
                <a:ext uri="{FF2B5EF4-FFF2-40B4-BE49-F238E27FC236}">
                  <a16:creationId xmlns:a16="http://schemas.microsoft.com/office/drawing/2014/main" id="{F8194C06-836B-4E2B-8AB8-8FA82FF5AB7A}"/>
                </a:ext>
              </a:extLst>
            </p:cNvPr>
            <p:cNvPicPr>
              <a:picLocks noChangeAspect="1"/>
            </p:cNvPicPr>
            <p:nvPr/>
          </p:nvPicPr>
          <p:blipFill>
            <a:blip r:embed="rId9"/>
            <a:stretch>
              <a:fillRect/>
            </a:stretch>
          </p:blipFill>
          <p:spPr>
            <a:xfrm>
              <a:off x="2065397" y="1788262"/>
              <a:ext cx="865675" cy="266557"/>
            </a:xfrm>
            <a:prstGeom prst="rect">
              <a:avLst/>
            </a:prstGeom>
            <a:ln>
              <a:noFill/>
            </a:ln>
          </p:spPr>
        </p:pic>
        <p:sp>
          <p:nvSpPr>
            <p:cNvPr id="25" name="テキスト ボックス 24">
              <a:extLst>
                <a:ext uri="{FF2B5EF4-FFF2-40B4-BE49-F238E27FC236}">
                  <a16:creationId xmlns:a16="http://schemas.microsoft.com/office/drawing/2014/main" id="{031D2E07-B3D7-4DCA-A90A-3189FDBAF1DE}"/>
                </a:ext>
              </a:extLst>
            </p:cNvPr>
            <p:cNvSpPr txBox="1"/>
            <p:nvPr/>
          </p:nvSpPr>
          <p:spPr>
            <a:xfrm>
              <a:off x="1073156" y="1204085"/>
              <a:ext cx="1857916" cy="261610"/>
            </a:xfrm>
            <a:prstGeom prst="rect">
              <a:avLst/>
            </a:prstGeom>
            <a:noFill/>
            <a:ln>
              <a:noFill/>
            </a:ln>
          </p:spPr>
          <p:txBody>
            <a:bodyPr wrap="square" rtlCol="0">
              <a:spAutoFit/>
            </a:bodyPr>
            <a:lstStyle/>
            <a:p>
              <a:pPr algn="ctr"/>
              <a:r>
                <a:rPr lang="ja-JP" altLang="en-US" sz="1100" b="1" dirty="0">
                  <a:latin typeface="+mn-ea"/>
                  <a:ea typeface="+mn-ea"/>
                  <a:cs typeface="メイリオ" pitchFamily="50" charset="-128"/>
                </a:rPr>
                <a:t>主な掲載メディア</a:t>
              </a:r>
              <a:endParaRPr kumimoji="1" lang="ja-JP" altLang="en-US" sz="1100" b="1" dirty="0">
                <a:latin typeface="+mn-ea"/>
                <a:ea typeface="+mn-ea"/>
                <a:cs typeface="メイリオ" pitchFamily="50" charset="-128"/>
              </a:endParaRPr>
            </a:p>
          </p:txBody>
        </p:sp>
        <p:sp>
          <p:nvSpPr>
            <p:cNvPr id="26" name="正方形/長方形 25">
              <a:extLst>
                <a:ext uri="{FF2B5EF4-FFF2-40B4-BE49-F238E27FC236}">
                  <a16:creationId xmlns:a16="http://schemas.microsoft.com/office/drawing/2014/main" id="{481D0CD5-F058-4A95-A807-62792985C717}"/>
                </a:ext>
              </a:extLst>
            </p:cNvPr>
            <p:cNvSpPr/>
            <p:nvPr/>
          </p:nvSpPr>
          <p:spPr>
            <a:xfrm>
              <a:off x="671254" y="1194402"/>
              <a:ext cx="2661720" cy="97518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ndParaRPr>
            </a:p>
          </p:txBody>
        </p:sp>
      </p:grpSp>
      <p:pic>
        <p:nvPicPr>
          <p:cNvPr id="51" name="図 50">
            <a:extLst>
              <a:ext uri="{FF2B5EF4-FFF2-40B4-BE49-F238E27FC236}">
                <a16:creationId xmlns:a16="http://schemas.microsoft.com/office/drawing/2014/main" id="{09179D74-05D1-44E2-99EE-51B435822135}"/>
              </a:ext>
            </a:extLst>
          </p:cNvPr>
          <p:cNvPicPr>
            <a:picLocks noChangeAspect="1"/>
          </p:cNvPicPr>
          <p:nvPr/>
        </p:nvPicPr>
        <p:blipFill rotWithShape="1">
          <a:blip r:embed="rId10"/>
          <a:srcRect b="5978"/>
          <a:stretch/>
        </p:blipFill>
        <p:spPr>
          <a:xfrm>
            <a:off x="3087450" y="2958059"/>
            <a:ext cx="815163" cy="1647825"/>
          </a:xfrm>
          <a:prstGeom prst="rect">
            <a:avLst/>
          </a:prstGeom>
        </p:spPr>
      </p:pic>
      <p:pic>
        <p:nvPicPr>
          <p:cNvPr id="52" name="図 51">
            <a:extLst>
              <a:ext uri="{FF2B5EF4-FFF2-40B4-BE49-F238E27FC236}">
                <a16:creationId xmlns:a16="http://schemas.microsoft.com/office/drawing/2014/main" id="{8E825AA7-0E91-4167-880C-3763FE3E658B}"/>
              </a:ext>
            </a:extLst>
          </p:cNvPr>
          <p:cNvPicPr>
            <a:picLocks noChangeAspect="1"/>
          </p:cNvPicPr>
          <p:nvPr/>
        </p:nvPicPr>
        <p:blipFill>
          <a:blip r:embed="rId11"/>
          <a:stretch>
            <a:fillRect/>
          </a:stretch>
        </p:blipFill>
        <p:spPr>
          <a:xfrm>
            <a:off x="859646" y="2980384"/>
            <a:ext cx="1828799" cy="1365503"/>
          </a:xfrm>
          <a:prstGeom prst="rect">
            <a:avLst/>
          </a:prstGeom>
        </p:spPr>
      </p:pic>
      <p:pic>
        <p:nvPicPr>
          <p:cNvPr id="53" name="図 52">
            <a:extLst>
              <a:ext uri="{FF2B5EF4-FFF2-40B4-BE49-F238E27FC236}">
                <a16:creationId xmlns:a16="http://schemas.microsoft.com/office/drawing/2014/main" id="{F51281B1-91C7-4F72-932A-44C5D688D2E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6483" y="2886581"/>
            <a:ext cx="2392402" cy="1614870"/>
          </a:xfrm>
          <a:prstGeom prst="rect">
            <a:avLst/>
          </a:prstGeom>
        </p:spPr>
      </p:pic>
      <p:pic>
        <p:nvPicPr>
          <p:cNvPr id="54" name="図 53">
            <a:extLst>
              <a:ext uri="{FF2B5EF4-FFF2-40B4-BE49-F238E27FC236}">
                <a16:creationId xmlns:a16="http://schemas.microsoft.com/office/drawing/2014/main" id="{675443F2-0356-440F-BB82-150F08B5D4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7909" y="2825005"/>
            <a:ext cx="933543" cy="1882643"/>
          </a:xfrm>
          <a:prstGeom prst="rect">
            <a:avLst/>
          </a:prstGeom>
        </p:spPr>
      </p:pic>
      <p:sp>
        <p:nvSpPr>
          <p:cNvPr id="55" name="正方形/長方形 54">
            <a:extLst>
              <a:ext uri="{FF2B5EF4-FFF2-40B4-BE49-F238E27FC236}">
                <a16:creationId xmlns:a16="http://schemas.microsoft.com/office/drawing/2014/main" id="{28563813-45DD-46FF-A518-F66E7660ADCF}"/>
              </a:ext>
            </a:extLst>
          </p:cNvPr>
          <p:cNvSpPr/>
          <p:nvPr/>
        </p:nvSpPr>
        <p:spPr bwMode="auto">
          <a:xfrm>
            <a:off x="2058350" y="3103389"/>
            <a:ext cx="500292" cy="417221"/>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1" i="0" u="none" strike="noStrike" cap="none" normalizeH="0" baseline="0" dirty="0">
              <a:ln>
                <a:noFill/>
              </a:ln>
              <a:solidFill>
                <a:schemeClr val="bg1"/>
              </a:solidFill>
              <a:latin typeface="+mn-ea"/>
              <a:cs typeface="メイリオ" panose="020B0604030504040204" pitchFamily="50" charset="-128"/>
            </a:endParaRPr>
          </a:p>
        </p:txBody>
      </p:sp>
      <p:sp>
        <p:nvSpPr>
          <p:cNvPr id="56" name="正方形/長方形 55">
            <a:extLst>
              <a:ext uri="{FF2B5EF4-FFF2-40B4-BE49-F238E27FC236}">
                <a16:creationId xmlns:a16="http://schemas.microsoft.com/office/drawing/2014/main" id="{9A175855-25F1-4B48-91E8-E0B94883FA1D}"/>
              </a:ext>
            </a:extLst>
          </p:cNvPr>
          <p:cNvSpPr/>
          <p:nvPr/>
        </p:nvSpPr>
        <p:spPr>
          <a:xfrm>
            <a:off x="294385" y="1517872"/>
            <a:ext cx="4084668" cy="4354422"/>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ndParaRPr>
          </a:p>
        </p:txBody>
      </p:sp>
      <p:sp>
        <p:nvSpPr>
          <p:cNvPr id="57" name="テキスト ボックス 56">
            <a:extLst>
              <a:ext uri="{FF2B5EF4-FFF2-40B4-BE49-F238E27FC236}">
                <a16:creationId xmlns:a16="http://schemas.microsoft.com/office/drawing/2014/main" id="{D73812DC-24FA-4A02-A502-F9FEA270C634}"/>
              </a:ext>
            </a:extLst>
          </p:cNvPr>
          <p:cNvSpPr txBox="1"/>
          <p:nvPr/>
        </p:nvSpPr>
        <p:spPr>
          <a:xfrm>
            <a:off x="406646" y="4830334"/>
            <a:ext cx="3913684" cy="968214"/>
          </a:xfrm>
          <a:prstGeom prst="rect">
            <a:avLst/>
          </a:prstGeom>
          <a:noFill/>
        </p:spPr>
        <p:txBody>
          <a:bodyPr wrap="square" lIns="0" tIns="0" rIns="0" bIns="0" rtlCol="0">
            <a:spAutoFit/>
          </a:bodyPr>
          <a:lstStyle/>
          <a:p>
            <a:pPr>
              <a:lnSpc>
                <a:spcPct val="120000"/>
              </a:lnSpc>
            </a:pPr>
            <a:r>
              <a:rPr lang="ja-JP" altLang="en-US" sz="1100" b="1" dirty="0">
                <a:solidFill>
                  <a:schemeClr val="tx1">
                    <a:lumMod val="65000"/>
                    <a:lumOff val="35000"/>
                  </a:schemeClr>
                </a:solidFill>
                <a:latin typeface="+mn-ea"/>
                <a:ea typeface="+mn-ea"/>
              </a:rPr>
              <a:t>■カカクコムグループサイトへ配信</a:t>
            </a:r>
            <a:endParaRPr lang="en-US" altLang="ja-JP" sz="1100" b="1" dirty="0">
              <a:solidFill>
                <a:schemeClr val="tx1">
                  <a:lumMod val="65000"/>
                  <a:lumOff val="35000"/>
                </a:schemeClr>
              </a:solidFill>
              <a:latin typeface="+mn-ea"/>
            </a:endParaRPr>
          </a:p>
          <a:p>
            <a:pPr>
              <a:lnSpc>
                <a:spcPct val="120000"/>
              </a:lnSpc>
            </a:pPr>
            <a:r>
              <a:rPr lang="ja-JP" altLang="en-US" sz="1050" dirty="0">
                <a:latin typeface="+mn-ea"/>
                <a:ea typeface="+mn-ea"/>
              </a:rPr>
              <a:t>生活に密着したカテゴリから趣味性の高いカテゴリまで網羅したカカクコムグループサイトへ配信し、潜在層ユーザーへアプローチを広げ、顕在層を発掘。</a:t>
            </a:r>
            <a:endParaRPr lang="en-US" altLang="ja-JP" sz="1050" dirty="0">
              <a:latin typeface="+mn-ea"/>
              <a:ea typeface="+mn-ea"/>
            </a:endParaRPr>
          </a:p>
          <a:p>
            <a:pPr>
              <a:lnSpc>
                <a:spcPct val="120000"/>
              </a:lnSpc>
            </a:pPr>
            <a:r>
              <a:rPr lang="en-US" altLang="ja-JP" sz="1050" dirty="0">
                <a:latin typeface="+mn-ea"/>
                <a:ea typeface="+mn-ea"/>
              </a:rPr>
              <a:t>※</a:t>
            </a:r>
            <a:r>
              <a:rPr lang="ja-JP" altLang="en-US" sz="1050" dirty="0">
                <a:latin typeface="+mn-ea"/>
                <a:ea typeface="+mn-ea"/>
              </a:rPr>
              <a:t>配信されるサイト及びクリエイティブはランダムになります。</a:t>
            </a:r>
          </a:p>
        </p:txBody>
      </p:sp>
      <p:graphicFrame>
        <p:nvGraphicFramePr>
          <p:cNvPr id="12" name="表 11">
            <a:extLst>
              <a:ext uri="{FF2B5EF4-FFF2-40B4-BE49-F238E27FC236}">
                <a16:creationId xmlns:a16="http://schemas.microsoft.com/office/drawing/2014/main" id="{B995BD3C-4F70-2A87-684C-CF11392401A1}"/>
              </a:ext>
            </a:extLst>
          </p:cNvPr>
          <p:cNvGraphicFramePr>
            <a:graphicFrameLocks noGrp="1"/>
          </p:cNvGraphicFramePr>
          <p:nvPr>
            <p:extLst>
              <p:ext uri="{D42A27DB-BD31-4B8C-83A1-F6EECF244321}">
                <p14:modId xmlns:p14="http://schemas.microsoft.com/office/powerpoint/2010/main" val="1957137655"/>
              </p:ext>
            </p:extLst>
          </p:nvPr>
        </p:nvGraphicFramePr>
        <p:xfrm>
          <a:off x="4462443" y="1560109"/>
          <a:ext cx="4603976" cy="4291965"/>
        </p:xfrm>
        <a:graphic>
          <a:graphicData uri="http://schemas.openxmlformats.org/drawingml/2006/table">
            <a:tbl>
              <a:tblPr/>
              <a:tblGrid>
                <a:gridCol w="1033545">
                  <a:extLst>
                    <a:ext uri="{9D8B030D-6E8A-4147-A177-3AD203B41FA5}">
                      <a16:colId xmlns:a16="http://schemas.microsoft.com/office/drawing/2014/main" val="4036338734"/>
                    </a:ext>
                  </a:extLst>
                </a:gridCol>
                <a:gridCol w="3570431">
                  <a:extLst>
                    <a:ext uri="{9D8B030D-6E8A-4147-A177-3AD203B41FA5}">
                      <a16:colId xmlns:a16="http://schemas.microsoft.com/office/drawing/2014/main" val="3603744245"/>
                    </a:ext>
                  </a:extLst>
                </a:gridCol>
              </a:tblGrid>
              <a:tr h="255270">
                <a:tc>
                  <a:txBody>
                    <a:bodyPr/>
                    <a:lstStyle/>
                    <a:p>
                      <a:pPr algn="l" fontAlgn="ctr"/>
                      <a:r>
                        <a:rPr lang="ja-JP" altLang="en-US" sz="85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Run of kakakucom</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87428830"/>
                  </a:ext>
                </a:extLst>
              </a:tr>
              <a:tr h="400050">
                <a:tc>
                  <a:txBody>
                    <a:bodyPr/>
                    <a:lstStyle/>
                    <a:p>
                      <a:pPr algn="l" fontAlgn="ctr"/>
                      <a:r>
                        <a:rPr lang="ja-JP" altLang="en-US" sz="850" b="1" i="0" u="none" strike="noStrike" dirty="0">
                          <a:solidFill>
                            <a:srgbClr val="FFFFFF"/>
                          </a:solidFill>
                          <a:effectLst/>
                          <a:latin typeface="游ゴシック" panose="020B0400000000000000" pitchFamily="50" charset="-128"/>
                          <a:ea typeface="游ゴシック" panose="020B0400000000000000" pitchFamily="50" charset="-128"/>
                        </a:rPr>
                        <a:t>配信形式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PC/SP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全配信</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②</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PC/SP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　オーディエンスターゲティング</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254972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①＠</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0.3</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円　②＠</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0.5</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9348004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掲載期間</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週間～</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ヶ月間</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196484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0618575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カカクコムグループサイト（ランダム）</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15002729"/>
                  </a:ext>
                </a:extLst>
              </a:tr>
              <a:tr h="4000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a:solidFill>
                            <a:srgbClr val="000000"/>
                          </a:solidFill>
                          <a:effectLst/>
                          <a:latin typeface="游ゴシック" panose="020B0400000000000000" pitchFamily="50" charset="-128"/>
                          <a:ea typeface="游ゴシック" panose="020B0400000000000000" pitchFamily="50" charset="-128"/>
                        </a:rPr>
                        <a:t>【PC】300x250（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en-US" sz="850" b="0" i="0" u="none" strike="noStrike">
                          <a:solidFill>
                            <a:srgbClr val="000000"/>
                          </a:solidFill>
                          <a:effectLst/>
                          <a:latin typeface="游ゴシック" panose="020B0400000000000000" pitchFamily="50" charset="-128"/>
                          <a:ea typeface="游ゴシック" panose="020B0400000000000000" pitchFamily="50" charset="-128"/>
                        </a:rPr>
                        <a:t>pix）　728x90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en-US" sz="850" b="0" i="0" u="none" strike="noStrike">
                          <a:solidFill>
                            <a:srgbClr val="000000"/>
                          </a:solidFill>
                          <a:effectLst/>
                          <a:latin typeface="游ゴシック" panose="020B0400000000000000" pitchFamily="50" charset="-128"/>
                          <a:ea typeface="游ゴシック" panose="020B0400000000000000" pitchFamily="50" charset="-128"/>
                        </a:rPr>
                        <a:t>pix）　</a:t>
                      </a:r>
                      <a:br>
                        <a:rPr 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sz="850" b="0" i="0" u="none" strike="noStrike">
                          <a:solidFill>
                            <a:srgbClr val="000000"/>
                          </a:solidFill>
                          <a:effectLst/>
                          <a:latin typeface="游ゴシック" panose="020B0400000000000000" pitchFamily="50" charset="-128"/>
                          <a:ea typeface="游ゴシック" panose="020B0400000000000000" pitchFamily="50" charset="-128"/>
                        </a:rPr>
                        <a:t>【SP】300x250（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en-US" sz="850" b="0" i="0" u="none" strike="noStrike">
                          <a:solidFill>
                            <a:srgbClr val="000000"/>
                          </a:solidFill>
                          <a:effectLst/>
                          <a:latin typeface="游ゴシック" panose="020B0400000000000000" pitchFamily="50" charset="-128"/>
                          <a:ea typeface="游ゴシック" panose="020B0400000000000000" pitchFamily="50" charset="-128"/>
                        </a:rPr>
                        <a:t>pix）　320x50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en-US" sz="850" b="0" i="0" u="none" strike="noStrike">
                          <a:solidFill>
                            <a:srgbClr val="000000"/>
                          </a:solidFill>
                          <a:effectLst/>
                          <a:latin typeface="游ゴシック" panose="020B0400000000000000" pitchFamily="50" charset="-128"/>
                          <a:ea typeface="游ゴシック" panose="020B0400000000000000" pitchFamily="50" charset="-128"/>
                        </a:rPr>
                        <a:t>pix）　</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43044967"/>
                  </a:ext>
                </a:extLst>
              </a:tr>
              <a:tr h="4000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Type G</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8961948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12:00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まで</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21217136"/>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62942526"/>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36154412"/>
                  </a:ext>
                </a:extLst>
              </a:tr>
              <a:tr h="255270">
                <a:tc vMerge="1">
                  <a:txBody>
                    <a:bodyPr/>
                    <a:lstStyle/>
                    <a:p>
                      <a:endParaRPr kumimoji="1" lang="ja-JP" altLang="en-US"/>
                    </a:p>
                  </a:txBody>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61328051"/>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71640898"/>
                  </a:ext>
                </a:extLst>
              </a:tr>
              <a:tr h="102870">
                <a:tc>
                  <a:txBody>
                    <a:bodyPr/>
                    <a:lstStyle/>
                    <a:p>
                      <a:pPr algn="l" fontAlgn="ctr"/>
                      <a:endParaRPr lang="ja-JP" altLang="en-US" sz="85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ctr"/>
                      <a:endPar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6163389"/>
                  </a:ext>
                </a:extLst>
              </a:tr>
              <a:tr h="4000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備考</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広告配信は</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サイズのバナーをランダムに配信いたします。サイト指定はお受けできかねますので、ご了承ください。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92402688"/>
                  </a:ext>
                </a:extLst>
              </a:tr>
            </a:tbl>
          </a:graphicData>
        </a:graphic>
      </p:graphicFrame>
      <p:sp>
        <p:nvSpPr>
          <p:cNvPr id="3" name="Text Box 9">
            <a:extLst>
              <a:ext uri="{FF2B5EF4-FFF2-40B4-BE49-F238E27FC236}">
                <a16:creationId xmlns:a16="http://schemas.microsoft.com/office/drawing/2014/main" id="{E34B3B63-E066-A533-E3F1-886168A22BBE}"/>
              </a:ext>
            </a:extLst>
          </p:cNvPr>
          <p:cNvSpPr txBox="1">
            <a:spLocks noChangeArrowheads="1"/>
          </p:cNvSpPr>
          <p:nvPr/>
        </p:nvSpPr>
        <p:spPr bwMode="auto">
          <a:xfrm>
            <a:off x="4393646" y="5964543"/>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bg1">
                    <a:lumMod val="50000"/>
                  </a:schemeClr>
                </a:solidFill>
                <a:latin typeface="+mn-ea"/>
                <a:ea typeface="+mn-ea"/>
                <a:cs typeface="メイリオ" panose="020B0604030504040204" pitchFamily="50" charset="-128"/>
              </a:rPr>
              <a:t>※</a:t>
            </a:r>
            <a:r>
              <a:rPr lang="ja-JP" altLang="en-US" sz="800" b="0" dirty="0">
                <a:solidFill>
                  <a:schemeClr val="bg1">
                    <a:lumMod val="50000"/>
                  </a:schemeClr>
                </a:solidFill>
                <a:latin typeface="+mn-ea"/>
                <a:ea typeface="+mn-ea"/>
                <a:cs typeface="メイリオ" panose="020B0604030504040204" pitchFamily="50" charset="-128"/>
              </a:rPr>
              <a:t>最低出稿金額：</a:t>
            </a:r>
            <a:r>
              <a:rPr lang="en-US" altLang="ja-JP" sz="800" b="0" dirty="0">
                <a:solidFill>
                  <a:schemeClr val="bg1">
                    <a:lumMod val="50000"/>
                  </a:schemeClr>
                </a:solidFill>
                <a:latin typeface="+mn-ea"/>
                <a:ea typeface="+mn-ea"/>
                <a:cs typeface="メイリオ" panose="020B0604030504040204" pitchFamily="50" charset="-128"/>
              </a:rPr>
              <a:t>1</a:t>
            </a:r>
            <a:r>
              <a:rPr lang="ja-JP" altLang="en-US" sz="800" b="0" dirty="0">
                <a:solidFill>
                  <a:schemeClr val="bg1">
                    <a:lumMod val="50000"/>
                  </a:schemeClr>
                </a:solidFill>
                <a:latin typeface="+mn-ea"/>
                <a:ea typeface="+mn-ea"/>
                <a:cs typeface="メイリオ" panose="020B0604030504040204" pitchFamily="50" charset="-128"/>
              </a:rPr>
              <a:t>発注あたり</a:t>
            </a:r>
            <a:r>
              <a:rPr lang="en-US" altLang="ja-JP" sz="800" b="0" dirty="0">
                <a:solidFill>
                  <a:schemeClr val="bg1">
                    <a:lumMod val="50000"/>
                  </a:schemeClr>
                </a:solidFill>
                <a:latin typeface="+mn-ea"/>
                <a:ea typeface="+mn-ea"/>
                <a:cs typeface="メイリオ" panose="020B0604030504040204" pitchFamily="50" charset="-128"/>
              </a:rPr>
              <a:t>300,000</a:t>
            </a:r>
            <a:r>
              <a:rPr lang="ja-JP" altLang="en-US" sz="800" b="0" dirty="0">
                <a:solidFill>
                  <a:schemeClr val="bg1">
                    <a:lumMod val="50000"/>
                  </a:schemeClr>
                </a:solidFill>
                <a:latin typeface="+mn-ea"/>
                <a:ea typeface="+mn-ea"/>
                <a:cs typeface="メイリオ" panose="020B0604030504040204" pitchFamily="50" charset="-128"/>
              </a:rPr>
              <a:t>円（満たない場合は各営業担当へご相談ください）</a:t>
            </a:r>
            <a:endParaRPr lang="en-US" altLang="ja-JP" sz="800" b="0" dirty="0">
              <a:solidFill>
                <a:schemeClr val="bg1">
                  <a:lumMod val="50000"/>
                </a:schemeClr>
              </a:solidFill>
              <a:latin typeface="+mn-ea"/>
              <a:ea typeface="+mn-ea"/>
              <a:cs typeface="メイリオ" panose="020B0604030504040204" pitchFamily="50" charset="-128"/>
            </a:endParaRPr>
          </a:p>
          <a:p>
            <a:pPr eaLnBrk="1" hangingPunct="1">
              <a:spcBef>
                <a:spcPct val="50000"/>
              </a:spcBef>
            </a:pPr>
            <a:r>
              <a:rPr lang="en-US" altLang="ja-JP" sz="800" dirty="0">
                <a:solidFill>
                  <a:schemeClr val="bg1">
                    <a:lumMod val="50000"/>
                  </a:schemeClr>
                </a:solidFill>
                <a:latin typeface="+mn-ea"/>
                <a:ea typeface="+mn-ea"/>
                <a:cs typeface="メイリオ" panose="020B0604030504040204" pitchFamily="50" charset="-128"/>
              </a:rPr>
              <a:t>※</a:t>
            </a:r>
            <a:r>
              <a:rPr lang="ja-JP" altLang="en-US" sz="800" dirty="0">
                <a:solidFill>
                  <a:schemeClr val="bg1">
                    <a:lumMod val="50000"/>
                  </a:schemeClr>
                </a:solidFill>
                <a:latin typeface="+mn-ea"/>
                <a:ea typeface="+mn-ea"/>
                <a:cs typeface="メイリオ" panose="020B0604030504040204" pitchFamily="50" charset="-128"/>
              </a:rPr>
              <a:t>ディスプレイ・バナー広告に関する注意事項は</a:t>
            </a:r>
            <a:r>
              <a:rPr lang="en-US" altLang="ja-JP" sz="800" dirty="0">
                <a:solidFill>
                  <a:schemeClr val="bg1">
                    <a:lumMod val="50000"/>
                  </a:schemeClr>
                </a:solidFill>
                <a:latin typeface="+mn-ea"/>
                <a:ea typeface="+mn-ea"/>
                <a:cs typeface="メイリオ" panose="020B0604030504040204" pitchFamily="50" charset="-128"/>
              </a:rPr>
              <a:t>P.59</a:t>
            </a:r>
            <a:r>
              <a:rPr lang="ja-JP" altLang="en-US" sz="800" dirty="0">
                <a:solidFill>
                  <a:schemeClr val="bg1">
                    <a:lumMod val="50000"/>
                  </a:schemeClr>
                </a:solidFill>
                <a:latin typeface="+mn-ea"/>
                <a:ea typeface="+mn-ea"/>
                <a:cs typeface="メイリオ" panose="020B0604030504040204" pitchFamily="50" charset="-128"/>
              </a:rPr>
              <a:t>を参照ください。</a:t>
            </a:r>
            <a:endParaRPr lang="ja-JP" altLang="en-US" sz="800" b="0" dirty="0">
              <a:solidFill>
                <a:schemeClr val="bg1">
                  <a:lumMod val="50000"/>
                </a:schemeClr>
              </a:solidFill>
              <a:latin typeface="+mn-ea"/>
              <a:ea typeface="+mn-ea"/>
              <a:cs typeface="メイリオ" panose="020B0604030504040204" pitchFamily="50" charset="-128"/>
            </a:endParaRPr>
          </a:p>
        </p:txBody>
      </p:sp>
    </p:spTree>
    <p:extLst>
      <p:ext uri="{BB962C8B-B14F-4D97-AF65-F5344CB8AC3E}">
        <p14:creationId xmlns:p14="http://schemas.microsoft.com/office/powerpoint/2010/main" val="3056031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4FBFD7-D88F-4F0E-8F1B-4C6278B2B0BB}"/>
              </a:ext>
            </a:extLst>
          </p:cNvPr>
          <p:cNvSpPr>
            <a:spLocks noGrp="1"/>
          </p:cNvSpPr>
          <p:nvPr>
            <p:ph type="title"/>
          </p:nvPr>
        </p:nvSpPr>
        <p:spPr>
          <a:xfrm>
            <a:off x="171449" y="1769550"/>
            <a:ext cx="8772528" cy="540211"/>
          </a:xfrm>
        </p:spPr>
        <p:txBody>
          <a:bodyPr/>
          <a:lstStyle/>
          <a:p>
            <a:pPr algn="ctr"/>
            <a:r>
              <a:rPr kumimoji="1" lang="ja-JP" altLang="en-US" sz="2800"/>
              <a:t>旅行エリアセグメントに特化した動画広告</a:t>
            </a:r>
          </a:p>
        </p:txBody>
      </p:sp>
      <p:sp>
        <p:nvSpPr>
          <p:cNvPr id="3" name="コンテンツ プレースホルダー 2">
            <a:extLst>
              <a:ext uri="{FF2B5EF4-FFF2-40B4-BE49-F238E27FC236}">
                <a16:creationId xmlns:a16="http://schemas.microsoft.com/office/drawing/2014/main" id="{C4F33A6F-A53C-4324-B42C-54D9F9FD0252}"/>
              </a:ext>
            </a:extLst>
          </p:cNvPr>
          <p:cNvSpPr>
            <a:spLocks noGrp="1"/>
          </p:cNvSpPr>
          <p:nvPr>
            <p:ph idx="1"/>
          </p:nvPr>
        </p:nvSpPr>
        <p:spPr>
          <a:xfrm>
            <a:off x="1176393" y="2520111"/>
            <a:ext cx="6791214" cy="2160946"/>
          </a:xfrm>
          <a:solidFill>
            <a:schemeClr val="accent3">
              <a:lumMod val="20000"/>
              <a:lumOff val="80000"/>
            </a:schemeClr>
          </a:solidFill>
        </p:spPr>
        <p:txBody>
          <a:bodyPr lIns="288000" tIns="288000" rIns="288000" bIns="288000" anchor="ctr">
            <a:normAutofit fontScale="92500" lnSpcReduction="20000"/>
          </a:bodyPr>
          <a:lstStyle/>
          <a:p>
            <a:pPr marL="265113" indent="-265113">
              <a:lnSpc>
                <a:spcPct val="110000"/>
              </a:lnSpc>
              <a:buFont typeface="+mj-lt"/>
              <a:buAutoNum type="arabicPeriod"/>
            </a:pPr>
            <a:r>
              <a:rPr kumimoji="1" lang="en-US" altLang="ja-JP" sz="1600" dirty="0"/>
              <a:t>【PC】</a:t>
            </a:r>
            <a:r>
              <a:rPr kumimoji="1" lang="ja-JP" altLang="en-US" sz="1600" dirty="0"/>
              <a:t>フローティング動画</a:t>
            </a:r>
            <a:r>
              <a:rPr kumimoji="1" lang="en-US" altLang="ja-JP" sz="1600" dirty="0"/>
              <a:t>/</a:t>
            </a:r>
            <a:r>
              <a:rPr kumimoji="1" lang="ja-JP" altLang="en-US" sz="1600" dirty="0"/>
              <a:t>海外</a:t>
            </a:r>
            <a:endParaRPr kumimoji="1" lang="en-US" altLang="ja-JP" sz="1600" dirty="0"/>
          </a:p>
          <a:p>
            <a:pPr marL="265113" indent="-265113">
              <a:lnSpc>
                <a:spcPct val="110000"/>
              </a:lnSpc>
              <a:buFont typeface="+mj-lt"/>
              <a:buAutoNum type="arabicPeriod"/>
            </a:pPr>
            <a:r>
              <a:rPr kumimoji="1" lang="en-US" altLang="ja-JP" sz="1600" dirty="0"/>
              <a:t>【PC】</a:t>
            </a:r>
            <a:r>
              <a:rPr kumimoji="1" lang="ja-JP" altLang="en-US" sz="1600" dirty="0"/>
              <a:t>フローティング動画</a:t>
            </a:r>
            <a:r>
              <a:rPr kumimoji="1" lang="en-US" altLang="ja-JP" sz="1600" dirty="0"/>
              <a:t>/</a:t>
            </a:r>
            <a:r>
              <a:rPr kumimoji="1" lang="ja-JP" altLang="en-US" sz="1600" dirty="0"/>
              <a:t>国内</a:t>
            </a:r>
            <a:endParaRPr kumimoji="1" lang="en-US" altLang="ja-JP" sz="1600" dirty="0"/>
          </a:p>
          <a:p>
            <a:pPr marL="265113" indent="-265113">
              <a:lnSpc>
                <a:spcPct val="110000"/>
              </a:lnSpc>
              <a:buFont typeface="+mj-lt"/>
              <a:buAutoNum type="arabicPeriod"/>
            </a:pPr>
            <a:r>
              <a:rPr kumimoji="1" lang="en-US" altLang="ja-JP" sz="1600" dirty="0"/>
              <a:t>【SP】</a:t>
            </a:r>
            <a:r>
              <a:rPr kumimoji="1" lang="ja-JP" altLang="en-US" sz="1600" dirty="0"/>
              <a:t>スマートビルボードスティッキー動画</a:t>
            </a:r>
            <a:r>
              <a:rPr kumimoji="1" lang="en-US" altLang="ja-JP" sz="1600" dirty="0"/>
              <a:t>/</a:t>
            </a:r>
            <a:r>
              <a:rPr kumimoji="1" lang="ja-JP" altLang="en-US" sz="1600" dirty="0"/>
              <a:t>海外</a:t>
            </a:r>
            <a:endParaRPr kumimoji="1" lang="en-US" altLang="ja-JP" sz="1600" dirty="0"/>
          </a:p>
          <a:p>
            <a:pPr marL="265113" indent="-265113">
              <a:lnSpc>
                <a:spcPct val="110000"/>
              </a:lnSpc>
              <a:buFont typeface="+mj-lt"/>
              <a:buAutoNum type="arabicPeriod"/>
            </a:pPr>
            <a:r>
              <a:rPr kumimoji="1" lang="en-US" altLang="ja-JP" sz="1600" dirty="0"/>
              <a:t>【SP】</a:t>
            </a:r>
            <a:r>
              <a:rPr kumimoji="1" lang="ja-JP" altLang="en-US" sz="1600" dirty="0"/>
              <a:t>スマートビルボードスティッキー動画</a:t>
            </a:r>
            <a:r>
              <a:rPr kumimoji="1" lang="en-US" altLang="ja-JP" sz="1600" dirty="0"/>
              <a:t>/</a:t>
            </a:r>
            <a:r>
              <a:rPr kumimoji="1" lang="ja-JP" altLang="en-US" sz="1600" dirty="0"/>
              <a:t>国内</a:t>
            </a:r>
            <a:endParaRPr kumimoji="1" lang="en-US" altLang="ja-JP" sz="1600" dirty="0"/>
          </a:p>
          <a:p>
            <a:pPr marL="265113" indent="-265113">
              <a:lnSpc>
                <a:spcPct val="110000"/>
              </a:lnSpc>
              <a:buFont typeface="+mj-lt"/>
              <a:buAutoNum type="arabicPeriod"/>
            </a:pPr>
            <a:r>
              <a:rPr kumimoji="1" lang="en-US" altLang="ja-JP" sz="1600" dirty="0"/>
              <a:t>【SP】</a:t>
            </a:r>
            <a:r>
              <a:rPr kumimoji="1" lang="ja-JP" altLang="en-US" sz="1600" dirty="0"/>
              <a:t>スマートフォン 旅行記インフィードモア</a:t>
            </a:r>
            <a:r>
              <a:rPr kumimoji="1" lang="en-US" altLang="ja-JP" sz="1600" dirty="0"/>
              <a:t>/</a:t>
            </a:r>
            <a:r>
              <a:rPr kumimoji="1" lang="ja-JP" altLang="en-US" sz="1600" dirty="0"/>
              <a:t>海外・国内</a:t>
            </a:r>
          </a:p>
        </p:txBody>
      </p:sp>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dirty="0" smtClean="0"/>
              <a:t>49</a:t>
            </a:fld>
            <a:endParaRPr kumimoji="1" lang="ja-JP" altLang="en-US"/>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a:t>Copyright © Kakaku.com, Inc. All Rights Reserved.</a:t>
            </a:r>
          </a:p>
        </p:txBody>
      </p:sp>
      <p:sp>
        <p:nvSpPr>
          <p:cNvPr id="6" name="テキスト ボックス 5">
            <a:extLst>
              <a:ext uri="{FF2B5EF4-FFF2-40B4-BE49-F238E27FC236}">
                <a16:creationId xmlns:a16="http://schemas.microsoft.com/office/drawing/2014/main" id="{C8FCFEF1-298D-48E7-A4BD-ABFEFA6AFCE5}"/>
              </a:ext>
            </a:extLst>
          </p:cNvPr>
          <p:cNvSpPr txBox="1"/>
          <p:nvPr/>
        </p:nvSpPr>
        <p:spPr>
          <a:xfrm>
            <a:off x="3569162" y="4937461"/>
            <a:ext cx="2005677" cy="369332"/>
          </a:xfrm>
          <a:prstGeom prst="rect">
            <a:avLst/>
          </a:prstGeom>
          <a:noFill/>
        </p:spPr>
        <p:txBody>
          <a:bodyPr wrap="none" rtlCol="0">
            <a:spAutoFit/>
          </a:bodyPr>
          <a:lstStyle/>
          <a:p>
            <a:pPr algn="ctr"/>
            <a:r>
              <a:rPr kumimoji="1" lang="ja-JP" altLang="en-US" b="1" dirty="0">
                <a:solidFill>
                  <a:schemeClr val="accent1"/>
                </a:solidFill>
              </a:rPr>
              <a:t>（</a:t>
            </a:r>
            <a:r>
              <a:rPr kumimoji="1" lang="en-US" altLang="ja-JP" b="1" dirty="0">
                <a:solidFill>
                  <a:schemeClr val="accent1"/>
                </a:solidFill>
              </a:rPr>
              <a:t>2024</a:t>
            </a:r>
            <a:r>
              <a:rPr kumimoji="1" lang="ja-JP" altLang="en-US" b="1" dirty="0">
                <a:solidFill>
                  <a:schemeClr val="accent1"/>
                </a:solidFill>
              </a:rPr>
              <a:t>年</a:t>
            </a:r>
            <a:r>
              <a:rPr kumimoji="1" lang="en-US" altLang="ja-JP" b="1" dirty="0">
                <a:solidFill>
                  <a:schemeClr val="accent1"/>
                </a:solidFill>
              </a:rPr>
              <a:t>1-3</a:t>
            </a:r>
            <a:r>
              <a:rPr kumimoji="1" lang="ja-JP" altLang="en-US" b="1" dirty="0">
                <a:solidFill>
                  <a:schemeClr val="accent1"/>
                </a:solidFill>
              </a:rPr>
              <a:t>月）</a:t>
            </a:r>
            <a:endParaRPr kumimoji="1" lang="ja-JP" altLang="en-US" sz="3200" b="1" dirty="0">
              <a:solidFill>
                <a:schemeClr val="accent1"/>
              </a:solidFill>
            </a:endParaRPr>
          </a:p>
        </p:txBody>
      </p:sp>
    </p:spTree>
    <p:extLst>
      <p:ext uri="{BB962C8B-B14F-4D97-AF65-F5344CB8AC3E}">
        <p14:creationId xmlns:p14="http://schemas.microsoft.com/office/powerpoint/2010/main" val="1226895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32C6F20F-9BB7-428B-BCEE-11E0D92CE50E}"/>
              </a:ext>
            </a:extLst>
          </p:cNvPr>
          <p:cNvSpPr/>
          <p:nvPr/>
        </p:nvSpPr>
        <p:spPr>
          <a:xfrm>
            <a:off x="5986344" y="1394385"/>
            <a:ext cx="2988000" cy="50510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4C75C87D-7DD3-4312-9AEE-C7A1A95D6F1B}"/>
              </a:ext>
            </a:extLst>
          </p:cNvPr>
          <p:cNvSpPr/>
          <p:nvPr/>
        </p:nvSpPr>
        <p:spPr>
          <a:xfrm>
            <a:off x="293916" y="1370415"/>
            <a:ext cx="2168434" cy="507506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グラフィックス 20" descr="キャレットを下へ 単色塗りつぶし">
            <a:extLst>
              <a:ext uri="{FF2B5EF4-FFF2-40B4-BE49-F238E27FC236}">
                <a16:creationId xmlns:a16="http://schemas.microsoft.com/office/drawing/2014/main" id="{E17FB395-F3D2-43A8-AAE2-86B9E48092A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4035" y="5654750"/>
            <a:ext cx="4581759" cy="914400"/>
          </a:xfrm>
          <a:prstGeom prst="rect">
            <a:avLst/>
          </a:prstGeom>
        </p:spPr>
      </p:pic>
      <p:sp>
        <p:nvSpPr>
          <p:cNvPr id="2" name="正方形/長方形 1">
            <a:extLst>
              <a:ext uri="{FF2B5EF4-FFF2-40B4-BE49-F238E27FC236}">
                <a16:creationId xmlns:a16="http://schemas.microsoft.com/office/drawing/2014/main" id="{CA817F5F-A061-4199-9EF3-2598618B6B83}"/>
              </a:ext>
            </a:extLst>
          </p:cNvPr>
          <p:cNvSpPr/>
          <p:nvPr/>
        </p:nvSpPr>
        <p:spPr>
          <a:xfrm>
            <a:off x="2597276" y="2874818"/>
            <a:ext cx="3292447" cy="357066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プレースホルダー 8">
            <a:extLst>
              <a:ext uri="{FF2B5EF4-FFF2-40B4-BE49-F238E27FC236}">
                <a16:creationId xmlns:a16="http://schemas.microsoft.com/office/drawing/2014/main" id="{35EFAFE1-36E3-4679-A32A-E5F0CD2835A4}"/>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コンテンツのご紹介</a:t>
            </a:r>
          </a:p>
        </p:txBody>
      </p:sp>
      <p:sp>
        <p:nvSpPr>
          <p:cNvPr id="9" name="テキスト ボックス 8">
            <a:extLst>
              <a:ext uri="{FF2B5EF4-FFF2-40B4-BE49-F238E27FC236}">
                <a16:creationId xmlns:a16="http://schemas.microsoft.com/office/drawing/2014/main" id="{68798D37-FAE5-4866-9C08-B387CEE8CA3E}"/>
              </a:ext>
            </a:extLst>
          </p:cNvPr>
          <p:cNvSpPr txBox="1"/>
          <p:nvPr/>
        </p:nvSpPr>
        <p:spPr>
          <a:xfrm>
            <a:off x="1038498" y="1748933"/>
            <a:ext cx="1338828" cy="369332"/>
          </a:xfrm>
          <a:prstGeom prst="rect">
            <a:avLst/>
          </a:prstGeom>
          <a:noFill/>
        </p:spPr>
        <p:txBody>
          <a:bodyPr wrap="none" rtlCol="0">
            <a:spAutoFit/>
          </a:bodyPr>
          <a:lstStyle/>
          <a:p>
            <a:r>
              <a:rPr kumimoji="1" lang="ja-JP" altLang="en-US" b="1">
                <a:solidFill>
                  <a:schemeClr val="bg1"/>
                </a:solidFill>
              </a:rPr>
              <a:t>想起・発見</a:t>
            </a:r>
          </a:p>
        </p:txBody>
      </p:sp>
      <p:sp>
        <p:nvSpPr>
          <p:cNvPr id="10" name="テキスト ボックス 9">
            <a:extLst>
              <a:ext uri="{FF2B5EF4-FFF2-40B4-BE49-F238E27FC236}">
                <a16:creationId xmlns:a16="http://schemas.microsoft.com/office/drawing/2014/main" id="{6DF32CA2-75F9-4D0D-82B0-66A04A1E8C3A}"/>
              </a:ext>
            </a:extLst>
          </p:cNvPr>
          <p:cNvSpPr txBox="1"/>
          <p:nvPr/>
        </p:nvSpPr>
        <p:spPr>
          <a:xfrm>
            <a:off x="334459" y="1588314"/>
            <a:ext cx="704039" cy="707886"/>
          </a:xfrm>
          <a:prstGeom prst="rect">
            <a:avLst/>
          </a:prstGeom>
          <a:noFill/>
        </p:spPr>
        <p:txBody>
          <a:bodyPr wrap="none" rtlCol="0">
            <a:spAutoFit/>
          </a:bodyPr>
          <a:lstStyle/>
          <a:p>
            <a:r>
              <a:rPr kumimoji="1" lang="en-US" altLang="ja-JP" sz="4000" b="1">
                <a:solidFill>
                  <a:schemeClr val="bg1"/>
                </a:solidFill>
              </a:rPr>
              <a:t>01</a:t>
            </a:r>
            <a:endParaRPr kumimoji="1" lang="ja-JP" altLang="en-US" sz="4000" b="1">
              <a:solidFill>
                <a:schemeClr val="bg1"/>
              </a:solidFill>
            </a:endParaRPr>
          </a:p>
        </p:txBody>
      </p:sp>
      <p:sp>
        <p:nvSpPr>
          <p:cNvPr id="11" name="コンテンツ プレースホルダー 2">
            <a:extLst>
              <a:ext uri="{FF2B5EF4-FFF2-40B4-BE49-F238E27FC236}">
                <a16:creationId xmlns:a16="http://schemas.microsoft.com/office/drawing/2014/main" id="{C5B3B1D2-E968-458E-9203-033EE6C43D35}"/>
              </a:ext>
            </a:extLst>
          </p:cNvPr>
          <p:cNvSpPr txBox="1">
            <a:spLocks/>
          </p:cNvSpPr>
          <p:nvPr/>
        </p:nvSpPr>
        <p:spPr>
          <a:xfrm>
            <a:off x="2473705" y="1262352"/>
            <a:ext cx="3564313" cy="1855785"/>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b="1" dirty="0">
                <a:solidFill>
                  <a:schemeClr val="accent1"/>
                </a:solidFill>
              </a:rPr>
              <a:t>まとめ記事</a:t>
            </a:r>
            <a:r>
              <a:rPr lang="ja-JP" altLang="en-US" sz="1400" dirty="0"/>
              <a:t>（トラベルマガジン）で様々な角度から旅行を提案</a:t>
            </a:r>
            <a:endParaRPr lang="en-US" altLang="ja-JP" sz="1400" dirty="0"/>
          </a:p>
          <a:p>
            <a:pPr marL="0" indent="0">
              <a:lnSpc>
                <a:spcPct val="100000"/>
              </a:lnSpc>
              <a:buFont typeface="Arial" panose="020B0604020202020204" pitchFamily="34" charset="0"/>
              <a:buNone/>
            </a:pPr>
            <a:r>
              <a:rPr lang="ja-JP" altLang="en-US" sz="1400" dirty="0"/>
              <a:t>トラベラー会員が投稿した</a:t>
            </a:r>
            <a:br>
              <a:rPr lang="en-US" altLang="ja-JP" sz="1400" dirty="0"/>
            </a:br>
            <a:r>
              <a:rPr lang="ja-JP" altLang="en-US" sz="1400" dirty="0"/>
              <a:t>累計</a:t>
            </a:r>
            <a:r>
              <a:rPr lang="en-US" altLang="ja-JP" sz="1800" b="1" dirty="0"/>
              <a:t>5,404</a:t>
            </a:r>
            <a:r>
              <a:rPr lang="ja-JP" altLang="en-US" sz="1400" b="1" dirty="0"/>
              <a:t>万枚</a:t>
            </a:r>
            <a:r>
              <a:rPr lang="en-US" altLang="ja-JP" sz="1050" dirty="0"/>
              <a:t>※</a:t>
            </a:r>
            <a:r>
              <a:rPr lang="ja-JP" altLang="en-US" sz="1400" dirty="0"/>
              <a:t>もの</a:t>
            </a:r>
            <a:r>
              <a:rPr lang="ja-JP" altLang="en-US" sz="1800" b="1" dirty="0">
                <a:solidFill>
                  <a:schemeClr val="accent1"/>
                </a:solidFill>
              </a:rPr>
              <a:t>旅行写真</a:t>
            </a:r>
          </a:p>
        </p:txBody>
      </p:sp>
      <p:sp>
        <p:nvSpPr>
          <p:cNvPr id="28" name="タイトル 4">
            <a:extLst>
              <a:ext uri="{FF2B5EF4-FFF2-40B4-BE49-F238E27FC236}">
                <a16:creationId xmlns:a16="http://schemas.microsoft.com/office/drawing/2014/main" id="{B63D92A7-E428-4921-8526-132B075AF092}"/>
              </a:ext>
            </a:extLst>
          </p:cNvPr>
          <p:cNvSpPr>
            <a:spLocks noGrp="1"/>
          </p:cNvSpPr>
          <p:nvPr>
            <p:ph type="title"/>
          </p:nvPr>
        </p:nvSpPr>
        <p:spPr>
          <a:xfrm>
            <a:off x="225157" y="412521"/>
            <a:ext cx="8918842" cy="922512"/>
          </a:xfrm>
        </p:spPr>
        <p:txBody>
          <a:bodyPr>
            <a:normAutofit/>
          </a:bodyPr>
          <a:lstStyle/>
          <a:p>
            <a:pPr marL="0" indent="0">
              <a:buNone/>
            </a:pPr>
            <a:r>
              <a:rPr kumimoji="1" lang="ja-JP" altLang="en-US" dirty="0"/>
              <a:t>豊富なコンテンツで</a:t>
            </a:r>
            <a:r>
              <a:rPr kumimoji="1" lang="en-US" altLang="ja-JP" dirty="0"/>
              <a:t>”</a:t>
            </a:r>
            <a:r>
              <a:rPr kumimoji="1" lang="ja-JP" altLang="en-US" b="1" dirty="0"/>
              <a:t>旅マエ</a:t>
            </a:r>
            <a:r>
              <a:rPr kumimoji="1" lang="en-US" altLang="ja-JP" b="1" dirty="0"/>
              <a:t>”</a:t>
            </a:r>
            <a:r>
              <a:rPr kumimoji="1" lang="ja-JP" altLang="en-US" dirty="0"/>
              <a:t>から</a:t>
            </a:r>
            <a:r>
              <a:rPr kumimoji="1" lang="en-US" altLang="ja-JP" dirty="0"/>
              <a:t>”</a:t>
            </a:r>
            <a:r>
              <a:rPr kumimoji="1" lang="ja-JP" altLang="en-US" b="1" dirty="0"/>
              <a:t>旅アト</a:t>
            </a:r>
            <a:r>
              <a:rPr kumimoji="1" lang="en-US" altLang="ja-JP" b="1" dirty="0"/>
              <a:t>”</a:t>
            </a:r>
            <a:r>
              <a:rPr kumimoji="1" lang="ja-JP" altLang="en-US" dirty="0"/>
              <a:t>までの時間軸を</a:t>
            </a:r>
            <a:br>
              <a:rPr kumimoji="1" lang="en-US" altLang="ja-JP" dirty="0"/>
            </a:br>
            <a:r>
              <a:rPr kumimoji="1" lang="ja-JP" altLang="en-US" dirty="0"/>
              <a:t>幅広くカバーします。</a:t>
            </a:r>
          </a:p>
        </p:txBody>
      </p:sp>
      <p:pic>
        <p:nvPicPr>
          <p:cNvPr id="23" name="図 22" descr="グラフィカル ユーザー インターフェイス, テキスト, アプリケーション&#10;&#10;自動的に生成された説明">
            <a:extLst>
              <a:ext uri="{FF2B5EF4-FFF2-40B4-BE49-F238E27FC236}">
                <a16:creationId xmlns:a16="http://schemas.microsoft.com/office/drawing/2014/main" id="{2E553130-A7F6-4D58-BAFC-B9B142A1100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2242" y="1503328"/>
            <a:ext cx="1332000" cy="4882772"/>
          </a:xfrm>
          <a:prstGeom prst="rect">
            <a:avLst/>
          </a:prstGeom>
          <a:ln w="76200">
            <a:noFill/>
          </a:ln>
        </p:spPr>
      </p:pic>
      <p:pic>
        <p:nvPicPr>
          <p:cNvPr id="25" name="図 24" descr="カレンダー が含まれている画像&#10;&#10;自動的に生成された説明">
            <a:extLst>
              <a:ext uri="{FF2B5EF4-FFF2-40B4-BE49-F238E27FC236}">
                <a16:creationId xmlns:a16="http://schemas.microsoft.com/office/drawing/2014/main" id="{CBEA29FE-E5B8-4705-B2C9-B64B01E4FFF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44003" y="1588312"/>
            <a:ext cx="1332000" cy="4797787"/>
          </a:xfrm>
          <a:prstGeom prst="rect">
            <a:avLst/>
          </a:prstGeom>
          <a:ln w="76200">
            <a:noFill/>
          </a:ln>
        </p:spPr>
      </p:pic>
      <p:sp>
        <p:nvSpPr>
          <p:cNvPr id="4" name="スライド番号プレースホルダー 3">
            <a:extLst>
              <a:ext uri="{FF2B5EF4-FFF2-40B4-BE49-F238E27FC236}">
                <a16:creationId xmlns:a16="http://schemas.microsoft.com/office/drawing/2014/main" id="{41D46102-C641-4933-9FCA-E58BD15E5E13}"/>
              </a:ext>
            </a:extLst>
          </p:cNvPr>
          <p:cNvSpPr>
            <a:spLocks noGrp="1"/>
          </p:cNvSpPr>
          <p:nvPr>
            <p:ph type="sldNum" sz="quarter" idx="12"/>
          </p:nvPr>
        </p:nvSpPr>
        <p:spPr/>
        <p:txBody>
          <a:bodyPr/>
          <a:lstStyle/>
          <a:p>
            <a:fld id="{D8B91448-09D1-4BE7-A07D-AABAAA73F2EB}" type="slidenum">
              <a:rPr kumimoji="1" lang="ja-JP" altLang="en-US" smtClean="0"/>
              <a:t>5</a:t>
            </a:fld>
            <a:endParaRPr kumimoji="1" lang="ja-JP" altLang="en-US"/>
          </a:p>
        </p:txBody>
      </p:sp>
      <p:pic>
        <p:nvPicPr>
          <p:cNvPr id="33" name="図 32" descr="グラフィカル ユーザー インターフェイス, Web サイト&#10;&#10;自動的に生成された説明">
            <a:extLst>
              <a:ext uri="{FF2B5EF4-FFF2-40B4-BE49-F238E27FC236}">
                <a16:creationId xmlns:a16="http://schemas.microsoft.com/office/drawing/2014/main" id="{A8D4DAAA-667C-4CCD-9147-51B32901DA8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73116" y="3060774"/>
            <a:ext cx="3089908" cy="3213709"/>
          </a:xfrm>
          <a:prstGeom prst="rect">
            <a:avLst/>
          </a:prstGeom>
          <a:ln w="76200">
            <a:noFill/>
          </a:ln>
        </p:spPr>
      </p:pic>
      <p:sp>
        <p:nvSpPr>
          <p:cNvPr id="5" name="フッター プレースホルダー 4">
            <a:extLst>
              <a:ext uri="{FF2B5EF4-FFF2-40B4-BE49-F238E27FC236}">
                <a16:creationId xmlns:a16="http://schemas.microsoft.com/office/drawing/2014/main" id="{B1E70D2F-50A2-4F66-8779-2BB0A9630BF3}"/>
              </a:ext>
            </a:extLst>
          </p:cNvPr>
          <p:cNvSpPr>
            <a:spLocks noGrp="1"/>
          </p:cNvSpPr>
          <p:nvPr>
            <p:ph type="ftr" sz="quarter" idx="13"/>
          </p:nvPr>
        </p:nvSpPr>
        <p:spPr/>
        <p:txBody>
          <a:bodyPr/>
          <a:lstStyle/>
          <a:p>
            <a:r>
              <a:rPr lang="en-US" altLang="ja-JP"/>
              <a:t>Copyright © Kakaku.com, Inc. All Rights Reserved.</a:t>
            </a:r>
          </a:p>
        </p:txBody>
      </p:sp>
      <p:sp>
        <p:nvSpPr>
          <p:cNvPr id="22" name="フリーフォーム: 図形 21">
            <a:extLst>
              <a:ext uri="{FF2B5EF4-FFF2-40B4-BE49-F238E27FC236}">
                <a16:creationId xmlns:a16="http://schemas.microsoft.com/office/drawing/2014/main" id="{A7444BD0-B9A7-4DDC-80B9-DB311814788E}"/>
              </a:ext>
            </a:extLst>
          </p:cNvPr>
          <p:cNvSpPr/>
          <p:nvPr/>
        </p:nvSpPr>
        <p:spPr>
          <a:xfrm>
            <a:off x="7417304" y="1492690"/>
            <a:ext cx="1521799" cy="1034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636EDAA2-0EDD-4F52-9F7F-D3C84B8CE9EB}"/>
              </a:ext>
            </a:extLst>
          </p:cNvPr>
          <p:cNvSpPr/>
          <p:nvPr/>
        </p:nvSpPr>
        <p:spPr>
          <a:xfrm>
            <a:off x="7437004" y="6302191"/>
            <a:ext cx="1521799" cy="4856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6520C31B-A195-4838-ACD5-0938CE100E28}"/>
              </a:ext>
            </a:extLst>
          </p:cNvPr>
          <p:cNvSpPr txBox="1"/>
          <p:nvPr/>
        </p:nvSpPr>
        <p:spPr>
          <a:xfrm>
            <a:off x="2684300" y="2715899"/>
            <a:ext cx="900000" cy="261610"/>
          </a:xfrm>
          <a:prstGeom prst="rect">
            <a:avLst/>
          </a:prstGeom>
          <a:solidFill>
            <a:schemeClr val="accent1"/>
          </a:solidFill>
        </p:spPr>
        <p:txBody>
          <a:bodyPr wrap="square" rtlCol="0" anchor="ctr">
            <a:spAutoFit/>
          </a:bodyPr>
          <a:lstStyle/>
          <a:p>
            <a:pPr algn="ctr"/>
            <a:r>
              <a:rPr kumimoji="1" lang="ja-JP" altLang="en-US" sz="1100" b="1">
                <a:solidFill>
                  <a:schemeClr val="bg1"/>
                </a:solidFill>
              </a:rPr>
              <a:t>旅行記</a:t>
            </a:r>
            <a:endParaRPr kumimoji="1" lang="en-US" altLang="ja-JP" sz="1100" b="1">
              <a:solidFill>
                <a:schemeClr val="bg1"/>
              </a:solidFill>
            </a:endParaRPr>
          </a:p>
        </p:txBody>
      </p:sp>
      <p:sp>
        <p:nvSpPr>
          <p:cNvPr id="18" name="テキスト ボックス 17">
            <a:extLst>
              <a:ext uri="{FF2B5EF4-FFF2-40B4-BE49-F238E27FC236}">
                <a16:creationId xmlns:a16="http://schemas.microsoft.com/office/drawing/2014/main" id="{2FA4A305-5545-4277-9CEC-25980FA8B259}"/>
              </a:ext>
            </a:extLst>
          </p:cNvPr>
          <p:cNvSpPr txBox="1"/>
          <p:nvPr/>
        </p:nvSpPr>
        <p:spPr>
          <a:xfrm>
            <a:off x="4737614" y="2538950"/>
            <a:ext cx="1146468" cy="215444"/>
          </a:xfrm>
          <a:prstGeom prst="rect">
            <a:avLst/>
          </a:prstGeom>
          <a:noFill/>
        </p:spPr>
        <p:txBody>
          <a:bodyPr wrap="none" rtlCol="0">
            <a:spAutoFit/>
          </a:bodyPr>
          <a:lstStyle/>
          <a:p>
            <a:pPr algn="r"/>
            <a:r>
              <a:rPr kumimoji="1" lang="en-US" altLang="ja-JP" sz="800" dirty="0">
                <a:solidFill>
                  <a:schemeClr val="bg1">
                    <a:lumMod val="50000"/>
                  </a:schemeClr>
                </a:solidFill>
              </a:rPr>
              <a:t>※2023</a:t>
            </a:r>
            <a:r>
              <a:rPr kumimoji="1" lang="ja-JP" altLang="en-US" sz="800" dirty="0">
                <a:solidFill>
                  <a:schemeClr val="bg1">
                    <a:lumMod val="50000"/>
                  </a:schemeClr>
                </a:solidFill>
              </a:rPr>
              <a:t>年</a:t>
            </a:r>
            <a:r>
              <a:rPr kumimoji="1" lang="en-US" altLang="ja-JP" sz="800" dirty="0">
                <a:solidFill>
                  <a:schemeClr val="bg1">
                    <a:lumMod val="50000"/>
                  </a:schemeClr>
                </a:solidFill>
              </a:rPr>
              <a:t>10</a:t>
            </a:r>
            <a:r>
              <a:rPr kumimoji="1" lang="ja-JP" altLang="en-US" sz="800" dirty="0">
                <a:solidFill>
                  <a:schemeClr val="bg1">
                    <a:lumMod val="50000"/>
                  </a:schemeClr>
                </a:solidFill>
              </a:rPr>
              <a:t>月末時点</a:t>
            </a:r>
          </a:p>
        </p:txBody>
      </p:sp>
      <p:sp>
        <p:nvSpPr>
          <p:cNvPr id="29" name="フリーフォーム: 図形 28">
            <a:extLst>
              <a:ext uri="{FF2B5EF4-FFF2-40B4-BE49-F238E27FC236}">
                <a16:creationId xmlns:a16="http://schemas.microsoft.com/office/drawing/2014/main" id="{5202EF71-E562-4A62-8CD8-22E78333781B}"/>
              </a:ext>
            </a:extLst>
          </p:cNvPr>
          <p:cNvSpPr/>
          <p:nvPr/>
        </p:nvSpPr>
        <p:spPr>
          <a:xfrm>
            <a:off x="2673115" y="6255449"/>
            <a:ext cx="3089907" cy="9531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図形 30">
            <a:extLst>
              <a:ext uri="{FF2B5EF4-FFF2-40B4-BE49-F238E27FC236}">
                <a16:creationId xmlns:a16="http://schemas.microsoft.com/office/drawing/2014/main" id="{E932B1F3-DE9A-4C28-9324-C861ED59972D}"/>
              </a:ext>
            </a:extLst>
          </p:cNvPr>
          <p:cNvSpPr/>
          <p:nvPr/>
        </p:nvSpPr>
        <p:spPr>
          <a:xfrm>
            <a:off x="6049861" y="6297231"/>
            <a:ext cx="1521799" cy="4856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8FDB2677-ABBA-48BE-9182-04531C4015A7}"/>
              </a:ext>
            </a:extLst>
          </p:cNvPr>
          <p:cNvSpPr txBox="1"/>
          <p:nvPr/>
        </p:nvSpPr>
        <p:spPr>
          <a:xfrm>
            <a:off x="7370843" y="1247758"/>
            <a:ext cx="1548000" cy="261610"/>
          </a:xfrm>
          <a:prstGeom prst="rect">
            <a:avLst/>
          </a:prstGeom>
          <a:solidFill>
            <a:schemeClr val="accent1"/>
          </a:solidFill>
        </p:spPr>
        <p:txBody>
          <a:bodyPr wrap="square" rtlCol="0" anchor="ctr">
            <a:spAutoFit/>
          </a:bodyPr>
          <a:lstStyle/>
          <a:p>
            <a:pPr algn="ctr"/>
            <a:r>
              <a:rPr kumimoji="1" lang="ja-JP" altLang="en-US" sz="1100" b="1">
                <a:solidFill>
                  <a:schemeClr val="bg1"/>
                </a:solidFill>
              </a:rPr>
              <a:t>トラベルマガジン</a:t>
            </a:r>
            <a:endParaRPr kumimoji="1" lang="en-US" altLang="ja-JP" sz="1100" b="1">
              <a:solidFill>
                <a:schemeClr val="bg1"/>
              </a:solidFill>
            </a:endParaRPr>
          </a:p>
        </p:txBody>
      </p:sp>
    </p:spTree>
    <p:extLst>
      <p:ext uri="{BB962C8B-B14F-4D97-AF65-F5344CB8AC3E}">
        <p14:creationId xmlns:p14="http://schemas.microsoft.com/office/powerpoint/2010/main" val="3935307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コンテンツ プレースホルダー 6">
            <a:extLst>
              <a:ext uri="{FF2B5EF4-FFF2-40B4-BE49-F238E27FC236}">
                <a16:creationId xmlns:a16="http://schemas.microsoft.com/office/drawing/2014/main" id="{912047E3-C0B2-4DBC-A1E6-2F312BE53892}"/>
              </a:ext>
            </a:extLst>
          </p:cNvPr>
          <p:cNvSpPr txBox="1">
            <a:spLocks/>
          </p:cNvSpPr>
          <p:nvPr/>
        </p:nvSpPr>
        <p:spPr>
          <a:xfrm>
            <a:off x="348301" y="1506603"/>
            <a:ext cx="4356864"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p>
        </p:txBody>
      </p:sp>
      <p:sp>
        <p:nvSpPr>
          <p:cNvPr id="2" name="スライド番号プレースホルダー 1">
            <a:extLst>
              <a:ext uri="{FF2B5EF4-FFF2-40B4-BE49-F238E27FC236}">
                <a16:creationId xmlns:a16="http://schemas.microsoft.com/office/drawing/2014/main" id="{F9E0EF89-EDDA-4E53-8ED7-64BA13818E9A}"/>
              </a:ext>
            </a:extLst>
          </p:cNvPr>
          <p:cNvSpPr>
            <a:spLocks noGrp="1"/>
          </p:cNvSpPr>
          <p:nvPr>
            <p:ph type="sldNum" sz="quarter" idx="12"/>
          </p:nvPr>
        </p:nvSpPr>
        <p:spPr/>
        <p:txBody>
          <a:bodyPr/>
          <a:lstStyle/>
          <a:p>
            <a:fld id="{D8B91448-09D1-4BE7-A07D-AABAAA73F2EB}" type="slidenum">
              <a:rPr kumimoji="1" lang="ja-JP" altLang="en-US" dirty="0" smtClean="0"/>
              <a:t>50</a:t>
            </a:fld>
            <a:endParaRPr kumimoji="1" lang="ja-JP" altLang="en-US" dirty="0"/>
          </a:p>
        </p:txBody>
      </p:sp>
      <p:sp>
        <p:nvSpPr>
          <p:cNvPr id="4" name="フッター プレースホルダー 3">
            <a:extLst>
              <a:ext uri="{FF2B5EF4-FFF2-40B4-BE49-F238E27FC236}">
                <a16:creationId xmlns:a16="http://schemas.microsoft.com/office/drawing/2014/main" id="{FC53DC01-DB50-4432-BE77-14FB377A7CF9}"/>
              </a:ext>
            </a:extLst>
          </p:cNvPr>
          <p:cNvSpPr>
            <a:spLocks noGrp="1"/>
          </p:cNvSpPr>
          <p:nvPr>
            <p:ph type="ftr" sz="quarter" idx="13"/>
          </p:nvPr>
        </p:nvSpPr>
        <p:spPr>
          <a:xfrm>
            <a:off x="205069" y="6581264"/>
            <a:ext cx="3647895" cy="304822"/>
          </a:xfrm>
        </p:spPr>
        <p:txBody>
          <a:bodyPr/>
          <a:lstStyle/>
          <a:p>
            <a:r>
              <a:rPr lang="en-US" altLang="ja-JP" dirty="0"/>
              <a:t>Copyright © Kakaku.com, Inc. All Rights Reserved.</a:t>
            </a:r>
          </a:p>
        </p:txBody>
      </p:sp>
      <p:sp>
        <p:nvSpPr>
          <p:cNvPr id="5" name="テキスト プレースホルダー 8">
            <a:extLst>
              <a:ext uri="{FF2B5EF4-FFF2-40B4-BE49-F238E27FC236}">
                <a16:creationId xmlns:a16="http://schemas.microsoft.com/office/drawing/2014/main" id="{DFB5B968-4DD7-4C16-8B6D-27372A314BEE}"/>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a:t>
            </a:r>
            <a:r>
              <a:rPr lang="ja-JP" altLang="en-US" dirty="0"/>
              <a:t>動画広告</a:t>
            </a:r>
            <a:r>
              <a:rPr lang="en-US" altLang="ja-JP" dirty="0"/>
              <a:t>】</a:t>
            </a:r>
            <a:r>
              <a:rPr kumimoji="1" lang="ja-JP" altLang="en-US" dirty="0"/>
              <a:t>フローティング動画</a:t>
            </a:r>
            <a:r>
              <a:rPr kumimoji="1" lang="en-US" altLang="ja-JP" dirty="0"/>
              <a:t>/</a:t>
            </a:r>
            <a:r>
              <a:rPr kumimoji="1" lang="ja-JP" altLang="en-US" dirty="0"/>
              <a:t>海外</a:t>
            </a:r>
            <a:endParaRPr lang="ja-JP" altLang="en-US" dirty="0"/>
          </a:p>
        </p:txBody>
      </p:sp>
      <p:sp>
        <p:nvSpPr>
          <p:cNvPr id="6" name="テキスト ボックス 5">
            <a:extLst>
              <a:ext uri="{FF2B5EF4-FFF2-40B4-BE49-F238E27FC236}">
                <a16:creationId xmlns:a16="http://schemas.microsoft.com/office/drawing/2014/main" id="{FF4084B3-4016-4461-8257-627496693789}"/>
              </a:ext>
            </a:extLst>
          </p:cNvPr>
          <p:cNvSpPr txBox="1"/>
          <p:nvPr/>
        </p:nvSpPr>
        <p:spPr>
          <a:xfrm>
            <a:off x="191682" y="531451"/>
            <a:ext cx="7375599" cy="584775"/>
          </a:xfrm>
          <a:prstGeom prst="rect">
            <a:avLst/>
          </a:prstGeom>
          <a:noFill/>
        </p:spPr>
        <p:txBody>
          <a:bodyPr wrap="square" rtlCol="0">
            <a:spAutoFit/>
          </a:bodyPr>
          <a:lstStyle/>
          <a:p>
            <a:r>
              <a:rPr kumimoji="1" lang="ja-JP" altLang="en-US" sz="1600" b="1" dirty="0"/>
              <a:t>ターゲット：</a:t>
            </a:r>
            <a:r>
              <a:rPr kumimoji="1" lang="ja-JP" altLang="en-US" sz="1600" b="1" dirty="0">
                <a:solidFill>
                  <a:schemeClr val="accent1"/>
                </a:solidFill>
              </a:rPr>
              <a:t>各エリア</a:t>
            </a:r>
            <a:r>
              <a:rPr kumimoji="1" lang="ja-JP" altLang="en-US" sz="1600" b="1" dirty="0"/>
              <a:t>の観光やグルメ、ショッピングなどの</a:t>
            </a:r>
            <a:r>
              <a:rPr kumimoji="1" lang="ja-JP" altLang="en-US" sz="1600" b="1" dirty="0">
                <a:solidFill>
                  <a:schemeClr val="accent1"/>
                </a:solidFill>
              </a:rPr>
              <a:t>旅行情報</a:t>
            </a:r>
            <a:r>
              <a:rPr kumimoji="1" lang="ja-JP" altLang="en-US" sz="1600" b="1" dirty="0"/>
              <a:t>に興味のあるユーザー、</a:t>
            </a:r>
            <a:r>
              <a:rPr kumimoji="1" lang="ja-JP" altLang="en-US" sz="1600" b="1" dirty="0">
                <a:solidFill>
                  <a:schemeClr val="accent1"/>
                </a:solidFill>
              </a:rPr>
              <a:t>旅行を控えた</a:t>
            </a:r>
            <a:r>
              <a:rPr kumimoji="1" lang="ja-JP" altLang="en-US" sz="1600" b="1" dirty="0"/>
              <a:t>ユーザー</a:t>
            </a:r>
          </a:p>
        </p:txBody>
      </p:sp>
      <p:sp>
        <p:nvSpPr>
          <p:cNvPr id="10" name="テキスト ボックス 9">
            <a:extLst>
              <a:ext uri="{FF2B5EF4-FFF2-40B4-BE49-F238E27FC236}">
                <a16:creationId xmlns:a16="http://schemas.microsoft.com/office/drawing/2014/main" id="{0841D2C7-A729-46DF-9411-387CCB3C3C67}"/>
              </a:ext>
            </a:extLst>
          </p:cNvPr>
          <p:cNvSpPr txBox="1"/>
          <p:nvPr/>
        </p:nvSpPr>
        <p:spPr>
          <a:xfrm>
            <a:off x="205069" y="1061377"/>
            <a:ext cx="8650415" cy="461665"/>
          </a:xfrm>
          <a:prstGeom prst="rect">
            <a:avLst/>
          </a:prstGeom>
          <a:noFill/>
        </p:spPr>
        <p:txBody>
          <a:bodyPr wrap="square" rtlCol="0">
            <a:spAutoFit/>
          </a:bodyPr>
          <a:lstStyle/>
          <a:p>
            <a:r>
              <a:rPr kumimoji="1" lang="ja-JP" altLang="en-US" sz="1200" dirty="0"/>
              <a:t>各エリアページにフローティングタイプで掲載する商品です。スクロールさせながら閲覧するユーザーに対して的確な認知が可能です。</a:t>
            </a:r>
          </a:p>
        </p:txBody>
      </p:sp>
      <p:pic>
        <p:nvPicPr>
          <p:cNvPr id="57" name="図 56">
            <a:extLst>
              <a:ext uri="{FF2B5EF4-FFF2-40B4-BE49-F238E27FC236}">
                <a16:creationId xmlns:a16="http://schemas.microsoft.com/office/drawing/2014/main" id="{7D0BB051-F7D5-4119-8AB1-0F01D48B8D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18193" y="4556652"/>
            <a:ext cx="1487279" cy="852707"/>
          </a:xfrm>
          <a:prstGeom prst="rect">
            <a:avLst/>
          </a:prstGeom>
        </p:spPr>
      </p:pic>
      <p:sp>
        <p:nvSpPr>
          <p:cNvPr id="58" name="正方形/長方形 57">
            <a:extLst>
              <a:ext uri="{FF2B5EF4-FFF2-40B4-BE49-F238E27FC236}">
                <a16:creationId xmlns:a16="http://schemas.microsoft.com/office/drawing/2014/main" id="{CB46347E-AE28-4126-B458-0D17B5B1DB11}"/>
              </a:ext>
            </a:extLst>
          </p:cNvPr>
          <p:cNvSpPr/>
          <p:nvPr/>
        </p:nvSpPr>
        <p:spPr>
          <a:xfrm>
            <a:off x="3120334" y="4556652"/>
            <a:ext cx="1485138" cy="852707"/>
          </a:xfrm>
          <a:prstGeom prst="rect">
            <a:avLst/>
          </a:prstGeom>
          <a:solidFill>
            <a:srgbClr val="99CCFF">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n-ea"/>
            </a:endParaRPr>
          </a:p>
        </p:txBody>
      </p:sp>
      <p:sp>
        <p:nvSpPr>
          <p:cNvPr id="59" name="円/楕円 42">
            <a:extLst>
              <a:ext uri="{FF2B5EF4-FFF2-40B4-BE49-F238E27FC236}">
                <a16:creationId xmlns:a16="http://schemas.microsoft.com/office/drawing/2014/main" id="{4E6CC6FE-0969-4608-B681-CE49F9AD8E15}"/>
              </a:ext>
            </a:extLst>
          </p:cNvPr>
          <p:cNvSpPr/>
          <p:nvPr/>
        </p:nvSpPr>
        <p:spPr bwMode="auto">
          <a:xfrm>
            <a:off x="3609881" y="4750779"/>
            <a:ext cx="443188" cy="443188"/>
          </a:xfrm>
          <a:prstGeom prst="ellipse">
            <a:avLst/>
          </a:prstGeom>
          <a:solidFill>
            <a:schemeClr val="tx1">
              <a:alpha val="64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mn-ea"/>
            </a:endParaRPr>
          </a:p>
        </p:txBody>
      </p:sp>
      <p:sp>
        <p:nvSpPr>
          <p:cNvPr id="60" name="二等辺三角形 59">
            <a:extLst>
              <a:ext uri="{FF2B5EF4-FFF2-40B4-BE49-F238E27FC236}">
                <a16:creationId xmlns:a16="http://schemas.microsoft.com/office/drawing/2014/main" id="{36C4EA71-7E6C-450F-9D2B-B188A03C8E11}"/>
              </a:ext>
            </a:extLst>
          </p:cNvPr>
          <p:cNvSpPr/>
          <p:nvPr/>
        </p:nvSpPr>
        <p:spPr bwMode="auto">
          <a:xfrm rot="5400000">
            <a:off x="3747626" y="4865859"/>
            <a:ext cx="230834" cy="216261"/>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mn-ea"/>
            </a:endParaRPr>
          </a:p>
        </p:txBody>
      </p:sp>
      <p:sp>
        <p:nvSpPr>
          <p:cNvPr id="61" name="テキスト ボックス 60">
            <a:extLst>
              <a:ext uri="{FF2B5EF4-FFF2-40B4-BE49-F238E27FC236}">
                <a16:creationId xmlns:a16="http://schemas.microsoft.com/office/drawing/2014/main" id="{3227406F-0B19-4F03-B89E-E510F9689C1D}"/>
              </a:ext>
            </a:extLst>
          </p:cNvPr>
          <p:cNvSpPr txBox="1"/>
          <p:nvPr/>
        </p:nvSpPr>
        <p:spPr>
          <a:xfrm>
            <a:off x="3420972" y="4574364"/>
            <a:ext cx="845984" cy="230832"/>
          </a:xfrm>
          <a:prstGeom prst="rect">
            <a:avLst/>
          </a:prstGeom>
          <a:noFill/>
        </p:spPr>
        <p:txBody>
          <a:bodyPr wrap="square" rtlCol="0">
            <a:spAutoFit/>
          </a:bodyPr>
          <a:lstStyle/>
          <a:p>
            <a:pPr algn="ctr"/>
            <a:r>
              <a:rPr kumimoji="1" lang="ja-JP" altLang="en-US" sz="900" b="1">
                <a:latin typeface="+mn-ea"/>
                <a:cs typeface="メイリオ" panose="020B0604030504040204" pitchFamily="50" charset="-128"/>
              </a:rPr>
              <a:t>動　画</a:t>
            </a:r>
          </a:p>
        </p:txBody>
      </p:sp>
      <p:cxnSp>
        <p:nvCxnSpPr>
          <p:cNvPr id="63" name="直線矢印コネクタ 62">
            <a:extLst>
              <a:ext uri="{FF2B5EF4-FFF2-40B4-BE49-F238E27FC236}">
                <a16:creationId xmlns:a16="http://schemas.microsoft.com/office/drawing/2014/main" id="{A1B95219-895E-418C-B399-BA6CBA986F95}"/>
              </a:ext>
            </a:extLst>
          </p:cNvPr>
          <p:cNvCxnSpPr/>
          <p:nvPr/>
        </p:nvCxnSpPr>
        <p:spPr bwMode="auto">
          <a:xfrm flipH="1">
            <a:off x="3121768" y="5334351"/>
            <a:ext cx="1397375" cy="0"/>
          </a:xfrm>
          <a:prstGeom prst="straightConnector1">
            <a:avLst/>
          </a:prstGeom>
          <a:solidFill>
            <a:schemeClr val="accent1"/>
          </a:solidFill>
          <a:ln w="9525" cap="flat" cmpd="sng" algn="ctr">
            <a:solidFill>
              <a:schemeClr val="bg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 Box 29">
            <a:extLst>
              <a:ext uri="{FF2B5EF4-FFF2-40B4-BE49-F238E27FC236}">
                <a16:creationId xmlns:a16="http://schemas.microsoft.com/office/drawing/2014/main" id="{8B58A09D-C515-484E-835A-785F54CF9F80}"/>
              </a:ext>
            </a:extLst>
          </p:cNvPr>
          <p:cNvSpPr txBox="1">
            <a:spLocks noChangeArrowheads="1"/>
          </p:cNvSpPr>
          <p:nvPr/>
        </p:nvSpPr>
        <p:spPr bwMode="auto">
          <a:xfrm>
            <a:off x="3447630" y="5157296"/>
            <a:ext cx="88534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900" b="1">
                <a:latin typeface="+mn-ea"/>
                <a:ea typeface="+mn-ea"/>
                <a:cs typeface="メイリオ" panose="020B0604030504040204" pitchFamily="50" charset="-128"/>
              </a:rPr>
              <a:t>300</a:t>
            </a:r>
            <a:r>
              <a:rPr lang="ja-JP" altLang="en-US" sz="700" b="1">
                <a:latin typeface="+mn-ea"/>
                <a:ea typeface="+mn-ea"/>
                <a:cs typeface="メイリオ" panose="020B0604030504040204" pitchFamily="50" charset="-128"/>
              </a:rPr>
              <a:t>ビクセル</a:t>
            </a:r>
          </a:p>
        </p:txBody>
      </p:sp>
      <p:cxnSp>
        <p:nvCxnSpPr>
          <p:cNvPr id="66" name="直線矢印コネクタ 65">
            <a:extLst>
              <a:ext uri="{FF2B5EF4-FFF2-40B4-BE49-F238E27FC236}">
                <a16:creationId xmlns:a16="http://schemas.microsoft.com/office/drawing/2014/main" id="{F07BF191-F826-4449-8287-B8DC1236D53A}"/>
              </a:ext>
            </a:extLst>
          </p:cNvPr>
          <p:cNvCxnSpPr/>
          <p:nvPr/>
        </p:nvCxnSpPr>
        <p:spPr bwMode="auto">
          <a:xfrm flipV="1">
            <a:off x="4551247" y="4583935"/>
            <a:ext cx="0" cy="767462"/>
          </a:xfrm>
          <a:prstGeom prst="straightConnector1">
            <a:avLst/>
          </a:prstGeom>
          <a:solidFill>
            <a:schemeClr val="accent1"/>
          </a:solidFill>
          <a:ln w="9525" cap="flat" cmpd="sng" algn="ctr">
            <a:solidFill>
              <a:schemeClr val="bg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Text Box 29">
            <a:extLst>
              <a:ext uri="{FF2B5EF4-FFF2-40B4-BE49-F238E27FC236}">
                <a16:creationId xmlns:a16="http://schemas.microsoft.com/office/drawing/2014/main" id="{8D2BA2CC-D0E9-4DC3-8588-30DF425CCFBD}"/>
              </a:ext>
            </a:extLst>
          </p:cNvPr>
          <p:cNvSpPr txBox="1">
            <a:spLocks noChangeArrowheads="1"/>
          </p:cNvSpPr>
          <p:nvPr/>
        </p:nvSpPr>
        <p:spPr bwMode="auto">
          <a:xfrm>
            <a:off x="4083225" y="4856838"/>
            <a:ext cx="5480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900" b="1">
                <a:latin typeface="+mn-ea"/>
                <a:ea typeface="+mn-ea"/>
                <a:cs typeface="メイリオ" panose="020B0604030504040204" pitchFamily="50" charset="-128"/>
              </a:rPr>
              <a:t>169</a:t>
            </a:r>
            <a:br>
              <a:rPr lang="en-US" altLang="ja-JP" sz="700" b="1">
                <a:latin typeface="+mn-ea"/>
                <a:ea typeface="+mn-ea"/>
                <a:cs typeface="メイリオ" panose="020B0604030504040204" pitchFamily="50" charset="-128"/>
              </a:rPr>
            </a:br>
            <a:r>
              <a:rPr lang="ja-JP" altLang="en-US" sz="700" b="1">
                <a:latin typeface="+mn-ea"/>
                <a:ea typeface="+mn-ea"/>
                <a:cs typeface="メイリオ" panose="020B0604030504040204" pitchFamily="50" charset="-128"/>
              </a:rPr>
              <a:t>ビクセル</a:t>
            </a:r>
          </a:p>
        </p:txBody>
      </p:sp>
      <p:sp>
        <p:nvSpPr>
          <p:cNvPr id="16" name="テキスト ボックス 15">
            <a:extLst>
              <a:ext uri="{FF2B5EF4-FFF2-40B4-BE49-F238E27FC236}">
                <a16:creationId xmlns:a16="http://schemas.microsoft.com/office/drawing/2014/main" id="{3E31175E-A921-4AFB-958E-01C5598EA4F4}"/>
              </a:ext>
            </a:extLst>
          </p:cNvPr>
          <p:cNvSpPr txBox="1"/>
          <p:nvPr/>
        </p:nvSpPr>
        <p:spPr>
          <a:xfrm>
            <a:off x="3171432" y="3901583"/>
            <a:ext cx="1417755" cy="507831"/>
          </a:xfrm>
          <a:prstGeom prst="rect">
            <a:avLst/>
          </a:prstGeom>
          <a:noFill/>
        </p:spPr>
        <p:txBody>
          <a:bodyPr wrap="square" rtlCol="0">
            <a:spAutoFit/>
          </a:bodyPr>
          <a:lstStyle/>
          <a:p>
            <a:pPr algn="ctr"/>
            <a:r>
              <a:rPr kumimoji="1" lang="en-US" altLang="ja-JP" b="1" dirty="0">
                <a:solidFill>
                  <a:schemeClr val="accent2"/>
                </a:solidFill>
              </a:rPr>
              <a:t>60</a:t>
            </a:r>
            <a:r>
              <a:rPr kumimoji="1" lang="ja-JP" altLang="en-US" b="1" dirty="0">
                <a:solidFill>
                  <a:schemeClr val="accent2"/>
                </a:solidFill>
              </a:rPr>
              <a:t>～</a:t>
            </a:r>
            <a:r>
              <a:rPr kumimoji="1" lang="en-US" altLang="ja-JP" b="1" dirty="0">
                <a:solidFill>
                  <a:schemeClr val="accent2"/>
                </a:solidFill>
              </a:rPr>
              <a:t>70</a:t>
            </a:r>
            <a:r>
              <a:rPr kumimoji="1" lang="ja-JP" altLang="en-US" sz="1200" b="1" dirty="0">
                <a:solidFill>
                  <a:schemeClr val="accent2"/>
                </a:solidFill>
              </a:rPr>
              <a:t>％</a:t>
            </a:r>
            <a:br>
              <a:rPr kumimoji="1" lang="ja-JP" altLang="en-US" sz="1100" dirty="0">
                <a:solidFill>
                  <a:schemeClr val="accent2"/>
                </a:solidFill>
              </a:rPr>
            </a:br>
            <a:r>
              <a:rPr kumimoji="1" lang="ja-JP" altLang="en-US" sz="900" dirty="0">
                <a:solidFill>
                  <a:schemeClr val="accent2"/>
                </a:solidFill>
              </a:rPr>
              <a:t>（</a:t>
            </a:r>
            <a:r>
              <a:rPr kumimoji="1" lang="en-US" altLang="ja-JP" sz="900" dirty="0">
                <a:solidFill>
                  <a:schemeClr val="accent2"/>
                </a:solidFill>
              </a:rPr>
              <a:t>※30</a:t>
            </a:r>
            <a:r>
              <a:rPr kumimoji="1" lang="ja-JP" altLang="en-US" sz="900" dirty="0">
                <a:solidFill>
                  <a:schemeClr val="accent2"/>
                </a:solidFill>
              </a:rPr>
              <a:t>秒程度の動画）</a:t>
            </a:r>
            <a:endParaRPr kumimoji="1" lang="ja-JP" altLang="en-US" sz="1400" dirty="0">
              <a:solidFill>
                <a:schemeClr val="accent2"/>
              </a:solidFill>
            </a:endParaRPr>
          </a:p>
        </p:txBody>
      </p:sp>
      <p:sp>
        <p:nvSpPr>
          <p:cNvPr id="68" name="テキスト ボックス 67">
            <a:extLst>
              <a:ext uri="{FF2B5EF4-FFF2-40B4-BE49-F238E27FC236}">
                <a16:creationId xmlns:a16="http://schemas.microsoft.com/office/drawing/2014/main" id="{655D5DF1-62C1-443A-88AB-033D79FAE9D1}"/>
              </a:ext>
            </a:extLst>
          </p:cNvPr>
          <p:cNvSpPr txBox="1"/>
          <p:nvPr/>
        </p:nvSpPr>
        <p:spPr>
          <a:xfrm>
            <a:off x="3267235" y="3666903"/>
            <a:ext cx="1219554" cy="253916"/>
          </a:xfrm>
          <a:prstGeom prst="rect">
            <a:avLst/>
          </a:prstGeom>
          <a:solidFill>
            <a:schemeClr val="accent2"/>
          </a:solidFill>
        </p:spPr>
        <p:txBody>
          <a:bodyPr wrap="square" rtlCol="0" anchor="ctr">
            <a:spAutoFit/>
          </a:bodyPr>
          <a:lstStyle/>
          <a:p>
            <a:pPr algn="ctr"/>
            <a:r>
              <a:rPr kumimoji="1" lang="ja-JP" altLang="en-US" sz="1000" b="1" dirty="0">
                <a:solidFill>
                  <a:schemeClr val="bg1"/>
                </a:solidFill>
              </a:rPr>
              <a:t>視聴完了率実績</a:t>
            </a:r>
            <a:endParaRPr kumimoji="1" lang="en-US" altLang="ja-JP" sz="1000" b="1" dirty="0">
              <a:solidFill>
                <a:schemeClr val="bg1"/>
              </a:solidFill>
            </a:endParaRPr>
          </a:p>
        </p:txBody>
      </p:sp>
      <p:sp>
        <p:nvSpPr>
          <p:cNvPr id="43" name="テキスト ボックス 42">
            <a:extLst>
              <a:ext uri="{FF2B5EF4-FFF2-40B4-BE49-F238E27FC236}">
                <a16:creationId xmlns:a16="http://schemas.microsoft.com/office/drawing/2014/main" id="{3657F03C-38BE-40D1-A10D-96081B57AEFC}"/>
              </a:ext>
            </a:extLst>
          </p:cNvPr>
          <p:cNvSpPr txBox="1"/>
          <p:nvPr/>
        </p:nvSpPr>
        <p:spPr>
          <a:xfrm>
            <a:off x="7567281" y="646660"/>
            <a:ext cx="744722" cy="253916"/>
          </a:xfrm>
          <a:prstGeom prst="rect">
            <a:avLst/>
          </a:prstGeom>
          <a:solidFill>
            <a:schemeClr val="accent1"/>
          </a:solidFill>
        </p:spPr>
        <p:txBody>
          <a:bodyPr wrap="square" rtlCol="0" anchor="ctr">
            <a:spAutoFit/>
          </a:bodyPr>
          <a:lstStyle/>
          <a:p>
            <a:pPr algn="ctr"/>
            <a:r>
              <a:rPr kumimoji="1" lang="en-US" altLang="ja-JP" sz="1050">
                <a:solidFill>
                  <a:schemeClr val="bg1"/>
                </a:solidFill>
              </a:rPr>
              <a:t>Imp</a:t>
            </a:r>
            <a:r>
              <a:rPr kumimoji="1" lang="ja-JP" altLang="en-US" sz="1050">
                <a:solidFill>
                  <a:schemeClr val="bg1"/>
                </a:solidFill>
              </a:rPr>
              <a:t>保証</a:t>
            </a:r>
            <a:endParaRPr kumimoji="1" lang="en-US" altLang="ja-JP" sz="1050">
              <a:solidFill>
                <a:schemeClr val="bg1"/>
              </a:solidFill>
            </a:endParaRPr>
          </a:p>
        </p:txBody>
      </p:sp>
      <p:pic>
        <p:nvPicPr>
          <p:cNvPr id="44" name="グラフィックス 43">
            <a:extLst>
              <a:ext uri="{FF2B5EF4-FFF2-40B4-BE49-F238E27FC236}">
                <a16:creationId xmlns:a16="http://schemas.microsoft.com/office/drawing/2014/main" id="{417E00EF-5250-48D4-B2CA-5378D2184E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7334" y="646660"/>
            <a:ext cx="438150" cy="285750"/>
          </a:xfrm>
          <a:prstGeom prst="rect">
            <a:avLst/>
          </a:prstGeom>
        </p:spPr>
      </p:pic>
      <p:sp>
        <p:nvSpPr>
          <p:cNvPr id="36" name="Text Box 3">
            <a:extLst>
              <a:ext uri="{FF2B5EF4-FFF2-40B4-BE49-F238E27FC236}">
                <a16:creationId xmlns:a16="http://schemas.microsoft.com/office/drawing/2014/main" id="{81F4A378-AE64-432B-AF14-30D0B4A5F2BF}"/>
              </a:ext>
            </a:extLst>
          </p:cNvPr>
          <p:cNvSpPr txBox="1">
            <a:spLocks noChangeArrowheads="1"/>
          </p:cNvSpPr>
          <p:nvPr/>
        </p:nvSpPr>
        <p:spPr bwMode="auto">
          <a:xfrm>
            <a:off x="625032" y="1531154"/>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mn-ea"/>
                <a:ea typeface="+mn-ea"/>
                <a:cs typeface="メイリオ" panose="020B0604030504040204" pitchFamily="50" charset="-128"/>
              </a:rPr>
              <a:t>PC</a:t>
            </a:r>
            <a:r>
              <a:rPr lang="ja-JP" altLang="en-US" sz="800" b="0" dirty="0">
                <a:solidFill>
                  <a:schemeClr val="tx1"/>
                </a:solidFill>
                <a:latin typeface="+mn-ea"/>
                <a:ea typeface="+mn-ea"/>
                <a:cs typeface="メイリオ" panose="020B0604030504040204" pitchFamily="50" charset="-128"/>
              </a:rPr>
              <a:t>：海外各エリアページ</a:t>
            </a:r>
          </a:p>
        </p:txBody>
      </p:sp>
      <p:pic>
        <p:nvPicPr>
          <p:cNvPr id="37" name="図 36">
            <a:extLst>
              <a:ext uri="{FF2B5EF4-FFF2-40B4-BE49-F238E27FC236}">
                <a16:creationId xmlns:a16="http://schemas.microsoft.com/office/drawing/2014/main" id="{9330DD5C-FBCA-4AB6-8B1E-42862A3A0C05}"/>
              </a:ext>
            </a:extLst>
          </p:cNvPr>
          <p:cNvPicPr>
            <a:picLocks noChangeAspect="1"/>
          </p:cNvPicPr>
          <p:nvPr/>
        </p:nvPicPr>
        <p:blipFill rotWithShape="1">
          <a:blip r:embed="rId6"/>
          <a:srcRect b="77060"/>
          <a:stretch/>
        </p:blipFill>
        <p:spPr>
          <a:xfrm>
            <a:off x="499164" y="1758284"/>
            <a:ext cx="2400300" cy="2035475"/>
          </a:xfrm>
          <a:prstGeom prst="rect">
            <a:avLst/>
          </a:prstGeom>
        </p:spPr>
      </p:pic>
      <p:pic>
        <p:nvPicPr>
          <p:cNvPr id="38" name="図 37">
            <a:extLst>
              <a:ext uri="{FF2B5EF4-FFF2-40B4-BE49-F238E27FC236}">
                <a16:creationId xmlns:a16="http://schemas.microsoft.com/office/drawing/2014/main" id="{62765B36-DF52-4820-B2A5-5E859AE1E09E}"/>
              </a:ext>
            </a:extLst>
          </p:cNvPr>
          <p:cNvPicPr>
            <a:picLocks noChangeAspect="1"/>
          </p:cNvPicPr>
          <p:nvPr/>
        </p:nvPicPr>
        <p:blipFill rotWithShape="1">
          <a:blip r:embed="rId6"/>
          <a:srcRect t="57720" b="21025"/>
          <a:stretch/>
        </p:blipFill>
        <p:spPr>
          <a:xfrm>
            <a:off x="499164" y="3903063"/>
            <a:ext cx="2400300" cy="1885950"/>
          </a:xfrm>
          <a:prstGeom prst="rect">
            <a:avLst/>
          </a:prstGeom>
        </p:spPr>
      </p:pic>
      <p:sp>
        <p:nvSpPr>
          <p:cNvPr id="39" name="フリーフォーム: 図形 38">
            <a:extLst>
              <a:ext uri="{FF2B5EF4-FFF2-40B4-BE49-F238E27FC236}">
                <a16:creationId xmlns:a16="http://schemas.microsoft.com/office/drawing/2014/main" id="{A4A867BB-5A0D-4A94-998E-B27AD9B24C2C}"/>
              </a:ext>
            </a:extLst>
          </p:cNvPr>
          <p:cNvSpPr/>
          <p:nvPr/>
        </p:nvSpPr>
        <p:spPr>
          <a:xfrm>
            <a:off x="367193" y="3797516"/>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図形 41">
            <a:extLst>
              <a:ext uri="{FF2B5EF4-FFF2-40B4-BE49-F238E27FC236}">
                <a16:creationId xmlns:a16="http://schemas.microsoft.com/office/drawing/2014/main" id="{9FC8152D-9F8E-4BD5-8753-93300F0B73DB}"/>
              </a:ext>
            </a:extLst>
          </p:cNvPr>
          <p:cNvSpPr/>
          <p:nvPr/>
        </p:nvSpPr>
        <p:spPr>
          <a:xfrm>
            <a:off x="359539" y="5724673"/>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054A64A2-FD18-47A5-812A-9B140FEDCE8F}"/>
              </a:ext>
            </a:extLst>
          </p:cNvPr>
          <p:cNvSpPr/>
          <p:nvPr/>
        </p:nvSpPr>
        <p:spPr bwMode="auto">
          <a:xfrm>
            <a:off x="2108882" y="2268411"/>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mn-ea"/>
              <a:cs typeface="メイリオ" panose="020B0604030504040204" pitchFamily="50" charset="-128"/>
            </a:endParaRPr>
          </a:p>
        </p:txBody>
      </p:sp>
      <p:sp>
        <p:nvSpPr>
          <p:cNvPr id="47" name="正方形/長方形 46">
            <a:extLst>
              <a:ext uri="{FF2B5EF4-FFF2-40B4-BE49-F238E27FC236}">
                <a16:creationId xmlns:a16="http://schemas.microsoft.com/office/drawing/2014/main" id="{8B0A619B-91F4-4908-AEF8-D42269C833B7}"/>
              </a:ext>
            </a:extLst>
          </p:cNvPr>
          <p:cNvSpPr/>
          <p:nvPr/>
        </p:nvSpPr>
        <p:spPr bwMode="auto">
          <a:xfrm>
            <a:off x="2106157" y="4692317"/>
            <a:ext cx="678707" cy="3970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mn-ea"/>
                <a:cs typeface="メイリオ" panose="020B0604030504040204" pitchFamily="50" charset="-128"/>
              </a:rPr>
              <a:t>300x169</a:t>
            </a:r>
            <a:endParaRPr kumimoji="1" lang="ja-JP" altLang="en-US" sz="800" b="1" i="0" u="none" strike="noStrike" cap="none" normalizeH="0" baseline="0" dirty="0">
              <a:ln>
                <a:noFill/>
              </a:ln>
              <a:solidFill>
                <a:schemeClr val="bg1"/>
              </a:solidFill>
              <a:latin typeface="+mn-ea"/>
              <a:cs typeface="メイリオ" panose="020B0604030504040204" pitchFamily="50" charset="-128"/>
            </a:endParaRPr>
          </a:p>
        </p:txBody>
      </p:sp>
      <p:sp>
        <p:nvSpPr>
          <p:cNvPr id="48" name="テキスト ボックス 11">
            <a:extLst>
              <a:ext uri="{FF2B5EF4-FFF2-40B4-BE49-F238E27FC236}">
                <a16:creationId xmlns:a16="http://schemas.microsoft.com/office/drawing/2014/main" id="{40813E7E-5135-4EA2-8727-22DD087D5B07}"/>
              </a:ext>
            </a:extLst>
          </p:cNvPr>
          <p:cNvSpPr txBox="1">
            <a:spLocks noChangeArrowheads="1"/>
          </p:cNvSpPr>
          <p:nvPr/>
        </p:nvSpPr>
        <p:spPr bwMode="auto">
          <a:xfrm>
            <a:off x="2707558" y="4690249"/>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chemeClr val="accent2"/>
                </a:solidFill>
                <a:latin typeface="+mn-ea"/>
                <a:cs typeface="メイリオ" panose="020B0604030504040204" pitchFamily="50" charset="-128"/>
              </a:rPr>
              <a:t>フローティング</a:t>
            </a:r>
          </a:p>
        </p:txBody>
      </p:sp>
      <p:cxnSp>
        <p:nvCxnSpPr>
          <p:cNvPr id="49" name="直線矢印コネクタ 48">
            <a:extLst>
              <a:ext uri="{FF2B5EF4-FFF2-40B4-BE49-F238E27FC236}">
                <a16:creationId xmlns:a16="http://schemas.microsoft.com/office/drawing/2014/main" id="{9F0753A5-B9F1-443E-8904-5D882394CF58}"/>
              </a:ext>
            </a:extLst>
          </p:cNvPr>
          <p:cNvCxnSpPr>
            <a:cxnSpLocks/>
          </p:cNvCxnSpPr>
          <p:nvPr/>
        </p:nvCxnSpPr>
        <p:spPr>
          <a:xfrm>
            <a:off x="2977985" y="4687787"/>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Text Box 3">
            <a:extLst>
              <a:ext uri="{FF2B5EF4-FFF2-40B4-BE49-F238E27FC236}">
                <a16:creationId xmlns:a16="http://schemas.microsoft.com/office/drawing/2014/main" id="{B95C2FD4-4F68-43E7-B3CA-D2151436D30D}"/>
              </a:ext>
            </a:extLst>
          </p:cNvPr>
          <p:cNvSpPr txBox="1">
            <a:spLocks noChangeArrowheads="1"/>
          </p:cNvSpPr>
          <p:nvPr/>
        </p:nvSpPr>
        <p:spPr bwMode="auto">
          <a:xfrm>
            <a:off x="348301" y="5849298"/>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mn-ea"/>
                <a:ea typeface="+mn-ea"/>
                <a:cs typeface="メイリオ" panose="020B0604030504040204" pitchFamily="50" charset="-128"/>
              </a:rPr>
              <a:t>※</a:t>
            </a:r>
            <a:r>
              <a:rPr lang="ja-JP" altLang="en-US" sz="700" b="0" dirty="0">
                <a:solidFill>
                  <a:schemeClr val="bg1">
                    <a:lumMod val="50000"/>
                  </a:schemeClr>
                </a:solidFill>
                <a:latin typeface="+mn-ea"/>
                <a:ea typeface="+mn-ea"/>
                <a:cs typeface="メイリオ" panose="020B0604030504040204" pitchFamily="50" charset="-128"/>
              </a:rPr>
              <a:t>同ページ内にビルボード掲載時は、表示位置が下がります。</a:t>
            </a:r>
          </a:p>
        </p:txBody>
      </p:sp>
      <p:sp>
        <p:nvSpPr>
          <p:cNvPr id="3" name="正方形/長方形 2">
            <a:extLst>
              <a:ext uri="{FF2B5EF4-FFF2-40B4-BE49-F238E27FC236}">
                <a16:creationId xmlns:a16="http://schemas.microsoft.com/office/drawing/2014/main" id="{B5EF9FF9-39F7-4F69-A9DE-0235BC5C0DF4}"/>
              </a:ext>
            </a:extLst>
          </p:cNvPr>
          <p:cNvSpPr/>
          <p:nvPr/>
        </p:nvSpPr>
        <p:spPr>
          <a:xfrm>
            <a:off x="2096295" y="5087513"/>
            <a:ext cx="695526" cy="300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BEC020F7-5AC9-9D2B-5599-4063ED848EF7}"/>
              </a:ext>
            </a:extLst>
          </p:cNvPr>
          <p:cNvSpPr txBox="1"/>
          <p:nvPr/>
        </p:nvSpPr>
        <p:spPr>
          <a:xfrm>
            <a:off x="4705165" y="6086804"/>
            <a:ext cx="4356864" cy="630942"/>
          </a:xfrm>
          <a:prstGeom prst="rect">
            <a:avLst/>
          </a:prstGeom>
          <a:noFill/>
        </p:spPr>
        <p:txBody>
          <a:bodyPr wrap="square" rtlCol="0">
            <a:spAutoFit/>
          </a:bodyPr>
          <a:lstStyle/>
          <a:p>
            <a:r>
              <a:rPr lang="en-US" altLang="ja-JP" sz="700" b="0" dirty="0">
                <a:solidFill>
                  <a:schemeClr val="bg1">
                    <a:lumMod val="50000"/>
                  </a:schemeClr>
                </a:solidFill>
                <a:latin typeface="+mn-ea"/>
                <a:cs typeface="メイリオ" panose="020B0604030504040204" pitchFamily="50" charset="-128"/>
              </a:rPr>
              <a:t>※</a:t>
            </a:r>
            <a:r>
              <a:rPr lang="ja-JP" altLang="en-US" sz="700" b="0" dirty="0">
                <a:solidFill>
                  <a:schemeClr val="bg1">
                    <a:lumMod val="50000"/>
                  </a:schemeClr>
                </a:solidFill>
                <a:latin typeface="+mn-ea"/>
                <a:cs typeface="メイリオ" panose="020B0604030504040204" pitchFamily="50" charset="-128"/>
              </a:rPr>
              <a:t>最低出稿金額：</a:t>
            </a:r>
            <a:r>
              <a:rPr lang="en-US" altLang="ja-JP" sz="700" b="0" dirty="0">
                <a:solidFill>
                  <a:schemeClr val="bg1">
                    <a:lumMod val="50000"/>
                  </a:schemeClr>
                </a:solidFill>
                <a:latin typeface="+mn-ea"/>
                <a:cs typeface="メイリオ" panose="020B0604030504040204" pitchFamily="50" charset="-128"/>
              </a:rPr>
              <a:t>1</a:t>
            </a:r>
            <a:r>
              <a:rPr lang="ja-JP" altLang="en-US" sz="700" b="0" dirty="0">
                <a:solidFill>
                  <a:schemeClr val="bg1">
                    <a:lumMod val="50000"/>
                  </a:schemeClr>
                </a:solidFill>
                <a:latin typeface="+mn-ea"/>
                <a:cs typeface="メイリオ" panose="020B0604030504040204" pitchFamily="50" charset="-128"/>
              </a:rPr>
              <a:t>発注あたり</a:t>
            </a:r>
            <a:r>
              <a:rPr lang="en-US" altLang="ja-JP" sz="700" b="0" dirty="0">
                <a:solidFill>
                  <a:schemeClr val="bg1">
                    <a:lumMod val="50000"/>
                  </a:schemeClr>
                </a:solidFill>
                <a:latin typeface="+mn-ea"/>
                <a:cs typeface="メイリオ" panose="020B0604030504040204" pitchFamily="50" charset="-128"/>
              </a:rPr>
              <a:t>300,000</a:t>
            </a:r>
            <a:r>
              <a:rPr lang="ja-JP" altLang="en-US" sz="700" b="0" dirty="0">
                <a:solidFill>
                  <a:schemeClr val="bg1">
                    <a:lumMod val="50000"/>
                  </a:schemeClr>
                </a:solidFill>
                <a:latin typeface="+mn-ea"/>
                <a:cs typeface="メイリオ" panose="020B0604030504040204" pitchFamily="50" charset="-128"/>
              </a:rPr>
              <a:t>円（満たさない場合は各営業担当へご相談ください） </a:t>
            </a:r>
            <a:endParaRPr lang="en-US" altLang="ja-JP" sz="700" b="0" dirty="0">
              <a:solidFill>
                <a:schemeClr val="bg1">
                  <a:lumMod val="50000"/>
                </a:schemeClr>
              </a:solidFill>
              <a:latin typeface="+mn-ea"/>
              <a:cs typeface="メイリオ" panose="020B0604030504040204" pitchFamily="50" charset="-128"/>
            </a:endParaRPr>
          </a:p>
          <a:p>
            <a:r>
              <a:rPr lang="en-US" altLang="ja-JP" sz="700" b="0" dirty="0">
                <a:solidFill>
                  <a:schemeClr val="bg1">
                    <a:lumMod val="50000"/>
                  </a:schemeClr>
                </a:solidFill>
                <a:latin typeface="+mn-ea"/>
                <a:cs typeface="メイリオ" panose="020B0604030504040204" pitchFamily="50" charset="-128"/>
              </a:rPr>
              <a:t>※</a:t>
            </a:r>
            <a:r>
              <a:rPr lang="ja-JP" altLang="en-US" sz="700" b="0" dirty="0">
                <a:solidFill>
                  <a:schemeClr val="bg1">
                    <a:lumMod val="50000"/>
                  </a:schemeClr>
                </a:solidFill>
                <a:latin typeface="+mn-ea"/>
                <a:cs typeface="メイリオ" panose="020B0604030504040204" pitchFamily="50" charset="-128"/>
              </a:rPr>
              <a:t>ユーザーの通信環境や端末仕様によっては動画が正しく再生されない、または表示されない場合がございます。</a:t>
            </a:r>
            <a:endParaRPr lang="en-US" altLang="ja-JP" sz="700" b="0" dirty="0">
              <a:solidFill>
                <a:schemeClr val="bg1">
                  <a:lumMod val="50000"/>
                </a:schemeClr>
              </a:solidFill>
              <a:latin typeface="+mn-ea"/>
              <a:cs typeface="メイリオ" panose="020B0604030504040204" pitchFamily="50" charset="-128"/>
            </a:endParaRPr>
          </a:p>
          <a:p>
            <a:r>
              <a:rPr lang="en-US" altLang="ja-JP" sz="700" b="0" dirty="0">
                <a:solidFill>
                  <a:schemeClr val="bg1">
                    <a:lumMod val="50000"/>
                  </a:schemeClr>
                </a:solidFill>
                <a:latin typeface="+mn-ea"/>
                <a:cs typeface="メイリオ" panose="020B0604030504040204" pitchFamily="50" charset="-128"/>
              </a:rPr>
              <a:t>※</a:t>
            </a:r>
            <a:r>
              <a:rPr lang="ja-JP" altLang="en-US" sz="700" b="0" dirty="0">
                <a:solidFill>
                  <a:schemeClr val="bg1">
                    <a:lumMod val="50000"/>
                  </a:schemeClr>
                </a:solidFill>
                <a:latin typeface="+mn-ea"/>
                <a:cs typeface="メイリオ" panose="020B0604030504040204" pitchFamily="50" charset="-128"/>
              </a:rPr>
              <a:t>想定</a:t>
            </a:r>
            <a:r>
              <a:rPr lang="en-US" altLang="ja-JP" sz="700" b="0" dirty="0">
                <a:solidFill>
                  <a:schemeClr val="bg1">
                    <a:lumMod val="50000"/>
                  </a:schemeClr>
                </a:solidFill>
                <a:latin typeface="+mn-ea"/>
                <a:cs typeface="メイリオ" panose="020B0604030504040204" pitchFamily="50" charset="-128"/>
              </a:rPr>
              <a:t>inview</a:t>
            </a:r>
            <a:r>
              <a:rPr lang="ja-JP" altLang="en-US" sz="700" b="0" dirty="0">
                <a:solidFill>
                  <a:schemeClr val="bg1">
                    <a:lumMod val="50000"/>
                  </a:schemeClr>
                </a:solidFill>
                <a:latin typeface="+mn-ea"/>
                <a:cs typeface="メイリオ" panose="020B0604030504040204" pitchFamily="50" charset="-128"/>
              </a:rPr>
              <a:t>率は過去実績の平均であり、業種業態等により変動がございます。</a:t>
            </a:r>
            <a:endParaRPr lang="en-US" altLang="ja-JP" sz="700" b="0" dirty="0">
              <a:solidFill>
                <a:schemeClr val="bg1">
                  <a:lumMod val="50000"/>
                </a:schemeClr>
              </a:solidFill>
              <a:latin typeface="+mn-ea"/>
              <a:cs typeface="メイリオ" panose="020B0604030504040204" pitchFamily="50" charset="-128"/>
            </a:endParaRPr>
          </a:p>
          <a:p>
            <a:r>
              <a:rPr lang="en-US" altLang="ja-JP" sz="700" dirty="0">
                <a:solidFill>
                  <a:schemeClr val="bg1">
                    <a:lumMod val="50000"/>
                  </a:schemeClr>
                </a:solidFill>
                <a:latin typeface="+mn-ea"/>
                <a:ea typeface="+mn-ea"/>
                <a:cs typeface="メイリオ" panose="020B0604030504040204" pitchFamily="50" charset="-128"/>
              </a:rPr>
              <a:t>※</a:t>
            </a:r>
            <a:r>
              <a:rPr lang="ja-JP" altLang="en-US" sz="700" dirty="0">
                <a:solidFill>
                  <a:schemeClr val="bg1">
                    <a:lumMod val="50000"/>
                  </a:schemeClr>
                </a:solidFill>
                <a:latin typeface="+mn-ea"/>
                <a:ea typeface="+mn-ea"/>
                <a:cs typeface="メイリオ" panose="020B0604030504040204" pitchFamily="50" charset="-128"/>
              </a:rPr>
              <a:t>ディスプレイ・バナー広告に関する注意事項は</a:t>
            </a:r>
            <a:r>
              <a:rPr lang="en-US" altLang="ja-JP" sz="700" dirty="0">
                <a:solidFill>
                  <a:schemeClr val="bg1">
                    <a:lumMod val="50000"/>
                  </a:schemeClr>
                </a:solidFill>
                <a:latin typeface="+mn-ea"/>
                <a:ea typeface="+mn-ea"/>
                <a:cs typeface="メイリオ" panose="020B0604030504040204" pitchFamily="50" charset="-128"/>
              </a:rPr>
              <a:t>P.59</a:t>
            </a:r>
            <a:r>
              <a:rPr lang="ja-JP" altLang="en-US" sz="700" dirty="0">
                <a:solidFill>
                  <a:schemeClr val="bg1">
                    <a:lumMod val="50000"/>
                  </a:schemeClr>
                </a:solidFill>
                <a:latin typeface="+mn-ea"/>
                <a:ea typeface="+mn-ea"/>
                <a:cs typeface="メイリオ" panose="020B0604030504040204" pitchFamily="50" charset="-128"/>
              </a:rPr>
              <a:t>を参照ください。</a:t>
            </a:r>
            <a:endParaRPr lang="ja-JP" altLang="en-US" sz="700" b="0" dirty="0">
              <a:solidFill>
                <a:schemeClr val="bg1">
                  <a:lumMod val="50000"/>
                </a:schemeClr>
              </a:solidFill>
              <a:latin typeface="+mn-ea"/>
              <a:ea typeface="+mn-ea"/>
              <a:cs typeface="メイリオ" panose="020B0604030504040204" pitchFamily="50" charset="-128"/>
            </a:endParaRPr>
          </a:p>
        </p:txBody>
      </p:sp>
      <p:graphicFrame>
        <p:nvGraphicFramePr>
          <p:cNvPr id="11" name="表 10">
            <a:extLst>
              <a:ext uri="{FF2B5EF4-FFF2-40B4-BE49-F238E27FC236}">
                <a16:creationId xmlns:a16="http://schemas.microsoft.com/office/drawing/2014/main" id="{72CDD704-7A75-0268-8943-6C32EDC5B789}"/>
              </a:ext>
            </a:extLst>
          </p:cNvPr>
          <p:cNvGraphicFramePr>
            <a:graphicFrameLocks noGrp="1"/>
          </p:cNvGraphicFramePr>
          <p:nvPr>
            <p:extLst>
              <p:ext uri="{D42A27DB-BD31-4B8C-83A1-F6EECF244321}">
                <p14:modId xmlns:p14="http://schemas.microsoft.com/office/powerpoint/2010/main" val="238834737"/>
              </p:ext>
            </p:extLst>
          </p:nvPr>
        </p:nvGraphicFramePr>
        <p:xfrm>
          <a:off x="4778096" y="1523042"/>
          <a:ext cx="4309797" cy="4472940"/>
        </p:xfrm>
        <a:graphic>
          <a:graphicData uri="http://schemas.openxmlformats.org/drawingml/2006/table">
            <a:tbl>
              <a:tblPr/>
              <a:tblGrid>
                <a:gridCol w="941478">
                  <a:extLst>
                    <a:ext uri="{9D8B030D-6E8A-4147-A177-3AD203B41FA5}">
                      <a16:colId xmlns:a16="http://schemas.microsoft.com/office/drawing/2014/main" val="2404604009"/>
                    </a:ext>
                  </a:extLst>
                </a:gridCol>
                <a:gridCol w="3368319">
                  <a:extLst>
                    <a:ext uri="{9D8B030D-6E8A-4147-A177-3AD203B41FA5}">
                      <a16:colId xmlns:a16="http://schemas.microsoft.com/office/drawing/2014/main" val="437860603"/>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フローティング動画</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52058188"/>
                  </a:ext>
                </a:extLst>
              </a:tr>
              <a:tr h="200025">
                <a:tc rowSpan="3">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a:noFill/>
                    </a:lnB>
                  </a:tcPr>
                </a:tc>
                <a:extLst>
                  <a:ext uri="{0D108BD9-81ED-4DB2-BD59-A6C34878D82A}">
                    <a16:rowId xmlns:a16="http://schemas.microsoft.com/office/drawing/2014/main" val="2422026927"/>
                  </a:ext>
                </a:extLst>
              </a:tr>
              <a:tr h="200025">
                <a:tc vMerge="1">
                  <a:txBody>
                    <a:bodyPr/>
                    <a:lstStyle/>
                    <a:p>
                      <a:endParaRPr kumimoji="1" lang="ja-JP" altLang="en-US"/>
                    </a:p>
                  </a:txBody>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⑤アメリカ・カナダ ⑥ハワイ ⑦中南米 ⑧オセアニア </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a:noFill/>
                    </a:lnT>
                    <a:lnB>
                      <a:noFill/>
                    </a:lnB>
                  </a:tcPr>
                </a:tc>
                <a:extLst>
                  <a:ext uri="{0D108BD9-81ED-4DB2-BD59-A6C34878D82A}">
                    <a16:rowId xmlns:a16="http://schemas.microsoft.com/office/drawing/2014/main" val="2627389233"/>
                  </a:ext>
                </a:extLst>
              </a:tr>
              <a:tr h="200025">
                <a:tc vMerge="1">
                  <a:txBody>
                    <a:bodyPr/>
                    <a:lstStyle/>
                    <a:p>
                      <a:endParaRPr kumimoji="1" lang="ja-JP" altLang="en-US"/>
                    </a:p>
                  </a:txBody>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05625118"/>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@0.6</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68797586"/>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2680979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2268892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61%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57556131"/>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a:effectLst/>
                          <a:latin typeface="游ゴシック" panose="020B0400000000000000" pitchFamily="50" charset="-128"/>
                          <a:ea typeface="游ゴシック" panose="020B0400000000000000" pitchFamily="50" charset="-128"/>
                        </a:rPr>
                        <a:t>300x169（</a:t>
                      </a:r>
                      <a:r>
                        <a:rPr lang="ja-JP" altLang="en-US" sz="850" b="0" i="0" u="none" strike="noStrike">
                          <a:effectLst/>
                          <a:latin typeface="游ゴシック" panose="020B0400000000000000" pitchFamily="50" charset="-128"/>
                          <a:ea typeface="游ゴシック" panose="020B0400000000000000" pitchFamily="50" charset="-128"/>
                        </a:rPr>
                        <a:t>左右</a:t>
                      </a:r>
                      <a:r>
                        <a:rPr lang="en-US" altLang="ja-JP" sz="850" b="0" i="0" u="none" strike="noStrike">
                          <a:effectLst/>
                          <a:latin typeface="游ゴシック" panose="020B0400000000000000" pitchFamily="50" charset="-128"/>
                          <a:ea typeface="游ゴシック" panose="020B0400000000000000" pitchFamily="50" charset="-128"/>
                        </a:rPr>
                        <a:t>×</a:t>
                      </a:r>
                      <a:r>
                        <a:rPr lang="ja-JP" altLang="en-US" sz="850" b="0" i="0" u="none" strike="noStrike">
                          <a:effectLst/>
                          <a:latin typeface="游ゴシック" panose="020B0400000000000000" pitchFamily="50" charset="-128"/>
                          <a:ea typeface="游ゴシック" panose="020B0400000000000000" pitchFamily="50" charset="-128"/>
                        </a:rPr>
                        <a:t>天地</a:t>
                      </a:r>
                      <a:r>
                        <a:rPr lang="en-US" altLang="ja-JP" sz="850" b="0" i="0" u="none" strike="noStrike">
                          <a:effectLst/>
                          <a:latin typeface="游ゴシック" panose="020B0400000000000000" pitchFamily="50" charset="-128"/>
                          <a:ea typeface="游ゴシック" panose="020B0400000000000000" pitchFamily="50" charset="-128"/>
                        </a:rPr>
                        <a:t>/</a:t>
                      </a:r>
                      <a:r>
                        <a:rPr lang="en-US" sz="850" b="0" i="0" u="none" strike="noStrike">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43034246"/>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Type H</a:t>
                      </a:r>
                      <a:b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7408369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6396544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58541135"/>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5443627"/>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88332641"/>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99033855"/>
                  </a:ext>
                </a:extLst>
              </a:tr>
              <a:tr h="3238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effectLst/>
                          <a:latin typeface="游ゴシック" panose="020B0400000000000000" pitchFamily="50" charset="-128"/>
                          <a:ea typeface="游ゴシック" panose="020B0400000000000000" pitchFamily="50" charset="-128"/>
                        </a:rPr>
                        <a:t>動画領域の</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％が</a:t>
                      </a:r>
                      <a:r>
                        <a:rPr lang="en-US" altLang="ja-JP" sz="850" b="0" i="0" u="none" strike="noStrike">
                          <a:effectLst/>
                          <a:latin typeface="游ゴシック" panose="020B0400000000000000" pitchFamily="50" charset="-128"/>
                          <a:ea typeface="游ゴシック" panose="020B0400000000000000" pitchFamily="50" charset="-128"/>
                        </a:rPr>
                        <a:t>ViewArea</a:t>
                      </a:r>
                      <a:r>
                        <a:rPr lang="ja-JP" altLang="en-US" sz="850" b="0" i="0" u="none" strike="noStrike">
                          <a:effectLst/>
                          <a:latin typeface="游ゴシック" panose="020B0400000000000000" pitchFamily="50" charset="-128"/>
                          <a:ea typeface="游ゴシック" panose="020B0400000000000000" pitchFamily="50" charset="-128"/>
                        </a:rPr>
                        <a:t>に入った時点で再生開始され、</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81024638"/>
                  </a:ext>
                </a:extLst>
              </a:tr>
              <a:tr h="255270">
                <a:tc>
                  <a:txBody>
                    <a:bodyPr/>
                    <a:lstStyle/>
                    <a:p>
                      <a:pPr algn="l" fontAlgn="ctr"/>
                      <a:r>
                        <a:rPr lang="ja-JP" altLang="en-US" sz="850" b="1" i="0" u="none" strike="noStrike" dirty="0">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Windows10～, macOS Big Sur 11～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31076201"/>
                  </a:ext>
                </a:extLst>
              </a:tr>
            </a:tbl>
          </a:graphicData>
        </a:graphic>
      </p:graphicFrame>
    </p:spTree>
    <p:extLst>
      <p:ext uri="{BB962C8B-B14F-4D97-AF65-F5344CB8AC3E}">
        <p14:creationId xmlns:p14="http://schemas.microsoft.com/office/powerpoint/2010/main" val="3622959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E0EF89-EDDA-4E53-8ED7-64BA13818E9A}"/>
              </a:ext>
            </a:extLst>
          </p:cNvPr>
          <p:cNvSpPr>
            <a:spLocks noGrp="1"/>
          </p:cNvSpPr>
          <p:nvPr>
            <p:ph type="sldNum" sz="quarter" idx="12"/>
          </p:nvPr>
        </p:nvSpPr>
        <p:spPr/>
        <p:txBody>
          <a:bodyPr/>
          <a:lstStyle/>
          <a:p>
            <a:fld id="{D8B91448-09D1-4BE7-A07D-AABAAA73F2EB}" type="slidenum">
              <a:rPr kumimoji="1" lang="ja-JP" altLang="en-US" dirty="0" smtClean="0"/>
              <a:t>51</a:t>
            </a:fld>
            <a:endParaRPr kumimoji="1" lang="ja-JP" altLang="en-US"/>
          </a:p>
        </p:txBody>
      </p:sp>
      <p:sp>
        <p:nvSpPr>
          <p:cNvPr id="4" name="フッター プレースホルダー 3">
            <a:extLst>
              <a:ext uri="{FF2B5EF4-FFF2-40B4-BE49-F238E27FC236}">
                <a16:creationId xmlns:a16="http://schemas.microsoft.com/office/drawing/2014/main" id="{FC53DC01-DB50-4432-BE77-14FB377A7CF9}"/>
              </a:ext>
            </a:extLst>
          </p:cNvPr>
          <p:cNvSpPr>
            <a:spLocks noGrp="1"/>
          </p:cNvSpPr>
          <p:nvPr>
            <p:ph type="ftr" sz="quarter" idx="13"/>
          </p:nvPr>
        </p:nvSpPr>
        <p:spPr>
          <a:xfrm>
            <a:off x="180352" y="6529922"/>
            <a:ext cx="3647895" cy="365125"/>
          </a:xfrm>
        </p:spPr>
        <p:txBody>
          <a:bodyPr/>
          <a:lstStyle/>
          <a:p>
            <a:r>
              <a:rPr lang="en-US" altLang="ja-JP"/>
              <a:t>Copyright © Kakaku.com, Inc. All Rights Reserved.</a:t>
            </a:r>
          </a:p>
        </p:txBody>
      </p:sp>
      <p:sp>
        <p:nvSpPr>
          <p:cNvPr id="5" name="テキスト プレースホルダー 8">
            <a:extLst>
              <a:ext uri="{FF2B5EF4-FFF2-40B4-BE49-F238E27FC236}">
                <a16:creationId xmlns:a16="http://schemas.microsoft.com/office/drawing/2014/main" id="{DFB5B968-4DD7-4C16-8B6D-27372A314BEE}"/>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a:t>
            </a:r>
            <a:r>
              <a:rPr lang="ja-JP" altLang="en-US" dirty="0"/>
              <a:t>動画広告</a:t>
            </a:r>
            <a:r>
              <a:rPr lang="en-US" altLang="ja-JP" dirty="0"/>
              <a:t>】</a:t>
            </a:r>
            <a:r>
              <a:rPr kumimoji="1" lang="ja-JP" altLang="en-US" dirty="0"/>
              <a:t>フローティング動画</a:t>
            </a:r>
            <a:r>
              <a:rPr kumimoji="1" lang="en-US" altLang="ja-JP" dirty="0"/>
              <a:t>/</a:t>
            </a:r>
            <a:r>
              <a:rPr kumimoji="1" lang="ja-JP" altLang="en-US" dirty="0"/>
              <a:t>国内</a:t>
            </a:r>
            <a:endParaRPr lang="ja-JP" altLang="en-US" dirty="0"/>
          </a:p>
        </p:txBody>
      </p:sp>
      <p:sp>
        <p:nvSpPr>
          <p:cNvPr id="6" name="テキスト ボックス 5">
            <a:extLst>
              <a:ext uri="{FF2B5EF4-FFF2-40B4-BE49-F238E27FC236}">
                <a16:creationId xmlns:a16="http://schemas.microsoft.com/office/drawing/2014/main" id="{FF4084B3-4016-4461-8257-627496693789}"/>
              </a:ext>
            </a:extLst>
          </p:cNvPr>
          <p:cNvSpPr txBox="1"/>
          <p:nvPr/>
        </p:nvSpPr>
        <p:spPr>
          <a:xfrm>
            <a:off x="191682" y="531451"/>
            <a:ext cx="7375599" cy="584775"/>
          </a:xfrm>
          <a:prstGeom prst="rect">
            <a:avLst/>
          </a:prstGeom>
          <a:noFill/>
        </p:spPr>
        <p:txBody>
          <a:bodyPr wrap="square" rtlCol="0">
            <a:spAutoFit/>
          </a:bodyPr>
          <a:lstStyle/>
          <a:p>
            <a:r>
              <a:rPr kumimoji="1" lang="ja-JP" altLang="en-US" sz="1600" b="1" dirty="0"/>
              <a:t>ターゲット：</a:t>
            </a:r>
            <a:r>
              <a:rPr kumimoji="1" lang="ja-JP" altLang="en-US" sz="1600" b="1" dirty="0">
                <a:solidFill>
                  <a:schemeClr val="accent1"/>
                </a:solidFill>
              </a:rPr>
              <a:t>各エリア</a:t>
            </a:r>
            <a:r>
              <a:rPr kumimoji="1" lang="ja-JP" altLang="en-US" sz="1600" b="1" dirty="0"/>
              <a:t>の観光やグルメ、ショッピングなどの</a:t>
            </a:r>
            <a:r>
              <a:rPr kumimoji="1" lang="ja-JP" altLang="en-US" sz="1600" b="1" dirty="0">
                <a:solidFill>
                  <a:schemeClr val="accent1"/>
                </a:solidFill>
              </a:rPr>
              <a:t>旅行情報</a:t>
            </a:r>
            <a:r>
              <a:rPr kumimoji="1" lang="ja-JP" altLang="en-US" sz="1600" b="1" dirty="0"/>
              <a:t>に興味のあるユーザー、</a:t>
            </a:r>
            <a:r>
              <a:rPr kumimoji="1" lang="ja-JP" altLang="en-US" sz="1600" b="1" dirty="0">
                <a:solidFill>
                  <a:schemeClr val="accent1"/>
                </a:solidFill>
              </a:rPr>
              <a:t>旅行を控えた</a:t>
            </a:r>
            <a:r>
              <a:rPr kumimoji="1" lang="ja-JP" altLang="en-US" sz="1600" b="1" dirty="0"/>
              <a:t>ユーザー</a:t>
            </a:r>
          </a:p>
        </p:txBody>
      </p:sp>
      <p:sp>
        <p:nvSpPr>
          <p:cNvPr id="10" name="テキスト ボックス 9">
            <a:extLst>
              <a:ext uri="{FF2B5EF4-FFF2-40B4-BE49-F238E27FC236}">
                <a16:creationId xmlns:a16="http://schemas.microsoft.com/office/drawing/2014/main" id="{0841D2C7-A729-46DF-9411-387CCB3C3C67}"/>
              </a:ext>
            </a:extLst>
          </p:cNvPr>
          <p:cNvSpPr txBox="1"/>
          <p:nvPr/>
        </p:nvSpPr>
        <p:spPr>
          <a:xfrm>
            <a:off x="205069" y="1061377"/>
            <a:ext cx="8650415" cy="461665"/>
          </a:xfrm>
          <a:prstGeom prst="rect">
            <a:avLst/>
          </a:prstGeom>
          <a:noFill/>
        </p:spPr>
        <p:txBody>
          <a:bodyPr wrap="square" rtlCol="0">
            <a:spAutoFit/>
          </a:bodyPr>
          <a:lstStyle/>
          <a:p>
            <a:r>
              <a:rPr kumimoji="1" lang="ja-JP" altLang="en-US" sz="1200" dirty="0"/>
              <a:t>各エリアページにフローティングタイプで掲載する商品です。スクロールさせながら閲覧するユーザーに対して的確な認知が可能です。</a:t>
            </a:r>
          </a:p>
        </p:txBody>
      </p:sp>
      <p:sp>
        <p:nvSpPr>
          <p:cNvPr id="43" name="テキスト ボックス 42">
            <a:extLst>
              <a:ext uri="{FF2B5EF4-FFF2-40B4-BE49-F238E27FC236}">
                <a16:creationId xmlns:a16="http://schemas.microsoft.com/office/drawing/2014/main" id="{3657F03C-38BE-40D1-A10D-96081B57AEFC}"/>
              </a:ext>
            </a:extLst>
          </p:cNvPr>
          <p:cNvSpPr txBox="1"/>
          <p:nvPr/>
        </p:nvSpPr>
        <p:spPr>
          <a:xfrm>
            <a:off x="7567281" y="646660"/>
            <a:ext cx="744722" cy="253916"/>
          </a:xfrm>
          <a:prstGeom prst="rect">
            <a:avLst/>
          </a:prstGeom>
          <a:solidFill>
            <a:schemeClr val="accent1"/>
          </a:solidFill>
        </p:spPr>
        <p:txBody>
          <a:bodyPr wrap="square" rtlCol="0" anchor="ctr">
            <a:spAutoFit/>
          </a:bodyPr>
          <a:lstStyle/>
          <a:p>
            <a:pPr algn="ctr"/>
            <a:r>
              <a:rPr kumimoji="1" lang="en-US" altLang="ja-JP" sz="1050">
                <a:solidFill>
                  <a:schemeClr val="bg1"/>
                </a:solidFill>
              </a:rPr>
              <a:t>Imp</a:t>
            </a:r>
            <a:r>
              <a:rPr kumimoji="1" lang="ja-JP" altLang="en-US" sz="1050">
                <a:solidFill>
                  <a:schemeClr val="bg1"/>
                </a:solidFill>
              </a:rPr>
              <a:t>保証</a:t>
            </a:r>
            <a:endParaRPr kumimoji="1" lang="en-US" altLang="ja-JP" sz="1050">
              <a:solidFill>
                <a:schemeClr val="bg1"/>
              </a:solidFill>
            </a:endParaRPr>
          </a:p>
        </p:txBody>
      </p:sp>
      <p:pic>
        <p:nvPicPr>
          <p:cNvPr id="44" name="グラフィックス 43">
            <a:extLst>
              <a:ext uri="{FF2B5EF4-FFF2-40B4-BE49-F238E27FC236}">
                <a16:creationId xmlns:a16="http://schemas.microsoft.com/office/drawing/2014/main" id="{417E00EF-5250-48D4-B2CA-5378D2184E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17334" y="646660"/>
            <a:ext cx="438150" cy="285750"/>
          </a:xfrm>
          <a:prstGeom prst="rect">
            <a:avLst/>
          </a:prstGeom>
        </p:spPr>
      </p:pic>
      <p:sp>
        <p:nvSpPr>
          <p:cNvPr id="35" name="コンテンツ プレースホルダー 6">
            <a:extLst>
              <a:ext uri="{FF2B5EF4-FFF2-40B4-BE49-F238E27FC236}">
                <a16:creationId xmlns:a16="http://schemas.microsoft.com/office/drawing/2014/main" id="{7498267A-C439-49CF-A0A2-39A80F13E38C}"/>
              </a:ext>
            </a:extLst>
          </p:cNvPr>
          <p:cNvSpPr txBox="1">
            <a:spLocks/>
          </p:cNvSpPr>
          <p:nvPr/>
        </p:nvSpPr>
        <p:spPr>
          <a:xfrm>
            <a:off x="315162" y="1528946"/>
            <a:ext cx="4336738"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p>
        </p:txBody>
      </p:sp>
      <p:pic>
        <p:nvPicPr>
          <p:cNvPr id="36" name="図 35">
            <a:extLst>
              <a:ext uri="{FF2B5EF4-FFF2-40B4-BE49-F238E27FC236}">
                <a16:creationId xmlns:a16="http://schemas.microsoft.com/office/drawing/2014/main" id="{3760427C-0D68-424B-9753-9F7DDCC8AE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56049" y="4556652"/>
            <a:ext cx="1487279" cy="852707"/>
          </a:xfrm>
          <a:prstGeom prst="rect">
            <a:avLst/>
          </a:prstGeom>
        </p:spPr>
      </p:pic>
      <p:sp>
        <p:nvSpPr>
          <p:cNvPr id="37" name="正方形/長方形 36">
            <a:extLst>
              <a:ext uri="{FF2B5EF4-FFF2-40B4-BE49-F238E27FC236}">
                <a16:creationId xmlns:a16="http://schemas.microsoft.com/office/drawing/2014/main" id="{4DC509C8-A8E4-4061-A0AC-E7FA69AB57AE}"/>
              </a:ext>
            </a:extLst>
          </p:cNvPr>
          <p:cNvSpPr/>
          <p:nvPr/>
        </p:nvSpPr>
        <p:spPr>
          <a:xfrm>
            <a:off x="3058190" y="4556652"/>
            <a:ext cx="1485138" cy="852707"/>
          </a:xfrm>
          <a:prstGeom prst="rect">
            <a:avLst/>
          </a:prstGeom>
          <a:solidFill>
            <a:srgbClr val="99CCFF">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n-ea"/>
            </a:endParaRPr>
          </a:p>
        </p:txBody>
      </p:sp>
      <p:sp>
        <p:nvSpPr>
          <p:cNvPr id="38" name="円/楕円 42">
            <a:extLst>
              <a:ext uri="{FF2B5EF4-FFF2-40B4-BE49-F238E27FC236}">
                <a16:creationId xmlns:a16="http://schemas.microsoft.com/office/drawing/2014/main" id="{310C4BBC-7A45-457F-85DC-C204F43A44A1}"/>
              </a:ext>
            </a:extLst>
          </p:cNvPr>
          <p:cNvSpPr/>
          <p:nvPr/>
        </p:nvSpPr>
        <p:spPr bwMode="auto">
          <a:xfrm>
            <a:off x="3547737" y="4750779"/>
            <a:ext cx="443188" cy="443188"/>
          </a:xfrm>
          <a:prstGeom prst="ellipse">
            <a:avLst/>
          </a:prstGeom>
          <a:solidFill>
            <a:schemeClr val="tx1">
              <a:alpha val="64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mn-ea"/>
            </a:endParaRPr>
          </a:p>
        </p:txBody>
      </p:sp>
      <p:sp>
        <p:nvSpPr>
          <p:cNvPr id="39" name="二等辺三角形 38">
            <a:extLst>
              <a:ext uri="{FF2B5EF4-FFF2-40B4-BE49-F238E27FC236}">
                <a16:creationId xmlns:a16="http://schemas.microsoft.com/office/drawing/2014/main" id="{4BADC9BC-96AE-4FB2-8050-1FEBE7E6A64F}"/>
              </a:ext>
            </a:extLst>
          </p:cNvPr>
          <p:cNvSpPr/>
          <p:nvPr/>
        </p:nvSpPr>
        <p:spPr bwMode="auto">
          <a:xfrm rot="5400000">
            <a:off x="3685482" y="4865859"/>
            <a:ext cx="230834" cy="216261"/>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mn-ea"/>
            </a:endParaRPr>
          </a:p>
        </p:txBody>
      </p:sp>
      <p:sp>
        <p:nvSpPr>
          <p:cNvPr id="42" name="テキスト ボックス 41">
            <a:extLst>
              <a:ext uri="{FF2B5EF4-FFF2-40B4-BE49-F238E27FC236}">
                <a16:creationId xmlns:a16="http://schemas.microsoft.com/office/drawing/2014/main" id="{C660B68E-E132-4D7B-AFA5-562D6F9EED1A}"/>
              </a:ext>
            </a:extLst>
          </p:cNvPr>
          <p:cNvSpPr txBox="1"/>
          <p:nvPr/>
        </p:nvSpPr>
        <p:spPr>
          <a:xfrm>
            <a:off x="3358828" y="4574364"/>
            <a:ext cx="845984" cy="230832"/>
          </a:xfrm>
          <a:prstGeom prst="rect">
            <a:avLst/>
          </a:prstGeom>
          <a:noFill/>
        </p:spPr>
        <p:txBody>
          <a:bodyPr wrap="square" rtlCol="0">
            <a:spAutoFit/>
          </a:bodyPr>
          <a:lstStyle/>
          <a:p>
            <a:pPr algn="ctr"/>
            <a:r>
              <a:rPr kumimoji="1" lang="ja-JP" altLang="en-US" sz="900" b="1">
                <a:latin typeface="+mn-ea"/>
                <a:cs typeface="メイリオ" panose="020B0604030504040204" pitchFamily="50" charset="-128"/>
              </a:rPr>
              <a:t>動　画</a:t>
            </a:r>
          </a:p>
        </p:txBody>
      </p:sp>
      <p:cxnSp>
        <p:nvCxnSpPr>
          <p:cNvPr id="45" name="直線矢印コネクタ 44">
            <a:extLst>
              <a:ext uri="{FF2B5EF4-FFF2-40B4-BE49-F238E27FC236}">
                <a16:creationId xmlns:a16="http://schemas.microsoft.com/office/drawing/2014/main" id="{32FA39D6-3781-4376-89B9-18A99D3965ED}"/>
              </a:ext>
            </a:extLst>
          </p:cNvPr>
          <p:cNvCxnSpPr/>
          <p:nvPr/>
        </p:nvCxnSpPr>
        <p:spPr bwMode="auto">
          <a:xfrm flipH="1">
            <a:off x="3059624" y="5334351"/>
            <a:ext cx="1397375" cy="0"/>
          </a:xfrm>
          <a:prstGeom prst="straightConnector1">
            <a:avLst/>
          </a:prstGeom>
          <a:solidFill>
            <a:schemeClr val="accent1"/>
          </a:solidFill>
          <a:ln w="9525" cap="flat" cmpd="sng" algn="ctr">
            <a:solidFill>
              <a:schemeClr val="bg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 Box 29">
            <a:extLst>
              <a:ext uri="{FF2B5EF4-FFF2-40B4-BE49-F238E27FC236}">
                <a16:creationId xmlns:a16="http://schemas.microsoft.com/office/drawing/2014/main" id="{0C800E1A-9334-49D1-AEB6-2CA6CBF12A39}"/>
              </a:ext>
            </a:extLst>
          </p:cNvPr>
          <p:cNvSpPr txBox="1">
            <a:spLocks noChangeArrowheads="1"/>
          </p:cNvSpPr>
          <p:nvPr/>
        </p:nvSpPr>
        <p:spPr bwMode="auto">
          <a:xfrm>
            <a:off x="3385486" y="5157296"/>
            <a:ext cx="88534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900" b="1">
                <a:latin typeface="+mn-ea"/>
                <a:ea typeface="+mn-ea"/>
                <a:cs typeface="メイリオ" panose="020B0604030504040204" pitchFamily="50" charset="-128"/>
              </a:rPr>
              <a:t>300</a:t>
            </a:r>
            <a:r>
              <a:rPr lang="ja-JP" altLang="en-US" sz="700" b="1">
                <a:latin typeface="+mn-ea"/>
                <a:ea typeface="+mn-ea"/>
                <a:cs typeface="メイリオ" panose="020B0604030504040204" pitchFamily="50" charset="-128"/>
              </a:rPr>
              <a:t>ビクセル</a:t>
            </a:r>
          </a:p>
        </p:txBody>
      </p:sp>
      <p:cxnSp>
        <p:nvCxnSpPr>
          <p:cNvPr id="48" name="直線矢印コネクタ 47">
            <a:extLst>
              <a:ext uri="{FF2B5EF4-FFF2-40B4-BE49-F238E27FC236}">
                <a16:creationId xmlns:a16="http://schemas.microsoft.com/office/drawing/2014/main" id="{195C2A99-464F-4216-B23D-B6CCDB3FE711}"/>
              </a:ext>
            </a:extLst>
          </p:cNvPr>
          <p:cNvCxnSpPr/>
          <p:nvPr/>
        </p:nvCxnSpPr>
        <p:spPr bwMode="auto">
          <a:xfrm flipV="1">
            <a:off x="4489103" y="4583935"/>
            <a:ext cx="0" cy="767462"/>
          </a:xfrm>
          <a:prstGeom prst="straightConnector1">
            <a:avLst/>
          </a:prstGeom>
          <a:solidFill>
            <a:schemeClr val="accent1"/>
          </a:solidFill>
          <a:ln w="9525" cap="flat" cmpd="sng" algn="ctr">
            <a:solidFill>
              <a:schemeClr val="bg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 Box 29">
            <a:extLst>
              <a:ext uri="{FF2B5EF4-FFF2-40B4-BE49-F238E27FC236}">
                <a16:creationId xmlns:a16="http://schemas.microsoft.com/office/drawing/2014/main" id="{689797E6-A212-4C9F-9980-1C1DABB0548A}"/>
              </a:ext>
            </a:extLst>
          </p:cNvPr>
          <p:cNvSpPr txBox="1">
            <a:spLocks noChangeArrowheads="1"/>
          </p:cNvSpPr>
          <p:nvPr/>
        </p:nvSpPr>
        <p:spPr bwMode="auto">
          <a:xfrm>
            <a:off x="4021081" y="4856838"/>
            <a:ext cx="5480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900" b="1">
                <a:latin typeface="+mn-ea"/>
                <a:ea typeface="+mn-ea"/>
                <a:cs typeface="メイリオ" panose="020B0604030504040204" pitchFamily="50" charset="-128"/>
              </a:rPr>
              <a:t>169</a:t>
            </a:r>
            <a:br>
              <a:rPr lang="en-US" altLang="ja-JP" sz="700" b="1">
                <a:latin typeface="+mn-ea"/>
                <a:ea typeface="+mn-ea"/>
                <a:cs typeface="メイリオ" panose="020B0604030504040204" pitchFamily="50" charset="-128"/>
              </a:rPr>
            </a:br>
            <a:r>
              <a:rPr lang="ja-JP" altLang="en-US" sz="700" b="1">
                <a:latin typeface="+mn-ea"/>
                <a:ea typeface="+mn-ea"/>
                <a:cs typeface="メイリオ" panose="020B0604030504040204" pitchFamily="50" charset="-128"/>
              </a:rPr>
              <a:t>ビクセル</a:t>
            </a:r>
          </a:p>
        </p:txBody>
      </p:sp>
      <p:sp>
        <p:nvSpPr>
          <p:cNvPr id="50" name="テキスト ボックス 49">
            <a:extLst>
              <a:ext uri="{FF2B5EF4-FFF2-40B4-BE49-F238E27FC236}">
                <a16:creationId xmlns:a16="http://schemas.microsoft.com/office/drawing/2014/main" id="{D5776A61-FFD4-4389-AB3B-1EF0021AD745}"/>
              </a:ext>
            </a:extLst>
          </p:cNvPr>
          <p:cNvSpPr txBox="1"/>
          <p:nvPr/>
        </p:nvSpPr>
        <p:spPr>
          <a:xfrm>
            <a:off x="3109288" y="3901583"/>
            <a:ext cx="1417755" cy="507831"/>
          </a:xfrm>
          <a:prstGeom prst="rect">
            <a:avLst/>
          </a:prstGeom>
          <a:noFill/>
        </p:spPr>
        <p:txBody>
          <a:bodyPr wrap="square" rtlCol="0">
            <a:spAutoFit/>
          </a:bodyPr>
          <a:lstStyle/>
          <a:p>
            <a:pPr algn="ctr"/>
            <a:r>
              <a:rPr kumimoji="1" lang="en-US" altLang="ja-JP" b="1" dirty="0">
                <a:solidFill>
                  <a:schemeClr val="accent2"/>
                </a:solidFill>
              </a:rPr>
              <a:t>60</a:t>
            </a:r>
            <a:r>
              <a:rPr kumimoji="1" lang="ja-JP" altLang="en-US" b="1" dirty="0">
                <a:solidFill>
                  <a:schemeClr val="accent2"/>
                </a:solidFill>
              </a:rPr>
              <a:t>～</a:t>
            </a:r>
            <a:r>
              <a:rPr kumimoji="1" lang="en-US" altLang="ja-JP" b="1" dirty="0">
                <a:solidFill>
                  <a:schemeClr val="accent2"/>
                </a:solidFill>
              </a:rPr>
              <a:t>70</a:t>
            </a:r>
            <a:r>
              <a:rPr kumimoji="1" lang="ja-JP" altLang="en-US" sz="1200" b="1" dirty="0">
                <a:solidFill>
                  <a:schemeClr val="accent2"/>
                </a:solidFill>
              </a:rPr>
              <a:t>％</a:t>
            </a:r>
            <a:br>
              <a:rPr kumimoji="1" lang="ja-JP" altLang="en-US" sz="1100" dirty="0">
                <a:solidFill>
                  <a:schemeClr val="accent2"/>
                </a:solidFill>
              </a:rPr>
            </a:br>
            <a:r>
              <a:rPr kumimoji="1" lang="ja-JP" altLang="en-US" sz="900" dirty="0">
                <a:solidFill>
                  <a:schemeClr val="accent2"/>
                </a:solidFill>
              </a:rPr>
              <a:t>（</a:t>
            </a:r>
            <a:r>
              <a:rPr kumimoji="1" lang="en-US" altLang="ja-JP" sz="900" dirty="0">
                <a:solidFill>
                  <a:schemeClr val="accent2"/>
                </a:solidFill>
              </a:rPr>
              <a:t>※30</a:t>
            </a:r>
            <a:r>
              <a:rPr kumimoji="1" lang="ja-JP" altLang="en-US" sz="900" dirty="0">
                <a:solidFill>
                  <a:schemeClr val="accent2"/>
                </a:solidFill>
              </a:rPr>
              <a:t>秒程度の動画）</a:t>
            </a:r>
            <a:endParaRPr kumimoji="1" lang="ja-JP" altLang="en-US" sz="1400" dirty="0">
              <a:solidFill>
                <a:schemeClr val="accent2"/>
              </a:solidFill>
            </a:endParaRPr>
          </a:p>
        </p:txBody>
      </p:sp>
      <p:sp>
        <p:nvSpPr>
          <p:cNvPr id="54" name="テキスト ボックス 53">
            <a:extLst>
              <a:ext uri="{FF2B5EF4-FFF2-40B4-BE49-F238E27FC236}">
                <a16:creationId xmlns:a16="http://schemas.microsoft.com/office/drawing/2014/main" id="{3F2B8120-E0BE-4933-9CF3-12F42D878F45}"/>
              </a:ext>
            </a:extLst>
          </p:cNvPr>
          <p:cNvSpPr txBox="1"/>
          <p:nvPr/>
        </p:nvSpPr>
        <p:spPr>
          <a:xfrm>
            <a:off x="3205091" y="3666903"/>
            <a:ext cx="1219554" cy="253916"/>
          </a:xfrm>
          <a:prstGeom prst="rect">
            <a:avLst/>
          </a:prstGeom>
          <a:solidFill>
            <a:schemeClr val="accent2"/>
          </a:solidFill>
        </p:spPr>
        <p:txBody>
          <a:bodyPr wrap="square" rtlCol="0" anchor="ctr">
            <a:spAutoFit/>
          </a:bodyPr>
          <a:lstStyle/>
          <a:p>
            <a:pPr algn="ctr"/>
            <a:r>
              <a:rPr kumimoji="1" lang="ja-JP" altLang="en-US" sz="1000" b="1" dirty="0">
                <a:solidFill>
                  <a:schemeClr val="bg1"/>
                </a:solidFill>
              </a:rPr>
              <a:t>視聴完了率実績</a:t>
            </a:r>
            <a:endParaRPr kumimoji="1" lang="en-US" altLang="ja-JP" sz="1000" b="1" dirty="0">
              <a:solidFill>
                <a:schemeClr val="bg1"/>
              </a:solidFill>
            </a:endParaRPr>
          </a:p>
        </p:txBody>
      </p:sp>
      <p:sp>
        <p:nvSpPr>
          <p:cNvPr id="62" name="Text Box 3">
            <a:extLst>
              <a:ext uri="{FF2B5EF4-FFF2-40B4-BE49-F238E27FC236}">
                <a16:creationId xmlns:a16="http://schemas.microsoft.com/office/drawing/2014/main" id="{30690A8C-8427-4717-A373-683CC643465A}"/>
              </a:ext>
            </a:extLst>
          </p:cNvPr>
          <p:cNvSpPr txBox="1">
            <a:spLocks noChangeArrowheads="1"/>
          </p:cNvSpPr>
          <p:nvPr/>
        </p:nvSpPr>
        <p:spPr bwMode="auto">
          <a:xfrm>
            <a:off x="562888" y="1531154"/>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mn-ea"/>
                <a:ea typeface="+mn-ea"/>
                <a:cs typeface="メイリオ" panose="020B0604030504040204" pitchFamily="50" charset="-128"/>
              </a:rPr>
              <a:t>PC</a:t>
            </a:r>
            <a:r>
              <a:rPr lang="ja-JP" altLang="en-US" sz="800" b="0" dirty="0">
                <a:solidFill>
                  <a:schemeClr val="tx1"/>
                </a:solidFill>
                <a:latin typeface="+mn-ea"/>
                <a:ea typeface="+mn-ea"/>
                <a:cs typeface="メイリオ" panose="020B0604030504040204" pitchFamily="50" charset="-128"/>
              </a:rPr>
              <a:t>：</a:t>
            </a:r>
            <a:r>
              <a:rPr lang="ja-JP" altLang="en-US" sz="800" dirty="0">
                <a:solidFill>
                  <a:schemeClr val="tx1"/>
                </a:solidFill>
                <a:latin typeface="+mn-ea"/>
                <a:ea typeface="+mn-ea"/>
                <a:cs typeface="メイリオ" panose="020B0604030504040204" pitchFamily="50" charset="-128"/>
              </a:rPr>
              <a:t>国内</a:t>
            </a:r>
            <a:r>
              <a:rPr lang="ja-JP" altLang="en-US" sz="800" b="0" dirty="0">
                <a:solidFill>
                  <a:schemeClr val="tx1"/>
                </a:solidFill>
                <a:latin typeface="+mn-ea"/>
                <a:ea typeface="+mn-ea"/>
                <a:cs typeface="メイリオ" panose="020B0604030504040204" pitchFamily="50" charset="-128"/>
              </a:rPr>
              <a:t>各エリアページ</a:t>
            </a:r>
          </a:p>
        </p:txBody>
      </p:sp>
      <p:sp>
        <p:nvSpPr>
          <p:cNvPr id="74" name="テキスト ボックス 11">
            <a:extLst>
              <a:ext uri="{FF2B5EF4-FFF2-40B4-BE49-F238E27FC236}">
                <a16:creationId xmlns:a16="http://schemas.microsoft.com/office/drawing/2014/main" id="{2375A6DC-613C-4111-AB42-F5C7D6325820}"/>
              </a:ext>
            </a:extLst>
          </p:cNvPr>
          <p:cNvSpPr txBox="1">
            <a:spLocks noChangeArrowheads="1"/>
          </p:cNvSpPr>
          <p:nvPr/>
        </p:nvSpPr>
        <p:spPr bwMode="auto">
          <a:xfrm>
            <a:off x="2645414" y="4690249"/>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chemeClr val="accent2"/>
                </a:solidFill>
                <a:latin typeface="+mn-ea"/>
                <a:cs typeface="メイリオ" panose="020B0604030504040204" pitchFamily="50" charset="-128"/>
              </a:rPr>
              <a:t>フローティング</a:t>
            </a:r>
          </a:p>
        </p:txBody>
      </p:sp>
      <p:pic>
        <p:nvPicPr>
          <p:cNvPr id="82" name="図 81">
            <a:extLst>
              <a:ext uri="{FF2B5EF4-FFF2-40B4-BE49-F238E27FC236}">
                <a16:creationId xmlns:a16="http://schemas.microsoft.com/office/drawing/2014/main" id="{E723101B-0B40-480D-8E4D-E2E74F820D54}"/>
              </a:ext>
            </a:extLst>
          </p:cNvPr>
          <p:cNvPicPr>
            <a:picLocks noChangeAspect="1"/>
          </p:cNvPicPr>
          <p:nvPr/>
        </p:nvPicPr>
        <p:blipFill rotWithShape="1">
          <a:blip r:embed="rId5"/>
          <a:srcRect t="1" b="78669"/>
          <a:stretch/>
        </p:blipFill>
        <p:spPr>
          <a:xfrm>
            <a:off x="456011" y="1819061"/>
            <a:ext cx="2390514" cy="2019300"/>
          </a:xfrm>
          <a:prstGeom prst="rect">
            <a:avLst/>
          </a:prstGeom>
        </p:spPr>
      </p:pic>
      <p:sp>
        <p:nvSpPr>
          <p:cNvPr id="83" name="正方形/長方形 82">
            <a:extLst>
              <a:ext uri="{FF2B5EF4-FFF2-40B4-BE49-F238E27FC236}">
                <a16:creationId xmlns:a16="http://schemas.microsoft.com/office/drawing/2014/main" id="{AB7FFD6E-1053-40D1-8B1A-3BFAEB66C2EE}"/>
              </a:ext>
            </a:extLst>
          </p:cNvPr>
          <p:cNvSpPr/>
          <p:nvPr/>
        </p:nvSpPr>
        <p:spPr bwMode="auto">
          <a:xfrm>
            <a:off x="2029885" y="2228728"/>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mn-ea"/>
              <a:cs typeface="メイリオ" panose="020B0604030504040204" pitchFamily="50" charset="-128"/>
            </a:endParaRPr>
          </a:p>
        </p:txBody>
      </p:sp>
      <p:pic>
        <p:nvPicPr>
          <p:cNvPr id="84" name="図 83">
            <a:extLst>
              <a:ext uri="{FF2B5EF4-FFF2-40B4-BE49-F238E27FC236}">
                <a16:creationId xmlns:a16="http://schemas.microsoft.com/office/drawing/2014/main" id="{4DB420DF-5684-4851-A54F-ACDB61125F84}"/>
              </a:ext>
            </a:extLst>
          </p:cNvPr>
          <p:cNvPicPr>
            <a:picLocks noChangeAspect="1"/>
          </p:cNvPicPr>
          <p:nvPr/>
        </p:nvPicPr>
        <p:blipFill rotWithShape="1">
          <a:blip r:embed="rId5"/>
          <a:srcRect t="72546" b="6828"/>
          <a:stretch/>
        </p:blipFill>
        <p:spPr>
          <a:xfrm>
            <a:off x="456414" y="3802729"/>
            <a:ext cx="2390514" cy="1952625"/>
          </a:xfrm>
          <a:prstGeom prst="rect">
            <a:avLst/>
          </a:prstGeom>
        </p:spPr>
      </p:pic>
      <p:sp>
        <p:nvSpPr>
          <p:cNvPr id="88" name="フリーフォーム: 図形 87">
            <a:extLst>
              <a:ext uri="{FF2B5EF4-FFF2-40B4-BE49-F238E27FC236}">
                <a16:creationId xmlns:a16="http://schemas.microsoft.com/office/drawing/2014/main" id="{5986CA4D-376F-4190-826E-9370E38AA497}"/>
              </a:ext>
            </a:extLst>
          </p:cNvPr>
          <p:cNvSpPr/>
          <p:nvPr/>
        </p:nvSpPr>
        <p:spPr>
          <a:xfrm>
            <a:off x="332918" y="3748623"/>
            <a:ext cx="2667634" cy="100255"/>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id="{D2F492DB-CE3F-4596-B5B5-938DD6759100}"/>
              </a:ext>
            </a:extLst>
          </p:cNvPr>
          <p:cNvSpPr/>
          <p:nvPr/>
        </p:nvSpPr>
        <p:spPr bwMode="auto">
          <a:xfrm>
            <a:off x="2033566" y="4860176"/>
            <a:ext cx="678707" cy="3970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mn-ea"/>
                <a:cs typeface="メイリオ" panose="020B0604030504040204" pitchFamily="50" charset="-128"/>
              </a:rPr>
              <a:t>300x169</a:t>
            </a:r>
            <a:endParaRPr kumimoji="1" lang="ja-JP" altLang="en-US" sz="800" b="1" i="0" u="none" strike="noStrike" cap="none" normalizeH="0" baseline="0" dirty="0">
              <a:ln>
                <a:noFill/>
              </a:ln>
              <a:solidFill>
                <a:schemeClr val="bg1"/>
              </a:solidFill>
              <a:latin typeface="+mn-ea"/>
              <a:cs typeface="メイリオ" panose="020B0604030504040204" pitchFamily="50" charset="-128"/>
            </a:endParaRPr>
          </a:p>
        </p:txBody>
      </p:sp>
      <p:sp>
        <p:nvSpPr>
          <p:cNvPr id="80" name="フリーフォーム: 図形 79">
            <a:extLst>
              <a:ext uri="{FF2B5EF4-FFF2-40B4-BE49-F238E27FC236}">
                <a16:creationId xmlns:a16="http://schemas.microsoft.com/office/drawing/2014/main" id="{C19A8B0D-3C4D-4468-A079-C97C06EE928F}"/>
              </a:ext>
            </a:extLst>
          </p:cNvPr>
          <p:cNvSpPr/>
          <p:nvPr/>
        </p:nvSpPr>
        <p:spPr>
          <a:xfrm>
            <a:off x="456011" y="5756167"/>
            <a:ext cx="2506656" cy="8722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Text Box 3">
            <a:extLst>
              <a:ext uri="{FF2B5EF4-FFF2-40B4-BE49-F238E27FC236}">
                <a16:creationId xmlns:a16="http://schemas.microsoft.com/office/drawing/2014/main" id="{DF0D0B30-24C9-4A63-A002-4E3C51ACE885}"/>
              </a:ext>
            </a:extLst>
          </p:cNvPr>
          <p:cNvSpPr txBox="1">
            <a:spLocks noChangeArrowheads="1"/>
          </p:cNvSpPr>
          <p:nvPr/>
        </p:nvSpPr>
        <p:spPr bwMode="auto">
          <a:xfrm>
            <a:off x="286157" y="5849298"/>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mn-ea"/>
                <a:ea typeface="+mn-ea"/>
                <a:cs typeface="メイリオ" panose="020B0604030504040204" pitchFamily="50" charset="-128"/>
              </a:rPr>
              <a:t>※</a:t>
            </a:r>
            <a:r>
              <a:rPr lang="ja-JP" altLang="en-US" sz="700" b="0" dirty="0">
                <a:solidFill>
                  <a:schemeClr val="bg1">
                    <a:lumMod val="50000"/>
                  </a:schemeClr>
                </a:solidFill>
                <a:latin typeface="+mn-ea"/>
                <a:ea typeface="+mn-ea"/>
                <a:cs typeface="メイリオ" panose="020B0604030504040204" pitchFamily="50" charset="-128"/>
              </a:rPr>
              <a:t>同ページ内にビルボード掲載時は、表示位置が下がります。</a:t>
            </a:r>
          </a:p>
        </p:txBody>
      </p:sp>
      <p:sp>
        <p:nvSpPr>
          <p:cNvPr id="86" name="テキスト ボックス 11">
            <a:extLst>
              <a:ext uri="{FF2B5EF4-FFF2-40B4-BE49-F238E27FC236}">
                <a16:creationId xmlns:a16="http://schemas.microsoft.com/office/drawing/2014/main" id="{3D662E49-C985-45A8-83C5-E14CA9DC258E}"/>
              </a:ext>
            </a:extLst>
          </p:cNvPr>
          <p:cNvSpPr txBox="1">
            <a:spLocks noChangeArrowheads="1"/>
          </p:cNvSpPr>
          <p:nvPr/>
        </p:nvSpPr>
        <p:spPr bwMode="auto">
          <a:xfrm>
            <a:off x="2647623" y="4849607"/>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chemeClr val="accent2"/>
                </a:solidFill>
                <a:latin typeface="+mn-ea"/>
                <a:cs typeface="メイリオ" panose="020B0604030504040204" pitchFamily="50" charset="-128"/>
              </a:rPr>
              <a:t>フローティング</a:t>
            </a:r>
          </a:p>
        </p:txBody>
      </p:sp>
      <p:cxnSp>
        <p:nvCxnSpPr>
          <p:cNvPr id="75" name="直線矢印コネクタ 74">
            <a:extLst>
              <a:ext uri="{FF2B5EF4-FFF2-40B4-BE49-F238E27FC236}">
                <a16:creationId xmlns:a16="http://schemas.microsoft.com/office/drawing/2014/main" id="{2A6178C7-8C85-442D-B63E-B2521D8E85AC}"/>
              </a:ext>
            </a:extLst>
          </p:cNvPr>
          <p:cNvCxnSpPr>
            <a:cxnSpLocks/>
          </p:cNvCxnSpPr>
          <p:nvPr/>
        </p:nvCxnSpPr>
        <p:spPr>
          <a:xfrm>
            <a:off x="2915071" y="4838202"/>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20F89B2D-E06A-933F-EDC1-D3CA92A3E9F7}"/>
              </a:ext>
            </a:extLst>
          </p:cNvPr>
          <p:cNvSpPr txBox="1"/>
          <p:nvPr/>
        </p:nvSpPr>
        <p:spPr>
          <a:xfrm>
            <a:off x="4651900" y="5885987"/>
            <a:ext cx="4428557" cy="630942"/>
          </a:xfrm>
          <a:prstGeom prst="rect">
            <a:avLst/>
          </a:prstGeom>
          <a:noFill/>
        </p:spPr>
        <p:txBody>
          <a:bodyPr wrap="square" rtlCol="0">
            <a:spAutoFit/>
          </a:bodyPr>
          <a:lstStyle/>
          <a:p>
            <a:r>
              <a:rPr lang="en-US" altLang="ja-JP" sz="700" b="0" dirty="0">
                <a:solidFill>
                  <a:schemeClr val="bg1">
                    <a:lumMod val="50000"/>
                  </a:schemeClr>
                </a:solidFill>
                <a:latin typeface="+mn-ea"/>
                <a:cs typeface="メイリオ" panose="020B0604030504040204" pitchFamily="50" charset="-128"/>
              </a:rPr>
              <a:t>※</a:t>
            </a:r>
            <a:r>
              <a:rPr lang="ja-JP" altLang="en-US" sz="700" b="0" dirty="0">
                <a:solidFill>
                  <a:schemeClr val="bg1">
                    <a:lumMod val="50000"/>
                  </a:schemeClr>
                </a:solidFill>
                <a:latin typeface="+mn-ea"/>
                <a:cs typeface="メイリオ" panose="020B0604030504040204" pitchFamily="50" charset="-128"/>
              </a:rPr>
              <a:t>最低出稿金額：</a:t>
            </a:r>
            <a:r>
              <a:rPr lang="en-US" altLang="ja-JP" sz="700" b="0" dirty="0">
                <a:solidFill>
                  <a:schemeClr val="bg1">
                    <a:lumMod val="50000"/>
                  </a:schemeClr>
                </a:solidFill>
                <a:latin typeface="+mn-ea"/>
                <a:cs typeface="メイリオ" panose="020B0604030504040204" pitchFamily="50" charset="-128"/>
              </a:rPr>
              <a:t>1</a:t>
            </a:r>
            <a:r>
              <a:rPr lang="ja-JP" altLang="en-US" sz="700" b="0" dirty="0">
                <a:solidFill>
                  <a:schemeClr val="bg1">
                    <a:lumMod val="50000"/>
                  </a:schemeClr>
                </a:solidFill>
                <a:latin typeface="+mn-ea"/>
                <a:cs typeface="メイリオ" panose="020B0604030504040204" pitchFamily="50" charset="-128"/>
              </a:rPr>
              <a:t>発注あたり</a:t>
            </a:r>
            <a:r>
              <a:rPr lang="en-US" altLang="ja-JP" sz="700" b="0" dirty="0">
                <a:solidFill>
                  <a:schemeClr val="bg1">
                    <a:lumMod val="50000"/>
                  </a:schemeClr>
                </a:solidFill>
                <a:latin typeface="+mn-ea"/>
                <a:cs typeface="メイリオ" panose="020B0604030504040204" pitchFamily="50" charset="-128"/>
              </a:rPr>
              <a:t>300,000</a:t>
            </a:r>
            <a:r>
              <a:rPr lang="ja-JP" altLang="en-US" sz="700" b="0" dirty="0">
                <a:solidFill>
                  <a:schemeClr val="bg1">
                    <a:lumMod val="50000"/>
                  </a:schemeClr>
                </a:solidFill>
                <a:latin typeface="+mn-ea"/>
                <a:cs typeface="メイリオ" panose="020B0604030504040204" pitchFamily="50" charset="-128"/>
              </a:rPr>
              <a:t>円（満たさない場合は各営業担当へご相談ください） </a:t>
            </a:r>
            <a:endParaRPr lang="en-US" altLang="ja-JP" sz="700" b="0" dirty="0">
              <a:solidFill>
                <a:schemeClr val="bg1">
                  <a:lumMod val="50000"/>
                </a:schemeClr>
              </a:solidFill>
              <a:latin typeface="+mn-ea"/>
              <a:cs typeface="メイリオ" panose="020B0604030504040204" pitchFamily="50" charset="-128"/>
            </a:endParaRPr>
          </a:p>
          <a:p>
            <a:r>
              <a:rPr lang="en-US" altLang="ja-JP" sz="700" b="0" dirty="0">
                <a:solidFill>
                  <a:schemeClr val="bg1">
                    <a:lumMod val="50000"/>
                  </a:schemeClr>
                </a:solidFill>
                <a:latin typeface="+mn-ea"/>
                <a:cs typeface="メイリオ" panose="020B0604030504040204" pitchFamily="50" charset="-128"/>
              </a:rPr>
              <a:t>※</a:t>
            </a:r>
            <a:r>
              <a:rPr lang="ja-JP" altLang="en-US" sz="700" b="0" dirty="0">
                <a:solidFill>
                  <a:schemeClr val="bg1">
                    <a:lumMod val="50000"/>
                  </a:schemeClr>
                </a:solidFill>
                <a:latin typeface="+mn-ea"/>
                <a:cs typeface="メイリオ" panose="020B0604030504040204" pitchFamily="50" charset="-128"/>
              </a:rPr>
              <a:t>ユーザーの通信環境や端末仕様によっては動画が正しく再生されない、または表示されない場合がございます。</a:t>
            </a:r>
            <a:endParaRPr lang="en-US" altLang="ja-JP" sz="700" b="0" dirty="0">
              <a:solidFill>
                <a:schemeClr val="bg1">
                  <a:lumMod val="50000"/>
                </a:schemeClr>
              </a:solidFill>
              <a:latin typeface="+mn-ea"/>
              <a:cs typeface="メイリオ" panose="020B0604030504040204" pitchFamily="50" charset="-128"/>
            </a:endParaRPr>
          </a:p>
          <a:p>
            <a:r>
              <a:rPr lang="en-US" altLang="ja-JP" sz="700" b="0" dirty="0">
                <a:solidFill>
                  <a:schemeClr val="bg1">
                    <a:lumMod val="50000"/>
                  </a:schemeClr>
                </a:solidFill>
                <a:latin typeface="+mn-ea"/>
                <a:cs typeface="メイリオ" panose="020B0604030504040204" pitchFamily="50" charset="-128"/>
              </a:rPr>
              <a:t>※</a:t>
            </a:r>
            <a:r>
              <a:rPr lang="ja-JP" altLang="en-US" sz="700" b="0" dirty="0">
                <a:solidFill>
                  <a:schemeClr val="bg1">
                    <a:lumMod val="50000"/>
                  </a:schemeClr>
                </a:solidFill>
                <a:latin typeface="+mn-ea"/>
                <a:cs typeface="メイリオ" panose="020B0604030504040204" pitchFamily="50" charset="-128"/>
              </a:rPr>
              <a:t>想定</a:t>
            </a:r>
            <a:r>
              <a:rPr lang="en-US" altLang="ja-JP" sz="700" b="0" dirty="0">
                <a:solidFill>
                  <a:schemeClr val="bg1">
                    <a:lumMod val="50000"/>
                  </a:schemeClr>
                </a:solidFill>
                <a:latin typeface="+mn-ea"/>
                <a:cs typeface="メイリオ" panose="020B0604030504040204" pitchFamily="50" charset="-128"/>
              </a:rPr>
              <a:t>inview</a:t>
            </a:r>
            <a:r>
              <a:rPr lang="ja-JP" altLang="en-US" sz="700" b="0" dirty="0">
                <a:solidFill>
                  <a:schemeClr val="bg1">
                    <a:lumMod val="50000"/>
                  </a:schemeClr>
                </a:solidFill>
                <a:latin typeface="+mn-ea"/>
                <a:cs typeface="メイリオ" panose="020B0604030504040204" pitchFamily="50" charset="-128"/>
              </a:rPr>
              <a:t>率は過去実績の平均であり、業種業態等により変動がございます。</a:t>
            </a:r>
            <a:endParaRPr lang="en-US" altLang="ja-JP" sz="700" b="0" dirty="0">
              <a:solidFill>
                <a:schemeClr val="bg1">
                  <a:lumMod val="50000"/>
                </a:schemeClr>
              </a:solidFill>
              <a:latin typeface="+mn-ea"/>
              <a:cs typeface="メイリオ" panose="020B0604030504040204" pitchFamily="50" charset="-128"/>
            </a:endParaRPr>
          </a:p>
          <a:p>
            <a:r>
              <a:rPr lang="en-US" altLang="ja-JP" sz="700" dirty="0">
                <a:solidFill>
                  <a:schemeClr val="bg1">
                    <a:lumMod val="50000"/>
                  </a:schemeClr>
                </a:solidFill>
                <a:latin typeface="+mn-ea"/>
                <a:ea typeface="+mn-ea"/>
                <a:cs typeface="メイリオ" panose="020B0604030504040204" pitchFamily="50" charset="-128"/>
              </a:rPr>
              <a:t>※</a:t>
            </a:r>
            <a:r>
              <a:rPr lang="ja-JP" altLang="en-US" sz="700" dirty="0">
                <a:solidFill>
                  <a:schemeClr val="bg1">
                    <a:lumMod val="50000"/>
                  </a:schemeClr>
                </a:solidFill>
                <a:latin typeface="+mn-ea"/>
                <a:ea typeface="+mn-ea"/>
                <a:cs typeface="メイリオ" panose="020B0604030504040204" pitchFamily="50" charset="-128"/>
              </a:rPr>
              <a:t>ディスプレイ・バナー広告に関する注意事項は</a:t>
            </a:r>
            <a:r>
              <a:rPr lang="en-US" altLang="ja-JP" sz="700" dirty="0">
                <a:solidFill>
                  <a:schemeClr val="bg1">
                    <a:lumMod val="50000"/>
                  </a:schemeClr>
                </a:solidFill>
                <a:latin typeface="+mn-ea"/>
                <a:ea typeface="+mn-ea"/>
                <a:cs typeface="メイリオ" panose="020B0604030504040204" pitchFamily="50" charset="-128"/>
              </a:rPr>
              <a:t>P.59</a:t>
            </a:r>
            <a:r>
              <a:rPr lang="ja-JP" altLang="en-US" sz="700" dirty="0">
                <a:solidFill>
                  <a:schemeClr val="bg1">
                    <a:lumMod val="50000"/>
                  </a:schemeClr>
                </a:solidFill>
                <a:latin typeface="+mn-ea"/>
                <a:ea typeface="+mn-ea"/>
                <a:cs typeface="メイリオ" panose="020B0604030504040204" pitchFamily="50" charset="-128"/>
              </a:rPr>
              <a:t>を参照ください。</a:t>
            </a:r>
            <a:endParaRPr lang="ja-JP" altLang="en-US" sz="700" b="0" dirty="0">
              <a:solidFill>
                <a:schemeClr val="bg1">
                  <a:lumMod val="50000"/>
                </a:schemeClr>
              </a:solidFill>
              <a:latin typeface="+mn-ea"/>
              <a:ea typeface="+mn-ea"/>
              <a:cs typeface="メイリオ" panose="020B0604030504040204" pitchFamily="50" charset="-128"/>
            </a:endParaRPr>
          </a:p>
        </p:txBody>
      </p:sp>
      <p:graphicFrame>
        <p:nvGraphicFramePr>
          <p:cNvPr id="8" name="表 7">
            <a:extLst>
              <a:ext uri="{FF2B5EF4-FFF2-40B4-BE49-F238E27FC236}">
                <a16:creationId xmlns:a16="http://schemas.microsoft.com/office/drawing/2014/main" id="{935F2FC6-3972-477B-7C45-B9239949C51E}"/>
              </a:ext>
            </a:extLst>
          </p:cNvPr>
          <p:cNvGraphicFramePr>
            <a:graphicFrameLocks noGrp="1"/>
          </p:cNvGraphicFramePr>
          <p:nvPr>
            <p:extLst>
              <p:ext uri="{D42A27DB-BD31-4B8C-83A1-F6EECF244321}">
                <p14:modId xmlns:p14="http://schemas.microsoft.com/office/powerpoint/2010/main" val="3737485887"/>
              </p:ext>
            </p:extLst>
          </p:nvPr>
        </p:nvGraphicFramePr>
        <p:xfrm>
          <a:off x="4720043" y="1549712"/>
          <a:ext cx="4336520" cy="4272915"/>
        </p:xfrm>
        <a:graphic>
          <a:graphicData uri="http://schemas.openxmlformats.org/drawingml/2006/table">
            <a:tbl>
              <a:tblPr/>
              <a:tblGrid>
                <a:gridCol w="923577">
                  <a:extLst>
                    <a:ext uri="{9D8B030D-6E8A-4147-A177-3AD203B41FA5}">
                      <a16:colId xmlns:a16="http://schemas.microsoft.com/office/drawing/2014/main" val="3772204515"/>
                    </a:ext>
                  </a:extLst>
                </a:gridCol>
                <a:gridCol w="3412943">
                  <a:extLst>
                    <a:ext uri="{9D8B030D-6E8A-4147-A177-3AD203B41FA5}">
                      <a16:colId xmlns:a16="http://schemas.microsoft.com/office/drawing/2014/main" val="1287208839"/>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フローティング動画</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60082650"/>
                  </a:ext>
                </a:extLst>
              </a:tr>
              <a:tr h="200025">
                <a:tc rowSpan="2">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a:noFill/>
                    </a:lnB>
                  </a:tcPr>
                </a:tc>
                <a:extLst>
                  <a:ext uri="{0D108BD9-81ED-4DB2-BD59-A6C34878D82A}">
                    <a16:rowId xmlns:a16="http://schemas.microsoft.com/office/drawing/2014/main" val="1793307663"/>
                  </a:ext>
                </a:extLst>
              </a:tr>
              <a:tr h="200025">
                <a:tc vMerge="1">
                  <a:txBody>
                    <a:bodyPr/>
                    <a:lstStyle/>
                    <a:p>
                      <a:endParaRPr kumimoji="1" lang="ja-JP" altLang="en-US"/>
                    </a:p>
                  </a:txBody>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0701695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0539296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@0.8</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91580606"/>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0690058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61%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8756873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a:effectLst/>
                          <a:latin typeface="游ゴシック" panose="020B0400000000000000" pitchFamily="50" charset="-128"/>
                          <a:ea typeface="游ゴシック" panose="020B0400000000000000" pitchFamily="50" charset="-128"/>
                        </a:rPr>
                        <a:t>300x169（</a:t>
                      </a:r>
                      <a:r>
                        <a:rPr lang="ja-JP" altLang="en-US" sz="850" b="0" i="0" u="none" strike="noStrike">
                          <a:effectLst/>
                          <a:latin typeface="游ゴシック" panose="020B0400000000000000" pitchFamily="50" charset="-128"/>
                          <a:ea typeface="游ゴシック" panose="020B0400000000000000" pitchFamily="50" charset="-128"/>
                        </a:rPr>
                        <a:t>左右</a:t>
                      </a:r>
                      <a:r>
                        <a:rPr lang="en-US" altLang="ja-JP" sz="850" b="0" i="0" u="none" strike="noStrike">
                          <a:effectLst/>
                          <a:latin typeface="游ゴシック" panose="020B0400000000000000" pitchFamily="50" charset="-128"/>
                          <a:ea typeface="游ゴシック" panose="020B0400000000000000" pitchFamily="50" charset="-128"/>
                        </a:rPr>
                        <a:t>×</a:t>
                      </a:r>
                      <a:r>
                        <a:rPr lang="ja-JP" altLang="en-US" sz="850" b="0" i="0" u="none" strike="noStrike">
                          <a:effectLst/>
                          <a:latin typeface="游ゴシック" panose="020B0400000000000000" pitchFamily="50" charset="-128"/>
                          <a:ea typeface="游ゴシック" panose="020B0400000000000000" pitchFamily="50" charset="-128"/>
                        </a:rPr>
                        <a:t>天地</a:t>
                      </a:r>
                      <a:r>
                        <a:rPr lang="en-US" altLang="ja-JP" sz="850" b="0" i="0" u="none" strike="noStrike">
                          <a:effectLst/>
                          <a:latin typeface="游ゴシック" panose="020B0400000000000000" pitchFamily="50" charset="-128"/>
                          <a:ea typeface="游ゴシック" panose="020B0400000000000000" pitchFamily="50" charset="-128"/>
                        </a:rPr>
                        <a:t>/</a:t>
                      </a:r>
                      <a:r>
                        <a:rPr lang="en-US" sz="850" b="0" i="0" u="none" strike="noStrike">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49147326"/>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H</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1039851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6016634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6391750"/>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23062684"/>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719900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81056442"/>
                  </a:ext>
                </a:extLst>
              </a:tr>
              <a:tr h="3238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effectLst/>
                          <a:latin typeface="游ゴシック" panose="020B0400000000000000" pitchFamily="50" charset="-128"/>
                          <a:ea typeface="游ゴシック" panose="020B0400000000000000" pitchFamily="50" charset="-128"/>
                        </a:rPr>
                        <a:t>動画領域の</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％が</a:t>
                      </a:r>
                      <a:r>
                        <a:rPr lang="en-US" altLang="ja-JP" sz="850" b="0" i="0" u="none" strike="noStrike">
                          <a:effectLst/>
                          <a:latin typeface="游ゴシック" panose="020B0400000000000000" pitchFamily="50" charset="-128"/>
                          <a:ea typeface="游ゴシック" panose="020B0400000000000000" pitchFamily="50" charset="-128"/>
                        </a:rPr>
                        <a:t>ViewArea</a:t>
                      </a:r>
                      <a:r>
                        <a:rPr lang="ja-JP" altLang="en-US" sz="850" b="0" i="0" u="none" strike="noStrike">
                          <a:effectLst/>
                          <a:latin typeface="游ゴシック" panose="020B0400000000000000" pitchFamily="50" charset="-128"/>
                          <a:ea typeface="游ゴシック" panose="020B0400000000000000" pitchFamily="50" charset="-128"/>
                        </a:rPr>
                        <a:t>に入った時点で再生開始され、</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83098561"/>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Windows10～, macOS Big Sur 11～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46709372"/>
                  </a:ext>
                </a:extLst>
              </a:tr>
            </a:tbl>
          </a:graphicData>
        </a:graphic>
      </p:graphicFrame>
    </p:spTree>
    <p:extLst>
      <p:ext uri="{BB962C8B-B14F-4D97-AF65-F5344CB8AC3E}">
        <p14:creationId xmlns:p14="http://schemas.microsoft.com/office/powerpoint/2010/main" val="2115297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コンテンツ プレースホルダー 6">
            <a:extLst>
              <a:ext uri="{FF2B5EF4-FFF2-40B4-BE49-F238E27FC236}">
                <a16:creationId xmlns:a16="http://schemas.microsoft.com/office/drawing/2014/main" id="{ED306B7B-BD44-450F-AE3E-05298F213AAF}"/>
              </a:ext>
            </a:extLst>
          </p:cNvPr>
          <p:cNvSpPr txBox="1">
            <a:spLocks/>
          </p:cNvSpPr>
          <p:nvPr/>
        </p:nvSpPr>
        <p:spPr>
          <a:xfrm>
            <a:off x="266968" y="1737455"/>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p>
        </p:txBody>
      </p:sp>
      <p:sp>
        <p:nvSpPr>
          <p:cNvPr id="2" name="スライド番号プレースホルダー 1">
            <a:extLst>
              <a:ext uri="{FF2B5EF4-FFF2-40B4-BE49-F238E27FC236}">
                <a16:creationId xmlns:a16="http://schemas.microsoft.com/office/drawing/2014/main" id="{F9E0EF89-EDDA-4E53-8ED7-64BA13818E9A}"/>
              </a:ext>
            </a:extLst>
          </p:cNvPr>
          <p:cNvSpPr>
            <a:spLocks noGrp="1"/>
          </p:cNvSpPr>
          <p:nvPr>
            <p:ph type="sldNum" sz="quarter" idx="12"/>
          </p:nvPr>
        </p:nvSpPr>
        <p:spPr/>
        <p:txBody>
          <a:bodyPr/>
          <a:lstStyle/>
          <a:p>
            <a:fld id="{D8B91448-09D1-4BE7-A07D-AABAAA73F2EB}" type="slidenum">
              <a:rPr kumimoji="1" lang="ja-JP" altLang="en-US" smtClean="0"/>
              <a:t>52</a:t>
            </a:fld>
            <a:endParaRPr kumimoji="1" lang="ja-JP" altLang="en-US"/>
          </a:p>
        </p:txBody>
      </p:sp>
      <p:sp>
        <p:nvSpPr>
          <p:cNvPr id="4" name="フッター プレースホルダー 3">
            <a:extLst>
              <a:ext uri="{FF2B5EF4-FFF2-40B4-BE49-F238E27FC236}">
                <a16:creationId xmlns:a16="http://schemas.microsoft.com/office/drawing/2014/main" id="{FC53DC01-DB50-4432-BE77-14FB377A7CF9}"/>
              </a:ext>
            </a:extLst>
          </p:cNvPr>
          <p:cNvSpPr>
            <a:spLocks noGrp="1"/>
          </p:cNvSpPr>
          <p:nvPr>
            <p:ph type="ftr" sz="quarter" idx="13"/>
          </p:nvPr>
        </p:nvSpPr>
        <p:spPr/>
        <p:txBody>
          <a:bodyPr/>
          <a:lstStyle/>
          <a:p>
            <a:r>
              <a:rPr lang="en-US" altLang="ja-JP"/>
              <a:t>Copyright © Kakaku.com, Inc. All Rights Reserved.</a:t>
            </a:r>
          </a:p>
        </p:txBody>
      </p:sp>
      <p:sp>
        <p:nvSpPr>
          <p:cNvPr id="5" name="テキスト プレースホルダー 8">
            <a:extLst>
              <a:ext uri="{FF2B5EF4-FFF2-40B4-BE49-F238E27FC236}">
                <a16:creationId xmlns:a16="http://schemas.microsoft.com/office/drawing/2014/main" id="{DFB5B968-4DD7-4C16-8B6D-27372A314BEE}"/>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 </a:t>
            </a:r>
            <a:r>
              <a:rPr lang="ja-JP" altLang="en-US" dirty="0"/>
              <a:t>動画広告</a:t>
            </a:r>
            <a:r>
              <a:rPr lang="en-US" altLang="ja-JP" dirty="0"/>
              <a:t>】</a:t>
            </a:r>
            <a:r>
              <a:rPr lang="ja-JP" altLang="en-US" dirty="0"/>
              <a:t>スマートビルボード スティッキー動画</a:t>
            </a:r>
            <a:r>
              <a:rPr lang="en-US" altLang="ja-JP" dirty="0"/>
              <a:t> / </a:t>
            </a:r>
            <a:r>
              <a:rPr lang="ja-JP" altLang="en-US" dirty="0"/>
              <a:t>海外</a:t>
            </a:r>
          </a:p>
        </p:txBody>
      </p:sp>
      <p:sp>
        <p:nvSpPr>
          <p:cNvPr id="10" name="テキスト ボックス 9">
            <a:extLst>
              <a:ext uri="{FF2B5EF4-FFF2-40B4-BE49-F238E27FC236}">
                <a16:creationId xmlns:a16="http://schemas.microsoft.com/office/drawing/2014/main" id="{0841D2C7-A729-46DF-9411-387CCB3C3C67}"/>
              </a:ext>
            </a:extLst>
          </p:cNvPr>
          <p:cNvSpPr txBox="1"/>
          <p:nvPr/>
        </p:nvSpPr>
        <p:spPr>
          <a:xfrm>
            <a:off x="191682" y="1092039"/>
            <a:ext cx="8574662" cy="646331"/>
          </a:xfrm>
          <a:prstGeom prst="rect">
            <a:avLst/>
          </a:prstGeom>
          <a:noFill/>
        </p:spPr>
        <p:txBody>
          <a:bodyPr wrap="square" rtlCol="0">
            <a:spAutoFit/>
          </a:bodyPr>
          <a:lstStyle/>
          <a:p>
            <a:r>
              <a:rPr kumimoji="1" lang="ja-JP" altLang="en-US" sz="1200" dirty="0"/>
              <a:t>各エリアトップページ、ランキングページ、旅行記ページなどの最上部に掲載する商品です。</a:t>
            </a:r>
            <a:endParaRPr kumimoji="1" lang="en-US" altLang="ja-JP" sz="1200" dirty="0"/>
          </a:p>
          <a:p>
            <a:r>
              <a:rPr kumimoji="1" lang="ja-JP" altLang="en-US" sz="1200" b="1" dirty="0">
                <a:solidFill>
                  <a:schemeClr val="accent1"/>
                </a:solidFill>
              </a:rPr>
              <a:t>アクセスしたユーザーの目に必ず触れ、確実に訴求することが可能です。スクロールするとサイズが縮小され、サムネイル状態となり一定時間画面にとどまります。</a:t>
            </a:r>
          </a:p>
        </p:txBody>
      </p:sp>
      <p:sp>
        <p:nvSpPr>
          <p:cNvPr id="11" name="Text Box 3">
            <a:extLst>
              <a:ext uri="{FF2B5EF4-FFF2-40B4-BE49-F238E27FC236}">
                <a16:creationId xmlns:a16="http://schemas.microsoft.com/office/drawing/2014/main" id="{C8C70256-F3E4-4E73-BAEB-BC1740FF2020}"/>
              </a:ext>
            </a:extLst>
          </p:cNvPr>
          <p:cNvSpPr txBox="1">
            <a:spLocks noChangeArrowheads="1"/>
          </p:cNvSpPr>
          <p:nvPr/>
        </p:nvSpPr>
        <p:spPr bwMode="auto">
          <a:xfrm>
            <a:off x="310113" y="1768908"/>
            <a:ext cx="19607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mn-ea"/>
                <a:ea typeface="+mn-ea"/>
                <a:cs typeface="メイリオ" panose="020B0604030504040204" pitchFamily="50" charset="-128"/>
              </a:rPr>
              <a:t>SP:</a:t>
            </a:r>
            <a:r>
              <a:rPr lang="ja-JP" altLang="en-US" sz="800" b="0" dirty="0">
                <a:solidFill>
                  <a:schemeClr val="tx1"/>
                </a:solidFill>
                <a:latin typeface="+mn-ea"/>
                <a:ea typeface="+mn-ea"/>
                <a:cs typeface="メイリオ" panose="020B0604030504040204" pitchFamily="50" charset="-128"/>
              </a:rPr>
              <a:t>海外各エリアページ</a:t>
            </a:r>
          </a:p>
        </p:txBody>
      </p:sp>
      <p:sp>
        <p:nvSpPr>
          <p:cNvPr id="32" name="正方形/長方形 48">
            <a:extLst>
              <a:ext uri="{FF2B5EF4-FFF2-40B4-BE49-F238E27FC236}">
                <a16:creationId xmlns:a16="http://schemas.microsoft.com/office/drawing/2014/main" id="{7F79F42F-C77C-419E-A64D-D65BD97120C9}"/>
              </a:ext>
            </a:extLst>
          </p:cNvPr>
          <p:cNvSpPr>
            <a:spLocks noChangeArrowheads="1"/>
          </p:cNvSpPr>
          <p:nvPr/>
        </p:nvSpPr>
        <p:spPr bwMode="auto">
          <a:xfrm>
            <a:off x="310113" y="5451302"/>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mn-ea"/>
                <a:ea typeface="+mn-ea"/>
                <a:cs typeface="メイリオ" panose="020B0604030504040204" pitchFamily="50" charset="-128"/>
              </a:rPr>
              <a:t>※</a:t>
            </a:r>
            <a:r>
              <a:rPr lang="ja-JP" altLang="en-US" sz="800" b="0" dirty="0">
                <a:solidFill>
                  <a:schemeClr val="tx1">
                    <a:lumMod val="65000"/>
                    <a:lumOff val="35000"/>
                  </a:schemeClr>
                </a:solidFill>
                <a:latin typeface="+mn-ea"/>
                <a:ea typeface="+mn-ea"/>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mn-ea"/>
              <a:ea typeface="+mn-ea"/>
              <a:cs typeface="メイリオ" panose="020B0604030504040204" pitchFamily="50" charset="-128"/>
            </a:endParaRPr>
          </a:p>
        </p:txBody>
      </p:sp>
      <p:pic>
        <p:nvPicPr>
          <p:cNvPr id="43" name="図 42">
            <a:extLst>
              <a:ext uri="{FF2B5EF4-FFF2-40B4-BE49-F238E27FC236}">
                <a16:creationId xmlns:a16="http://schemas.microsoft.com/office/drawing/2014/main" id="{7648650B-F26C-4020-B7E3-58EFA7895C7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84094" y="2550962"/>
            <a:ext cx="1430977" cy="409883"/>
          </a:xfrm>
          <a:prstGeom prst="rect">
            <a:avLst/>
          </a:prstGeom>
          <a:ln>
            <a:solidFill>
              <a:schemeClr val="accent2"/>
            </a:solidFill>
          </a:ln>
        </p:spPr>
      </p:pic>
      <p:sp>
        <p:nvSpPr>
          <p:cNvPr id="50" name="テキスト ボックス 49">
            <a:extLst>
              <a:ext uri="{FF2B5EF4-FFF2-40B4-BE49-F238E27FC236}">
                <a16:creationId xmlns:a16="http://schemas.microsoft.com/office/drawing/2014/main" id="{8E6585DC-3D48-43CF-99A2-65DC51A9ADBB}"/>
              </a:ext>
            </a:extLst>
          </p:cNvPr>
          <p:cNvSpPr txBox="1"/>
          <p:nvPr/>
        </p:nvSpPr>
        <p:spPr>
          <a:xfrm>
            <a:off x="191682" y="531448"/>
            <a:ext cx="7522885" cy="584775"/>
          </a:xfrm>
          <a:prstGeom prst="rect">
            <a:avLst/>
          </a:prstGeom>
          <a:noFill/>
        </p:spPr>
        <p:txBody>
          <a:bodyPr wrap="square" lIns="91440" tIns="45720" rIns="91440" bIns="45720" rtlCol="0" anchor="t">
            <a:spAutoFit/>
          </a:bodyPr>
          <a:lstStyle/>
          <a:p>
            <a:r>
              <a:rPr kumimoji="1" lang="ja-JP" altLang="en-US" sz="1600" b="1" dirty="0">
                <a:ea typeface="游ゴシック"/>
              </a:rPr>
              <a:t>ターゲット：</a:t>
            </a:r>
            <a:r>
              <a:rPr kumimoji="1" lang="ja-JP" altLang="en-US" sz="1600" b="1" dirty="0">
                <a:solidFill>
                  <a:schemeClr val="accent1"/>
                </a:solidFill>
                <a:ea typeface="游ゴシック"/>
              </a:rPr>
              <a:t>海外の</a:t>
            </a:r>
            <a:r>
              <a:rPr kumimoji="1" lang="ja-JP" altLang="en-US" sz="1600" b="1" dirty="0">
                <a:ea typeface="游ゴシック"/>
              </a:rPr>
              <a:t>各エリアの観光やグルメ、ホテルなどの</a:t>
            </a:r>
            <a:r>
              <a:rPr kumimoji="1" lang="ja-JP" altLang="en-US" sz="1600" b="1" dirty="0">
                <a:solidFill>
                  <a:schemeClr val="accent1"/>
                </a:solidFill>
                <a:ea typeface="游ゴシック"/>
              </a:rPr>
              <a:t>旅行情報</a:t>
            </a:r>
            <a:r>
              <a:rPr kumimoji="1" lang="ja-JP" altLang="en-US" sz="1600" b="1" dirty="0">
                <a:ea typeface="游ゴシック"/>
              </a:rPr>
              <a:t>に興味のあるユーザー、</a:t>
            </a:r>
            <a:r>
              <a:rPr kumimoji="1" lang="ja-JP" altLang="en-US" sz="1600" b="1" dirty="0">
                <a:solidFill>
                  <a:schemeClr val="accent1"/>
                </a:solidFill>
                <a:ea typeface="游ゴシック"/>
              </a:rPr>
              <a:t>旅行を控えた</a:t>
            </a:r>
            <a:r>
              <a:rPr kumimoji="1" lang="ja-JP" altLang="en-US" sz="1600" b="1" dirty="0">
                <a:ea typeface="游ゴシック"/>
              </a:rPr>
              <a:t>ユーザー</a:t>
            </a:r>
            <a:endParaRPr lang="ja-JP" altLang="en-US" sz="1600" b="1" dirty="0">
              <a:ea typeface="游ゴシック"/>
            </a:endParaRPr>
          </a:p>
        </p:txBody>
      </p:sp>
      <p:grpSp>
        <p:nvGrpSpPr>
          <p:cNvPr id="3" name="グループ化 2">
            <a:extLst>
              <a:ext uri="{FF2B5EF4-FFF2-40B4-BE49-F238E27FC236}">
                <a16:creationId xmlns:a16="http://schemas.microsoft.com/office/drawing/2014/main" id="{0E95CD08-EAC2-47E7-845D-CC012F43D008}"/>
              </a:ext>
            </a:extLst>
          </p:cNvPr>
          <p:cNvGrpSpPr/>
          <p:nvPr/>
        </p:nvGrpSpPr>
        <p:grpSpPr>
          <a:xfrm>
            <a:off x="320002" y="2064019"/>
            <a:ext cx="1748584" cy="3289049"/>
            <a:chOff x="320002" y="2064019"/>
            <a:chExt cx="1748584" cy="3289049"/>
          </a:xfrm>
        </p:grpSpPr>
        <p:pic>
          <p:nvPicPr>
            <p:cNvPr id="31" name="図 30">
              <a:extLst>
                <a:ext uri="{FF2B5EF4-FFF2-40B4-BE49-F238E27FC236}">
                  <a16:creationId xmlns:a16="http://schemas.microsoft.com/office/drawing/2014/main" id="{3E254208-A68D-46AF-B45E-830D9E9D8DA4}"/>
                </a:ext>
              </a:extLst>
            </p:cNvPr>
            <p:cNvPicPr>
              <a:picLocks noChangeAspect="1"/>
            </p:cNvPicPr>
            <p:nvPr/>
          </p:nvPicPr>
          <p:blipFill rotWithShape="1">
            <a:blip r:embed="rId3"/>
            <a:srcRect t="13151" b="38226"/>
            <a:stretch/>
          </p:blipFill>
          <p:spPr>
            <a:xfrm>
              <a:off x="459917" y="3502988"/>
              <a:ext cx="1442936" cy="1514475"/>
            </a:xfrm>
            <a:prstGeom prst="rect">
              <a:avLst/>
            </a:prstGeom>
          </p:spPr>
        </p:pic>
        <p:pic>
          <p:nvPicPr>
            <p:cNvPr id="33" name="図 32">
              <a:extLst>
                <a:ext uri="{FF2B5EF4-FFF2-40B4-BE49-F238E27FC236}">
                  <a16:creationId xmlns:a16="http://schemas.microsoft.com/office/drawing/2014/main" id="{ADFFBBF7-3787-4E54-B2CA-1CF655C7CA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703" y="3339414"/>
              <a:ext cx="1428318" cy="158000"/>
            </a:xfrm>
            <a:prstGeom prst="rect">
              <a:avLst/>
            </a:prstGeom>
          </p:spPr>
        </p:pic>
        <p:pic>
          <p:nvPicPr>
            <p:cNvPr id="34" name="Picture 1" descr="C:\Users\sakamoto_yuichi\Desktop\9d5ce011fb2d8b3ee93b3306d0c9429d.png">
              <a:extLst>
                <a:ext uri="{FF2B5EF4-FFF2-40B4-BE49-F238E27FC236}">
                  <a16:creationId xmlns:a16="http://schemas.microsoft.com/office/drawing/2014/main" id="{FD20DC8D-0CCB-4550-A2DF-12C8238CEC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02" y="2064019"/>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40">
              <a:extLst>
                <a:ext uri="{FF2B5EF4-FFF2-40B4-BE49-F238E27FC236}">
                  <a16:creationId xmlns:a16="http://schemas.microsoft.com/office/drawing/2014/main" id="{6A40AAD4-B1CB-45EA-A56B-787ADBF2831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074" y="2515450"/>
              <a:ext cx="1446661" cy="800100"/>
            </a:xfrm>
            <a:prstGeom prst="rect">
              <a:avLst/>
            </a:prstGeom>
          </p:spPr>
        </p:pic>
        <p:sp>
          <p:nvSpPr>
            <p:cNvPr id="42" name="正方形/長方形 41">
              <a:extLst>
                <a:ext uri="{FF2B5EF4-FFF2-40B4-BE49-F238E27FC236}">
                  <a16:creationId xmlns:a16="http://schemas.microsoft.com/office/drawing/2014/main" id="{60D12DBF-C6DA-43CC-A9D6-442D66766AAF}"/>
                </a:ext>
              </a:extLst>
            </p:cNvPr>
            <p:cNvSpPr/>
            <p:nvPr/>
          </p:nvSpPr>
          <p:spPr>
            <a:xfrm>
              <a:off x="464463" y="2526285"/>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j-lt"/>
                <a:cs typeface="メイリオ" pitchFamily="50" charset="-128"/>
              </a:endParaRPr>
            </a:p>
          </p:txBody>
        </p:sp>
        <p:sp>
          <p:nvSpPr>
            <p:cNvPr id="45" name="正方形/長方形 44">
              <a:extLst>
                <a:ext uri="{FF2B5EF4-FFF2-40B4-BE49-F238E27FC236}">
                  <a16:creationId xmlns:a16="http://schemas.microsoft.com/office/drawing/2014/main" id="{4E303391-F61B-423D-B651-4B784C976F6F}"/>
                </a:ext>
              </a:extLst>
            </p:cNvPr>
            <p:cNvSpPr/>
            <p:nvPr/>
          </p:nvSpPr>
          <p:spPr bwMode="auto">
            <a:xfrm>
              <a:off x="1775839" y="2537268"/>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endParaRPr>
            </a:p>
          </p:txBody>
        </p:sp>
        <p:sp>
          <p:nvSpPr>
            <p:cNvPr id="46" name="テキスト ボックス 45">
              <a:extLst>
                <a:ext uri="{FF2B5EF4-FFF2-40B4-BE49-F238E27FC236}">
                  <a16:creationId xmlns:a16="http://schemas.microsoft.com/office/drawing/2014/main" id="{DA1C1F2E-E86B-4E98-BA21-30E52E717076}"/>
                </a:ext>
              </a:extLst>
            </p:cNvPr>
            <p:cNvSpPr txBox="1"/>
            <p:nvPr/>
          </p:nvSpPr>
          <p:spPr>
            <a:xfrm>
              <a:off x="1704122" y="2478984"/>
              <a:ext cx="276900" cy="169277"/>
            </a:xfrm>
            <a:prstGeom prst="rect">
              <a:avLst/>
            </a:prstGeom>
            <a:noFill/>
          </p:spPr>
          <p:txBody>
            <a:bodyPr wrap="square" rtlCol="0">
              <a:spAutoFit/>
            </a:bodyPr>
            <a:lstStyle/>
            <a:p>
              <a:r>
                <a:rPr kumimoji="1" lang="en-US" altLang="ja-JP" sz="500"/>
                <a:t>PR</a:t>
              </a:r>
              <a:endParaRPr kumimoji="1" lang="ja-JP" altLang="en-US" sz="500"/>
            </a:p>
          </p:txBody>
        </p:sp>
      </p:grpSp>
      <p:sp>
        <p:nvSpPr>
          <p:cNvPr id="56" name="テキスト ボックス 55">
            <a:extLst>
              <a:ext uri="{FF2B5EF4-FFF2-40B4-BE49-F238E27FC236}">
                <a16:creationId xmlns:a16="http://schemas.microsoft.com/office/drawing/2014/main" id="{EBFB55AA-916F-4AC4-90EC-B05C624C5F36}"/>
              </a:ext>
            </a:extLst>
          </p:cNvPr>
          <p:cNvSpPr txBox="1"/>
          <p:nvPr/>
        </p:nvSpPr>
        <p:spPr>
          <a:xfrm>
            <a:off x="7714567" y="646660"/>
            <a:ext cx="744722" cy="253916"/>
          </a:xfrm>
          <a:prstGeom prst="rect">
            <a:avLst/>
          </a:prstGeom>
          <a:solidFill>
            <a:schemeClr val="accent1"/>
          </a:solidFill>
        </p:spPr>
        <p:txBody>
          <a:bodyPr wrap="square" rtlCol="0" anchor="ctr">
            <a:spAutoFit/>
          </a:bodyPr>
          <a:lstStyle/>
          <a:p>
            <a:pPr algn="ctr"/>
            <a:r>
              <a:rPr kumimoji="1" lang="en-US" altLang="ja-JP" sz="1050">
                <a:solidFill>
                  <a:schemeClr val="bg1"/>
                </a:solidFill>
              </a:rPr>
              <a:t>Imp</a:t>
            </a:r>
            <a:r>
              <a:rPr kumimoji="1" lang="ja-JP" altLang="en-US" sz="1050">
                <a:solidFill>
                  <a:schemeClr val="bg1"/>
                </a:solidFill>
              </a:rPr>
              <a:t>保証</a:t>
            </a:r>
            <a:endParaRPr kumimoji="1" lang="en-US" altLang="ja-JP" sz="1050">
              <a:solidFill>
                <a:schemeClr val="bg1"/>
              </a:solidFill>
            </a:endParaRPr>
          </a:p>
        </p:txBody>
      </p:sp>
      <p:pic>
        <p:nvPicPr>
          <p:cNvPr id="57" name="グラフィックス 56">
            <a:extLst>
              <a:ext uri="{FF2B5EF4-FFF2-40B4-BE49-F238E27FC236}">
                <a16:creationId xmlns:a16="http://schemas.microsoft.com/office/drawing/2014/main" id="{E4351E6A-DD0C-48E8-9734-235EBD9F09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13029" y="578355"/>
            <a:ext cx="228600" cy="390525"/>
          </a:xfrm>
          <a:prstGeom prst="rect">
            <a:avLst/>
          </a:prstGeom>
        </p:spPr>
      </p:pic>
      <p:pic>
        <p:nvPicPr>
          <p:cNvPr id="36" name="図 35">
            <a:extLst>
              <a:ext uri="{FF2B5EF4-FFF2-40B4-BE49-F238E27FC236}">
                <a16:creationId xmlns:a16="http://schemas.microsoft.com/office/drawing/2014/main" id="{237898D3-153C-4227-977E-B7F3B3B0712A}"/>
              </a:ext>
            </a:extLst>
          </p:cNvPr>
          <p:cNvPicPr>
            <a:picLocks noChangeAspect="1"/>
          </p:cNvPicPr>
          <p:nvPr/>
        </p:nvPicPr>
        <p:blipFill rotWithShape="1">
          <a:blip r:embed="rId3"/>
          <a:srcRect t="35264" b="1"/>
          <a:stretch/>
        </p:blipFill>
        <p:spPr>
          <a:xfrm>
            <a:off x="2675864" y="2979078"/>
            <a:ext cx="1442936" cy="2016287"/>
          </a:xfrm>
          <a:prstGeom prst="rect">
            <a:avLst/>
          </a:prstGeom>
        </p:spPr>
      </p:pic>
      <p:pic>
        <p:nvPicPr>
          <p:cNvPr id="35" name="Picture 1" descr="C:\Users\sakamoto_yuichi\Desktop\9d5ce011fb2d8b3ee93b3306d0c9429d.png">
            <a:extLst>
              <a:ext uri="{FF2B5EF4-FFF2-40B4-BE49-F238E27FC236}">
                <a16:creationId xmlns:a16="http://schemas.microsoft.com/office/drawing/2014/main" id="{41B88FA3-79E8-468A-BB10-360A225BCFD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04960" y="2064019"/>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正方形/長方形 43">
            <a:extLst>
              <a:ext uri="{FF2B5EF4-FFF2-40B4-BE49-F238E27FC236}">
                <a16:creationId xmlns:a16="http://schemas.microsoft.com/office/drawing/2014/main" id="{555FD0F7-91D8-40F6-971F-25C84402CD81}"/>
              </a:ext>
            </a:extLst>
          </p:cNvPr>
          <p:cNvSpPr/>
          <p:nvPr/>
        </p:nvSpPr>
        <p:spPr>
          <a:xfrm>
            <a:off x="2666338" y="2550096"/>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j-lt"/>
              <a:cs typeface="メイリオ" pitchFamily="50" charset="-128"/>
            </a:endParaRPr>
          </a:p>
        </p:txBody>
      </p:sp>
      <p:sp>
        <p:nvSpPr>
          <p:cNvPr id="26" name="テキスト ボックス 25">
            <a:extLst>
              <a:ext uri="{FF2B5EF4-FFF2-40B4-BE49-F238E27FC236}">
                <a16:creationId xmlns:a16="http://schemas.microsoft.com/office/drawing/2014/main" id="{DC4B13A2-1278-44D2-9D37-4D0A85FF0C01}"/>
              </a:ext>
            </a:extLst>
          </p:cNvPr>
          <p:cNvSpPr txBox="1"/>
          <p:nvPr/>
        </p:nvSpPr>
        <p:spPr>
          <a:xfrm>
            <a:off x="429078" y="4541293"/>
            <a:ext cx="3643275"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mn-ea"/>
                <a:cs typeface="メイリオ" panose="020B0604030504040204" pitchFamily="50" charset="-128"/>
              </a:rPr>
              <a:t>スクロールするとサイズが縮小されサムネイル状態となり、</a:t>
            </a:r>
            <a:endParaRPr lang="en-US" altLang="ja-JP" sz="1000" b="0" dirty="0">
              <a:solidFill>
                <a:schemeClr val="bg1"/>
              </a:solidFill>
              <a:latin typeface="+mn-ea"/>
              <a:cs typeface="メイリオ" panose="020B0604030504040204" pitchFamily="50" charset="-128"/>
            </a:endParaRPr>
          </a:p>
          <a:p>
            <a:pPr>
              <a:defRPr/>
            </a:pPr>
            <a:r>
              <a:rPr lang="ja-JP" altLang="en-US" sz="1000" b="0" dirty="0">
                <a:solidFill>
                  <a:schemeClr val="bg1"/>
                </a:solidFill>
                <a:latin typeface="+mn-ea"/>
                <a:cs typeface="メイリオ" panose="020B0604030504040204" pitchFamily="50" charset="-128"/>
              </a:rPr>
              <a:t>バナーをタップするとリンク先へ遷移します。</a:t>
            </a:r>
          </a:p>
        </p:txBody>
      </p:sp>
      <p:cxnSp>
        <p:nvCxnSpPr>
          <p:cNvPr id="40" name="直線コネクタ 39">
            <a:extLst>
              <a:ext uri="{FF2B5EF4-FFF2-40B4-BE49-F238E27FC236}">
                <a16:creationId xmlns:a16="http://schemas.microsoft.com/office/drawing/2014/main" id="{A8BBE72B-F46A-4E9A-844C-3F06253AA8C3}"/>
              </a:ext>
            </a:extLst>
          </p:cNvPr>
          <p:cNvCxnSpPr>
            <a:cxnSpLocks/>
          </p:cNvCxnSpPr>
          <p:nvPr/>
        </p:nvCxnSpPr>
        <p:spPr>
          <a:xfrm>
            <a:off x="1907735" y="2521399"/>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34A7A362-4F03-4F06-96DE-7C5C417D5095}"/>
              </a:ext>
            </a:extLst>
          </p:cNvPr>
          <p:cNvCxnSpPr>
            <a:cxnSpLocks/>
          </p:cNvCxnSpPr>
          <p:nvPr/>
        </p:nvCxnSpPr>
        <p:spPr>
          <a:xfrm flipV="1">
            <a:off x="1939494" y="2938655"/>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6E440720-CC5E-48A3-8F58-FA0F3CEC327F}"/>
              </a:ext>
            </a:extLst>
          </p:cNvPr>
          <p:cNvSpPr txBox="1"/>
          <p:nvPr/>
        </p:nvSpPr>
        <p:spPr>
          <a:xfrm>
            <a:off x="1927263" y="2641451"/>
            <a:ext cx="723275" cy="307777"/>
          </a:xfrm>
          <a:prstGeom prst="rect">
            <a:avLst/>
          </a:prstGeom>
          <a:noFill/>
        </p:spPr>
        <p:txBody>
          <a:bodyPr wrap="none" rtlCol="0">
            <a:spAutoFit/>
          </a:bodyPr>
          <a:lstStyle/>
          <a:p>
            <a:pPr algn="ctr"/>
            <a:r>
              <a:rPr lang="ja-JP" altLang="en-US" sz="700" b="1" dirty="0">
                <a:latin typeface="+mn-ea"/>
              </a:rPr>
              <a:t>スクロール時</a:t>
            </a:r>
            <a:endParaRPr lang="en" altLang="ja-JP" sz="700" b="1" dirty="0">
              <a:latin typeface="+mn-ea"/>
            </a:endParaRPr>
          </a:p>
          <a:p>
            <a:pPr algn="ctr"/>
            <a:r>
              <a:rPr lang="ja-JP" altLang="en-US" sz="700" b="1" dirty="0">
                <a:latin typeface="+mn-ea"/>
              </a:rPr>
              <a:t>画像縮小</a:t>
            </a:r>
            <a:endParaRPr lang="en" altLang="ja-JP" sz="700" b="1" dirty="0">
              <a:latin typeface="+mn-ea"/>
            </a:endParaRPr>
          </a:p>
        </p:txBody>
      </p:sp>
      <p:sp>
        <p:nvSpPr>
          <p:cNvPr id="51" name="下矢印 49">
            <a:extLst>
              <a:ext uri="{FF2B5EF4-FFF2-40B4-BE49-F238E27FC236}">
                <a16:creationId xmlns:a16="http://schemas.microsoft.com/office/drawing/2014/main" id="{06A0765C-25EB-47F6-BA64-72311630DDEA}"/>
              </a:ext>
            </a:extLst>
          </p:cNvPr>
          <p:cNvSpPr/>
          <p:nvPr/>
        </p:nvSpPr>
        <p:spPr>
          <a:xfrm>
            <a:off x="2916504" y="3090167"/>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mn-ea"/>
            </a:endParaRPr>
          </a:p>
        </p:txBody>
      </p:sp>
      <p:sp>
        <p:nvSpPr>
          <p:cNvPr id="52" name="テキスト ボックス 51">
            <a:extLst>
              <a:ext uri="{FF2B5EF4-FFF2-40B4-BE49-F238E27FC236}">
                <a16:creationId xmlns:a16="http://schemas.microsoft.com/office/drawing/2014/main" id="{78D0AE11-9F3F-465D-AEEF-37D8782FD8D5}"/>
              </a:ext>
            </a:extLst>
          </p:cNvPr>
          <p:cNvSpPr txBox="1"/>
          <p:nvPr/>
        </p:nvSpPr>
        <p:spPr>
          <a:xfrm>
            <a:off x="2961737" y="3162085"/>
            <a:ext cx="898458" cy="276999"/>
          </a:xfrm>
          <a:prstGeom prst="rect">
            <a:avLst/>
          </a:prstGeom>
          <a:noFill/>
        </p:spPr>
        <p:txBody>
          <a:bodyPr wrap="square" rtlCol="0">
            <a:spAutoFit/>
          </a:bodyPr>
          <a:lstStyle/>
          <a:p>
            <a:pPr algn="ctr"/>
            <a:r>
              <a:rPr kumimoji="1" lang="ja-JP" altLang="en-US" sz="600" b="1" dirty="0">
                <a:solidFill>
                  <a:schemeClr val="bg1"/>
                </a:solidFill>
                <a:latin typeface="+mn-ea"/>
              </a:rPr>
              <a:t>ページ中段まで</a:t>
            </a:r>
          </a:p>
          <a:p>
            <a:pPr algn="ctr"/>
            <a:r>
              <a:rPr kumimoji="1" lang="ja-JP" altLang="en-US" sz="600" b="1" dirty="0">
                <a:solidFill>
                  <a:schemeClr val="bg1"/>
                </a:solidFill>
                <a:latin typeface="+mn-ea"/>
              </a:rPr>
              <a:t>追従掲載</a:t>
            </a:r>
          </a:p>
        </p:txBody>
      </p:sp>
      <p:sp>
        <p:nvSpPr>
          <p:cNvPr id="7" name="円/楕円 42">
            <a:extLst>
              <a:ext uri="{FF2B5EF4-FFF2-40B4-BE49-F238E27FC236}">
                <a16:creationId xmlns:a16="http://schemas.microsoft.com/office/drawing/2014/main" id="{0AD45B17-FA25-0003-5580-AD2F29941A8E}"/>
              </a:ext>
            </a:extLst>
          </p:cNvPr>
          <p:cNvSpPr/>
          <p:nvPr/>
        </p:nvSpPr>
        <p:spPr bwMode="auto">
          <a:xfrm>
            <a:off x="963928" y="2685468"/>
            <a:ext cx="443188" cy="443188"/>
          </a:xfrm>
          <a:prstGeom prst="ellipse">
            <a:avLst/>
          </a:prstGeom>
          <a:solidFill>
            <a:schemeClr val="tx1">
              <a:alpha val="64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mn-ea"/>
            </a:endParaRPr>
          </a:p>
        </p:txBody>
      </p:sp>
      <p:sp>
        <p:nvSpPr>
          <p:cNvPr id="8" name="二等辺三角形 7">
            <a:extLst>
              <a:ext uri="{FF2B5EF4-FFF2-40B4-BE49-F238E27FC236}">
                <a16:creationId xmlns:a16="http://schemas.microsoft.com/office/drawing/2014/main" id="{997ABC7A-1357-8FF8-0610-A6767DEBCE7A}"/>
              </a:ext>
            </a:extLst>
          </p:cNvPr>
          <p:cNvSpPr/>
          <p:nvPr/>
        </p:nvSpPr>
        <p:spPr bwMode="auto">
          <a:xfrm rot="5400000">
            <a:off x="1101673" y="2800548"/>
            <a:ext cx="230834" cy="216261"/>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mn-ea"/>
            </a:endParaRPr>
          </a:p>
        </p:txBody>
      </p:sp>
      <p:sp>
        <p:nvSpPr>
          <p:cNvPr id="14" name="テキスト ボックス 13">
            <a:extLst>
              <a:ext uri="{FF2B5EF4-FFF2-40B4-BE49-F238E27FC236}">
                <a16:creationId xmlns:a16="http://schemas.microsoft.com/office/drawing/2014/main" id="{76C49CCD-BEBA-1410-77C3-B142534E5A9F}"/>
              </a:ext>
            </a:extLst>
          </p:cNvPr>
          <p:cNvSpPr txBox="1"/>
          <p:nvPr/>
        </p:nvSpPr>
        <p:spPr>
          <a:xfrm>
            <a:off x="4383759" y="5721999"/>
            <a:ext cx="4645947" cy="523220"/>
          </a:xfrm>
          <a:prstGeom prst="rect">
            <a:avLst/>
          </a:prstGeom>
          <a:noFill/>
        </p:spPr>
        <p:txBody>
          <a:bodyPr wrap="square" rtlCol="0">
            <a:spAutoFit/>
          </a:bodyPr>
          <a:lstStyle/>
          <a:p>
            <a:r>
              <a:rPr lang="en-US" altLang="ja-JP" sz="700" b="0" dirty="0">
                <a:solidFill>
                  <a:schemeClr val="bg1">
                    <a:lumMod val="50000"/>
                  </a:schemeClr>
                </a:solidFill>
                <a:latin typeface="+mn-ea"/>
                <a:cs typeface="メイリオ" panose="020B0604030504040204" pitchFamily="50" charset="-128"/>
              </a:rPr>
              <a:t>※</a:t>
            </a:r>
            <a:r>
              <a:rPr lang="ja-JP" altLang="en-US" sz="700" b="0" dirty="0">
                <a:solidFill>
                  <a:schemeClr val="bg1">
                    <a:lumMod val="50000"/>
                  </a:schemeClr>
                </a:solidFill>
                <a:latin typeface="+mn-ea"/>
                <a:cs typeface="メイリオ" panose="020B0604030504040204" pitchFamily="50" charset="-128"/>
              </a:rPr>
              <a:t>最低出稿金額：</a:t>
            </a:r>
            <a:r>
              <a:rPr lang="en-US" altLang="ja-JP" sz="700" b="0" dirty="0">
                <a:solidFill>
                  <a:schemeClr val="bg1">
                    <a:lumMod val="50000"/>
                  </a:schemeClr>
                </a:solidFill>
                <a:latin typeface="+mn-ea"/>
                <a:cs typeface="メイリオ" panose="020B0604030504040204" pitchFamily="50" charset="-128"/>
              </a:rPr>
              <a:t>1</a:t>
            </a:r>
            <a:r>
              <a:rPr lang="ja-JP" altLang="en-US" sz="700" b="0" dirty="0">
                <a:solidFill>
                  <a:schemeClr val="bg1">
                    <a:lumMod val="50000"/>
                  </a:schemeClr>
                </a:solidFill>
                <a:latin typeface="+mn-ea"/>
                <a:cs typeface="メイリオ" panose="020B0604030504040204" pitchFamily="50" charset="-128"/>
              </a:rPr>
              <a:t>発注あたり</a:t>
            </a:r>
            <a:r>
              <a:rPr lang="en-US" altLang="ja-JP" sz="700" b="0" dirty="0">
                <a:solidFill>
                  <a:schemeClr val="bg1">
                    <a:lumMod val="50000"/>
                  </a:schemeClr>
                </a:solidFill>
                <a:latin typeface="+mn-ea"/>
                <a:cs typeface="メイリオ" panose="020B0604030504040204" pitchFamily="50" charset="-128"/>
              </a:rPr>
              <a:t>300,000</a:t>
            </a:r>
            <a:r>
              <a:rPr lang="ja-JP" altLang="en-US" sz="700" b="0" dirty="0">
                <a:solidFill>
                  <a:schemeClr val="bg1">
                    <a:lumMod val="50000"/>
                  </a:schemeClr>
                </a:solidFill>
                <a:latin typeface="+mn-ea"/>
                <a:cs typeface="メイリオ" panose="020B0604030504040204" pitchFamily="50" charset="-128"/>
              </a:rPr>
              <a:t>円（満たさない場合は各営業担当へご相談ください） </a:t>
            </a:r>
            <a:endParaRPr lang="en-US" altLang="ja-JP" sz="700" b="0" dirty="0">
              <a:solidFill>
                <a:schemeClr val="bg1">
                  <a:lumMod val="50000"/>
                </a:schemeClr>
              </a:solidFill>
              <a:latin typeface="+mn-ea"/>
              <a:cs typeface="メイリオ" panose="020B0604030504040204" pitchFamily="50" charset="-128"/>
            </a:endParaRPr>
          </a:p>
          <a:p>
            <a:r>
              <a:rPr lang="en-US" altLang="ja-JP" sz="700" b="0" dirty="0">
                <a:solidFill>
                  <a:schemeClr val="bg1">
                    <a:lumMod val="50000"/>
                  </a:schemeClr>
                </a:solidFill>
                <a:latin typeface="+mn-ea"/>
                <a:cs typeface="メイリオ" panose="020B0604030504040204" pitchFamily="50" charset="-128"/>
              </a:rPr>
              <a:t>※</a:t>
            </a:r>
            <a:r>
              <a:rPr lang="ja-JP" altLang="en-US" sz="700" b="0" dirty="0">
                <a:solidFill>
                  <a:schemeClr val="bg1">
                    <a:lumMod val="50000"/>
                  </a:schemeClr>
                </a:solidFill>
                <a:latin typeface="+mn-ea"/>
                <a:cs typeface="メイリオ" panose="020B0604030504040204" pitchFamily="50" charset="-128"/>
              </a:rPr>
              <a:t>ユーザーの通信環境や端末仕様によっては動画が正しく再生されない、または表示されない場合がございます。</a:t>
            </a:r>
            <a:endParaRPr lang="en-US" altLang="ja-JP" sz="700" b="0" dirty="0">
              <a:solidFill>
                <a:schemeClr val="bg1">
                  <a:lumMod val="50000"/>
                </a:schemeClr>
              </a:solidFill>
              <a:latin typeface="+mn-ea"/>
              <a:cs typeface="メイリオ" panose="020B0604030504040204" pitchFamily="50" charset="-128"/>
            </a:endParaRPr>
          </a:p>
          <a:p>
            <a:r>
              <a:rPr lang="en-US" altLang="ja-JP" sz="700" b="0" dirty="0">
                <a:solidFill>
                  <a:schemeClr val="bg1">
                    <a:lumMod val="50000"/>
                  </a:schemeClr>
                </a:solidFill>
                <a:latin typeface="+mn-ea"/>
                <a:cs typeface="メイリオ" panose="020B0604030504040204" pitchFamily="50" charset="-128"/>
              </a:rPr>
              <a:t>※</a:t>
            </a:r>
            <a:r>
              <a:rPr lang="ja-JP" altLang="en-US" sz="700" b="0" dirty="0">
                <a:solidFill>
                  <a:schemeClr val="bg1">
                    <a:lumMod val="50000"/>
                  </a:schemeClr>
                </a:solidFill>
                <a:latin typeface="+mn-ea"/>
                <a:cs typeface="メイリオ" panose="020B0604030504040204" pitchFamily="50" charset="-128"/>
              </a:rPr>
              <a:t>想定</a:t>
            </a:r>
            <a:r>
              <a:rPr lang="en-US" altLang="ja-JP" sz="700" b="0" dirty="0">
                <a:solidFill>
                  <a:schemeClr val="bg1">
                    <a:lumMod val="50000"/>
                  </a:schemeClr>
                </a:solidFill>
                <a:latin typeface="+mn-ea"/>
                <a:cs typeface="メイリオ" panose="020B0604030504040204" pitchFamily="50" charset="-128"/>
              </a:rPr>
              <a:t>inview</a:t>
            </a:r>
            <a:r>
              <a:rPr lang="ja-JP" altLang="en-US" sz="700" b="0" dirty="0">
                <a:solidFill>
                  <a:schemeClr val="bg1">
                    <a:lumMod val="50000"/>
                  </a:schemeClr>
                </a:solidFill>
                <a:latin typeface="+mn-ea"/>
                <a:cs typeface="メイリオ" panose="020B0604030504040204" pitchFamily="50" charset="-128"/>
              </a:rPr>
              <a:t>率は過去実績の平均であり、業種業態等により変動がございます。</a:t>
            </a:r>
            <a:endParaRPr lang="en-US" altLang="ja-JP" sz="700" b="0" dirty="0">
              <a:solidFill>
                <a:schemeClr val="bg1">
                  <a:lumMod val="50000"/>
                </a:schemeClr>
              </a:solidFill>
              <a:latin typeface="+mn-ea"/>
              <a:cs typeface="メイリオ" panose="020B0604030504040204" pitchFamily="50" charset="-128"/>
            </a:endParaRPr>
          </a:p>
          <a:p>
            <a:r>
              <a:rPr lang="en-US" altLang="ja-JP" sz="700" dirty="0">
                <a:solidFill>
                  <a:schemeClr val="bg1">
                    <a:lumMod val="50000"/>
                  </a:schemeClr>
                </a:solidFill>
                <a:latin typeface="+mn-ea"/>
                <a:ea typeface="+mn-ea"/>
                <a:cs typeface="メイリオ" panose="020B0604030504040204" pitchFamily="50" charset="-128"/>
              </a:rPr>
              <a:t>※</a:t>
            </a:r>
            <a:r>
              <a:rPr lang="ja-JP" altLang="en-US" sz="700" dirty="0">
                <a:solidFill>
                  <a:schemeClr val="bg1">
                    <a:lumMod val="50000"/>
                  </a:schemeClr>
                </a:solidFill>
                <a:latin typeface="+mn-ea"/>
                <a:ea typeface="+mn-ea"/>
                <a:cs typeface="メイリオ" panose="020B0604030504040204" pitchFamily="50" charset="-128"/>
              </a:rPr>
              <a:t>ディスプレイ・バナー広告に関する注意事項は</a:t>
            </a:r>
            <a:r>
              <a:rPr lang="en-US" altLang="ja-JP" sz="700" dirty="0">
                <a:solidFill>
                  <a:schemeClr val="bg1">
                    <a:lumMod val="50000"/>
                  </a:schemeClr>
                </a:solidFill>
                <a:latin typeface="+mn-ea"/>
                <a:ea typeface="+mn-ea"/>
                <a:cs typeface="メイリオ" panose="020B0604030504040204" pitchFamily="50" charset="-128"/>
              </a:rPr>
              <a:t>P.59</a:t>
            </a:r>
            <a:r>
              <a:rPr lang="ja-JP" altLang="en-US" sz="700" dirty="0">
                <a:solidFill>
                  <a:schemeClr val="bg1">
                    <a:lumMod val="50000"/>
                  </a:schemeClr>
                </a:solidFill>
                <a:latin typeface="+mn-ea"/>
                <a:ea typeface="+mn-ea"/>
                <a:cs typeface="メイリオ" panose="020B0604030504040204" pitchFamily="50" charset="-128"/>
              </a:rPr>
              <a:t>を参照ください。</a:t>
            </a:r>
            <a:endParaRPr lang="ja-JP" altLang="en-US" sz="700" b="0" dirty="0">
              <a:solidFill>
                <a:schemeClr val="bg1">
                  <a:lumMod val="50000"/>
                </a:schemeClr>
              </a:solidFill>
              <a:latin typeface="+mn-ea"/>
              <a:ea typeface="+mn-ea"/>
              <a:cs typeface="メイリオ" panose="020B0604030504040204" pitchFamily="50" charset="-128"/>
            </a:endParaRPr>
          </a:p>
        </p:txBody>
      </p:sp>
      <p:graphicFrame>
        <p:nvGraphicFramePr>
          <p:cNvPr id="9" name="表 8">
            <a:extLst>
              <a:ext uri="{FF2B5EF4-FFF2-40B4-BE49-F238E27FC236}">
                <a16:creationId xmlns:a16="http://schemas.microsoft.com/office/drawing/2014/main" id="{95247ECC-E88E-EE56-ACB1-9850769FB178}"/>
              </a:ext>
            </a:extLst>
          </p:cNvPr>
          <p:cNvGraphicFramePr>
            <a:graphicFrameLocks noGrp="1"/>
          </p:cNvGraphicFramePr>
          <p:nvPr>
            <p:extLst>
              <p:ext uri="{D42A27DB-BD31-4B8C-83A1-F6EECF244321}">
                <p14:modId xmlns:p14="http://schemas.microsoft.com/office/powerpoint/2010/main" val="487886650"/>
              </p:ext>
            </p:extLst>
          </p:nvPr>
        </p:nvGraphicFramePr>
        <p:xfrm>
          <a:off x="4490700" y="1754979"/>
          <a:ext cx="4444726" cy="3893820"/>
        </p:xfrm>
        <a:graphic>
          <a:graphicData uri="http://schemas.openxmlformats.org/drawingml/2006/table">
            <a:tbl>
              <a:tblPr/>
              <a:tblGrid>
                <a:gridCol w="922291">
                  <a:extLst>
                    <a:ext uri="{9D8B030D-6E8A-4147-A177-3AD203B41FA5}">
                      <a16:colId xmlns:a16="http://schemas.microsoft.com/office/drawing/2014/main" val="737476947"/>
                    </a:ext>
                  </a:extLst>
                </a:gridCol>
                <a:gridCol w="3522435">
                  <a:extLst>
                    <a:ext uri="{9D8B030D-6E8A-4147-A177-3AD203B41FA5}">
                      <a16:colId xmlns:a16="http://schemas.microsoft.com/office/drawing/2014/main" val="1024029228"/>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スティッキー動画</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308021"/>
                  </a:ext>
                </a:extLst>
              </a:tr>
              <a:tr h="200025">
                <a:tc rowSpan="3">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a:noFill/>
                    </a:lnB>
                  </a:tcPr>
                </a:tc>
                <a:extLst>
                  <a:ext uri="{0D108BD9-81ED-4DB2-BD59-A6C34878D82A}">
                    <a16:rowId xmlns:a16="http://schemas.microsoft.com/office/drawing/2014/main" val="4183056024"/>
                  </a:ext>
                </a:extLst>
              </a:tr>
              <a:tr h="200025">
                <a:tc vMerge="1">
                  <a:txBody>
                    <a:bodyPr/>
                    <a:lstStyle/>
                    <a:p>
                      <a:endParaRPr kumimoji="1" lang="ja-JP" altLang="en-US"/>
                    </a:p>
                  </a:txBody>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⑤アメリカ・カナダ ⑥ハワイ ⑦中南米 ⑧オセアニア </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a:noFill/>
                    </a:lnT>
                    <a:lnB>
                      <a:noFill/>
                    </a:lnB>
                  </a:tcPr>
                </a:tc>
                <a:extLst>
                  <a:ext uri="{0D108BD9-81ED-4DB2-BD59-A6C34878D82A}">
                    <a16:rowId xmlns:a16="http://schemas.microsoft.com/office/drawing/2014/main" val="3090589097"/>
                  </a:ext>
                </a:extLst>
              </a:tr>
              <a:tr h="200025">
                <a:tc vMerge="1">
                  <a:txBody>
                    <a:bodyPr/>
                    <a:lstStyle/>
                    <a:p>
                      <a:endParaRPr kumimoji="1" lang="ja-JP" altLang="en-US"/>
                    </a:p>
                  </a:txBody>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a:noFill/>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5856839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@0.60</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2138838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@0.67</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0933023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37984541"/>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55729786"/>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320x180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26862908"/>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I  </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394904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214098343"/>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89991982"/>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1119705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5507432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96953092"/>
                  </a:ext>
                </a:extLst>
              </a:tr>
            </a:tbl>
          </a:graphicData>
        </a:graphic>
      </p:graphicFrame>
    </p:spTree>
    <p:extLst>
      <p:ext uri="{BB962C8B-B14F-4D97-AF65-F5344CB8AC3E}">
        <p14:creationId xmlns:p14="http://schemas.microsoft.com/office/powerpoint/2010/main" val="1021152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コンテンツ プレースホルダー 6">
            <a:extLst>
              <a:ext uri="{FF2B5EF4-FFF2-40B4-BE49-F238E27FC236}">
                <a16:creationId xmlns:a16="http://schemas.microsoft.com/office/drawing/2014/main" id="{ED306B7B-BD44-450F-AE3E-05298F213AAF}"/>
              </a:ext>
            </a:extLst>
          </p:cNvPr>
          <p:cNvSpPr txBox="1">
            <a:spLocks/>
          </p:cNvSpPr>
          <p:nvPr/>
        </p:nvSpPr>
        <p:spPr>
          <a:xfrm>
            <a:off x="266968" y="1737455"/>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p>
        </p:txBody>
      </p:sp>
      <p:sp>
        <p:nvSpPr>
          <p:cNvPr id="2" name="スライド番号プレースホルダー 1">
            <a:extLst>
              <a:ext uri="{FF2B5EF4-FFF2-40B4-BE49-F238E27FC236}">
                <a16:creationId xmlns:a16="http://schemas.microsoft.com/office/drawing/2014/main" id="{F9E0EF89-EDDA-4E53-8ED7-64BA13818E9A}"/>
              </a:ext>
            </a:extLst>
          </p:cNvPr>
          <p:cNvSpPr>
            <a:spLocks noGrp="1"/>
          </p:cNvSpPr>
          <p:nvPr>
            <p:ph type="sldNum" sz="quarter" idx="12"/>
          </p:nvPr>
        </p:nvSpPr>
        <p:spPr/>
        <p:txBody>
          <a:bodyPr/>
          <a:lstStyle/>
          <a:p>
            <a:fld id="{D8B91448-09D1-4BE7-A07D-AABAAA73F2EB}" type="slidenum">
              <a:rPr kumimoji="1" lang="ja-JP" altLang="en-US" smtClean="0"/>
              <a:t>53</a:t>
            </a:fld>
            <a:endParaRPr kumimoji="1" lang="ja-JP" altLang="en-US"/>
          </a:p>
        </p:txBody>
      </p:sp>
      <p:sp>
        <p:nvSpPr>
          <p:cNvPr id="4" name="フッター プレースホルダー 3">
            <a:extLst>
              <a:ext uri="{FF2B5EF4-FFF2-40B4-BE49-F238E27FC236}">
                <a16:creationId xmlns:a16="http://schemas.microsoft.com/office/drawing/2014/main" id="{FC53DC01-DB50-4432-BE77-14FB377A7CF9}"/>
              </a:ext>
            </a:extLst>
          </p:cNvPr>
          <p:cNvSpPr>
            <a:spLocks noGrp="1"/>
          </p:cNvSpPr>
          <p:nvPr>
            <p:ph type="ftr" sz="quarter" idx="13"/>
          </p:nvPr>
        </p:nvSpPr>
        <p:spPr/>
        <p:txBody>
          <a:bodyPr/>
          <a:lstStyle/>
          <a:p>
            <a:r>
              <a:rPr lang="en-US" altLang="ja-JP"/>
              <a:t>Copyright © Kakaku.com, Inc. All Rights Reserved.</a:t>
            </a:r>
          </a:p>
        </p:txBody>
      </p:sp>
      <p:sp>
        <p:nvSpPr>
          <p:cNvPr id="5" name="テキスト プレースホルダー 8">
            <a:extLst>
              <a:ext uri="{FF2B5EF4-FFF2-40B4-BE49-F238E27FC236}">
                <a16:creationId xmlns:a16="http://schemas.microsoft.com/office/drawing/2014/main" id="{DFB5B968-4DD7-4C16-8B6D-27372A314BEE}"/>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 </a:t>
            </a:r>
            <a:r>
              <a:rPr lang="ja-JP" altLang="en-US" dirty="0"/>
              <a:t>動画広告</a:t>
            </a:r>
            <a:r>
              <a:rPr lang="en-US" altLang="ja-JP" dirty="0"/>
              <a:t>】</a:t>
            </a:r>
            <a:r>
              <a:rPr lang="ja-JP" altLang="en-US" dirty="0"/>
              <a:t>スマートビルボード スティッキー動画</a:t>
            </a:r>
            <a:r>
              <a:rPr lang="en-US" altLang="ja-JP" dirty="0"/>
              <a:t> / </a:t>
            </a:r>
            <a:r>
              <a:rPr lang="ja-JP" altLang="en-US" dirty="0"/>
              <a:t>国内</a:t>
            </a:r>
          </a:p>
        </p:txBody>
      </p:sp>
      <p:sp>
        <p:nvSpPr>
          <p:cNvPr id="10" name="テキスト ボックス 9">
            <a:extLst>
              <a:ext uri="{FF2B5EF4-FFF2-40B4-BE49-F238E27FC236}">
                <a16:creationId xmlns:a16="http://schemas.microsoft.com/office/drawing/2014/main" id="{0841D2C7-A729-46DF-9411-387CCB3C3C67}"/>
              </a:ext>
            </a:extLst>
          </p:cNvPr>
          <p:cNvSpPr txBox="1"/>
          <p:nvPr/>
        </p:nvSpPr>
        <p:spPr>
          <a:xfrm>
            <a:off x="191682" y="1092039"/>
            <a:ext cx="8574662" cy="646331"/>
          </a:xfrm>
          <a:prstGeom prst="rect">
            <a:avLst/>
          </a:prstGeom>
          <a:noFill/>
        </p:spPr>
        <p:txBody>
          <a:bodyPr wrap="square" rtlCol="0">
            <a:spAutoFit/>
          </a:bodyPr>
          <a:lstStyle/>
          <a:p>
            <a:r>
              <a:rPr kumimoji="1" lang="ja-JP" altLang="en-US" sz="1200" dirty="0"/>
              <a:t>各エリアトップページ、ランキングページ、旅行記ページなどの最上部に掲載する商品です。</a:t>
            </a:r>
            <a:endParaRPr kumimoji="1" lang="en-US" altLang="ja-JP" sz="1200" dirty="0"/>
          </a:p>
          <a:p>
            <a:r>
              <a:rPr kumimoji="1" lang="ja-JP" altLang="en-US" sz="1200" b="1" dirty="0">
                <a:solidFill>
                  <a:schemeClr val="accent1"/>
                </a:solidFill>
              </a:rPr>
              <a:t>アクセスしたユーザーの目に必ず触れ、確実に訴求することが可能です。スクロールするとサイズが縮小され、サムネイル状態となり一定時間画面にとどまります。</a:t>
            </a:r>
          </a:p>
        </p:txBody>
      </p:sp>
      <p:sp>
        <p:nvSpPr>
          <p:cNvPr id="11" name="Text Box 3">
            <a:extLst>
              <a:ext uri="{FF2B5EF4-FFF2-40B4-BE49-F238E27FC236}">
                <a16:creationId xmlns:a16="http://schemas.microsoft.com/office/drawing/2014/main" id="{C8C70256-F3E4-4E73-BAEB-BC1740FF2020}"/>
              </a:ext>
            </a:extLst>
          </p:cNvPr>
          <p:cNvSpPr txBox="1">
            <a:spLocks noChangeArrowheads="1"/>
          </p:cNvSpPr>
          <p:nvPr/>
        </p:nvSpPr>
        <p:spPr bwMode="auto">
          <a:xfrm>
            <a:off x="310112" y="1776900"/>
            <a:ext cx="206022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mn-ea"/>
                <a:ea typeface="+mn-ea"/>
                <a:cs typeface="メイリオ" panose="020B0604030504040204" pitchFamily="50" charset="-128"/>
              </a:rPr>
              <a:t>SP:</a:t>
            </a:r>
            <a:r>
              <a:rPr lang="ja-JP" altLang="en-US" sz="800" b="0" dirty="0">
                <a:solidFill>
                  <a:schemeClr val="tx1"/>
                </a:solidFill>
                <a:latin typeface="+mn-ea"/>
                <a:ea typeface="+mn-ea"/>
                <a:cs typeface="メイリオ" panose="020B0604030504040204" pitchFamily="50" charset="-128"/>
              </a:rPr>
              <a:t>国内各エリアページ</a:t>
            </a:r>
          </a:p>
        </p:txBody>
      </p:sp>
      <p:pic>
        <p:nvPicPr>
          <p:cNvPr id="27" name="図 26">
            <a:extLst>
              <a:ext uri="{FF2B5EF4-FFF2-40B4-BE49-F238E27FC236}">
                <a16:creationId xmlns:a16="http://schemas.microsoft.com/office/drawing/2014/main" id="{9A765820-1CB8-48E0-9C46-D62A931F78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29870" y="2968263"/>
            <a:ext cx="1451645" cy="1851661"/>
          </a:xfrm>
          <a:prstGeom prst="rect">
            <a:avLst/>
          </a:prstGeom>
        </p:spPr>
      </p:pic>
      <p:pic>
        <p:nvPicPr>
          <p:cNvPr id="30" name="図 29">
            <a:extLst>
              <a:ext uri="{FF2B5EF4-FFF2-40B4-BE49-F238E27FC236}">
                <a16:creationId xmlns:a16="http://schemas.microsoft.com/office/drawing/2014/main" id="{0FEB282F-7E4D-4694-9719-7E121CEFD8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6003" y="3497726"/>
            <a:ext cx="1424939" cy="1604160"/>
          </a:xfrm>
          <a:prstGeom prst="rect">
            <a:avLst/>
          </a:prstGeom>
        </p:spPr>
      </p:pic>
      <p:sp>
        <p:nvSpPr>
          <p:cNvPr id="32" name="正方形/長方形 48">
            <a:extLst>
              <a:ext uri="{FF2B5EF4-FFF2-40B4-BE49-F238E27FC236}">
                <a16:creationId xmlns:a16="http://schemas.microsoft.com/office/drawing/2014/main" id="{7F79F42F-C77C-419E-A64D-D65BD97120C9}"/>
              </a:ext>
            </a:extLst>
          </p:cNvPr>
          <p:cNvSpPr>
            <a:spLocks noChangeArrowheads="1"/>
          </p:cNvSpPr>
          <p:nvPr/>
        </p:nvSpPr>
        <p:spPr bwMode="auto">
          <a:xfrm>
            <a:off x="317508" y="5487888"/>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mn-ea"/>
                <a:ea typeface="+mn-ea"/>
                <a:cs typeface="メイリオ" panose="020B0604030504040204" pitchFamily="50" charset="-128"/>
              </a:rPr>
              <a:t>※</a:t>
            </a:r>
            <a:r>
              <a:rPr lang="ja-JP" altLang="en-US" sz="800" b="0" dirty="0">
                <a:solidFill>
                  <a:schemeClr val="tx1">
                    <a:lumMod val="65000"/>
                    <a:lumOff val="35000"/>
                  </a:schemeClr>
                </a:solidFill>
                <a:latin typeface="+mn-ea"/>
                <a:ea typeface="+mn-ea"/>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mn-ea"/>
              <a:ea typeface="+mn-ea"/>
              <a:cs typeface="メイリオ" panose="020B0604030504040204" pitchFamily="50" charset="-128"/>
            </a:endParaRPr>
          </a:p>
        </p:txBody>
      </p:sp>
      <p:pic>
        <p:nvPicPr>
          <p:cNvPr id="33" name="図 32">
            <a:extLst>
              <a:ext uri="{FF2B5EF4-FFF2-40B4-BE49-F238E27FC236}">
                <a16:creationId xmlns:a16="http://schemas.microsoft.com/office/drawing/2014/main" id="{ADFFBBF7-3787-4E54-B2CA-1CF655C7CA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9337" y="3339414"/>
            <a:ext cx="1428318" cy="158000"/>
          </a:xfrm>
          <a:prstGeom prst="rect">
            <a:avLst/>
          </a:prstGeom>
        </p:spPr>
      </p:pic>
      <p:pic>
        <p:nvPicPr>
          <p:cNvPr id="34" name="Picture 1" descr="C:\Users\sakamoto_yuichi\Desktop\9d5ce011fb2d8b3ee93b3306d0c9429d.png">
            <a:extLst>
              <a:ext uri="{FF2B5EF4-FFF2-40B4-BE49-F238E27FC236}">
                <a16:creationId xmlns:a16="http://schemas.microsoft.com/office/drawing/2014/main" id="{FD20DC8D-0CCB-4550-A2DF-12C8238CEC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0113" y="2060630"/>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 descr="C:\Users\sakamoto_yuichi\Desktop\9d5ce011fb2d8b3ee93b3306d0c9429d.png">
            <a:extLst>
              <a:ext uri="{FF2B5EF4-FFF2-40B4-BE49-F238E27FC236}">
                <a16:creationId xmlns:a16="http://schemas.microsoft.com/office/drawing/2014/main" id="{41B88FA3-79E8-468A-BB10-360A225BCFD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91805" y="2064019"/>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40">
            <a:extLst>
              <a:ext uri="{FF2B5EF4-FFF2-40B4-BE49-F238E27FC236}">
                <a16:creationId xmlns:a16="http://schemas.microsoft.com/office/drawing/2014/main" id="{6A40AAD4-B1CB-45EA-A56B-787ADBF2831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074" y="2515450"/>
            <a:ext cx="1446661" cy="800100"/>
          </a:xfrm>
          <a:prstGeom prst="rect">
            <a:avLst/>
          </a:prstGeom>
        </p:spPr>
      </p:pic>
      <p:sp>
        <p:nvSpPr>
          <p:cNvPr id="42" name="正方形/長方形 41">
            <a:extLst>
              <a:ext uri="{FF2B5EF4-FFF2-40B4-BE49-F238E27FC236}">
                <a16:creationId xmlns:a16="http://schemas.microsoft.com/office/drawing/2014/main" id="{60D12DBF-C6DA-43CC-A9D6-442D66766AAF}"/>
              </a:ext>
            </a:extLst>
          </p:cNvPr>
          <p:cNvSpPr/>
          <p:nvPr/>
        </p:nvSpPr>
        <p:spPr>
          <a:xfrm>
            <a:off x="464463" y="2526285"/>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j-lt"/>
              <a:cs typeface="メイリオ" pitchFamily="50" charset="-128"/>
            </a:endParaRPr>
          </a:p>
        </p:txBody>
      </p:sp>
      <p:pic>
        <p:nvPicPr>
          <p:cNvPr id="43" name="図 42">
            <a:extLst>
              <a:ext uri="{FF2B5EF4-FFF2-40B4-BE49-F238E27FC236}">
                <a16:creationId xmlns:a16="http://schemas.microsoft.com/office/drawing/2014/main" id="{7648650B-F26C-4020-B7E3-58EFA7895C7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50538" y="2515450"/>
            <a:ext cx="1430977" cy="409883"/>
          </a:xfrm>
          <a:prstGeom prst="rect">
            <a:avLst/>
          </a:prstGeom>
          <a:ln>
            <a:solidFill>
              <a:schemeClr val="accent2"/>
            </a:solidFill>
          </a:ln>
        </p:spPr>
      </p:pic>
      <p:sp>
        <p:nvSpPr>
          <p:cNvPr id="44" name="正方形/長方形 43">
            <a:extLst>
              <a:ext uri="{FF2B5EF4-FFF2-40B4-BE49-F238E27FC236}">
                <a16:creationId xmlns:a16="http://schemas.microsoft.com/office/drawing/2014/main" id="{555FD0F7-91D8-40F6-971F-25C84402CD81}"/>
              </a:ext>
            </a:extLst>
          </p:cNvPr>
          <p:cNvSpPr/>
          <p:nvPr/>
        </p:nvSpPr>
        <p:spPr>
          <a:xfrm>
            <a:off x="2650538" y="2514584"/>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j-lt"/>
              <a:cs typeface="メイリオ" pitchFamily="50" charset="-128"/>
            </a:endParaRPr>
          </a:p>
        </p:txBody>
      </p:sp>
      <p:sp>
        <p:nvSpPr>
          <p:cNvPr id="45" name="正方形/長方形 44">
            <a:extLst>
              <a:ext uri="{FF2B5EF4-FFF2-40B4-BE49-F238E27FC236}">
                <a16:creationId xmlns:a16="http://schemas.microsoft.com/office/drawing/2014/main" id="{4E303391-F61B-423D-B651-4B784C976F6F}"/>
              </a:ext>
            </a:extLst>
          </p:cNvPr>
          <p:cNvSpPr/>
          <p:nvPr/>
        </p:nvSpPr>
        <p:spPr bwMode="auto">
          <a:xfrm>
            <a:off x="1775839" y="2537268"/>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endParaRPr>
          </a:p>
        </p:txBody>
      </p:sp>
      <p:sp>
        <p:nvSpPr>
          <p:cNvPr id="46" name="テキスト ボックス 45">
            <a:extLst>
              <a:ext uri="{FF2B5EF4-FFF2-40B4-BE49-F238E27FC236}">
                <a16:creationId xmlns:a16="http://schemas.microsoft.com/office/drawing/2014/main" id="{DA1C1F2E-E86B-4E98-BA21-30E52E717076}"/>
              </a:ext>
            </a:extLst>
          </p:cNvPr>
          <p:cNvSpPr txBox="1"/>
          <p:nvPr/>
        </p:nvSpPr>
        <p:spPr>
          <a:xfrm>
            <a:off x="1704122" y="2478984"/>
            <a:ext cx="276900" cy="169277"/>
          </a:xfrm>
          <a:prstGeom prst="rect">
            <a:avLst/>
          </a:prstGeom>
          <a:noFill/>
        </p:spPr>
        <p:txBody>
          <a:bodyPr wrap="square" rtlCol="0">
            <a:spAutoFit/>
          </a:bodyPr>
          <a:lstStyle/>
          <a:p>
            <a:r>
              <a:rPr kumimoji="1" lang="en-US" altLang="ja-JP" sz="500" dirty="0"/>
              <a:t>PR</a:t>
            </a:r>
            <a:endParaRPr kumimoji="1" lang="ja-JP" altLang="en-US" sz="500" dirty="0"/>
          </a:p>
        </p:txBody>
      </p:sp>
      <p:sp>
        <p:nvSpPr>
          <p:cNvPr id="26" name="テキスト ボックス 25">
            <a:extLst>
              <a:ext uri="{FF2B5EF4-FFF2-40B4-BE49-F238E27FC236}">
                <a16:creationId xmlns:a16="http://schemas.microsoft.com/office/drawing/2014/main" id="{DC4B13A2-1278-44D2-9D37-4D0A85FF0C01}"/>
              </a:ext>
            </a:extLst>
          </p:cNvPr>
          <p:cNvSpPr txBox="1"/>
          <p:nvPr/>
        </p:nvSpPr>
        <p:spPr>
          <a:xfrm>
            <a:off x="512266" y="4569131"/>
            <a:ext cx="3577880"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mn-ea"/>
                <a:cs typeface="メイリオ" panose="020B0604030504040204" pitchFamily="50" charset="-128"/>
              </a:rPr>
              <a:t>スクロールするとサイズが縮小されサムネイル状態となり、</a:t>
            </a:r>
            <a:endParaRPr lang="en-US" altLang="ja-JP" sz="1000" b="0" dirty="0">
              <a:solidFill>
                <a:schemeClr val="bg1"/>
              </a:solidFill>
              <a:latin typeface="+mn-ea"/>
              <a:cs typeface="メイリオ" panose="020B0604030504040204" pitchFamily="50" charset="-128"/>
            </a:endParaRPr>
          </a:p>
          <a:p>
            <a:pPr>
              <a:defRPr/>
            </a:pPr>
            <a:r>
              <a:rPr lang="ja-JP" altLang="en-US" sz="1000" b="0" dirty="0">
                <a:solidFill>
                  <a:schemeClr val="bg1"/>
                </a:solidFill>
                <a:latin typeface="+mn-ea"/>
                <a:cs typeface="メイリオ" panose="020B0604030504040204" pitchFamily="50" charset="-128"/>
              </a:rPr>
              <a:t>バナーをタップするとリンク先へ遷移します。</a:t>
            </a:r>
          </a:p>
        </p:txBody>
      </p:sp>
      <p:sp>
        <p:nvSpPr>
          <p:cNvPr id="50" name="テキスト ボックス 49">
            <a:extLst>
              <a:ext uri="{FF2B5EF4-FFF2-40B4-BE49-F238E27FC236}">
                <a16:creationId xmlns:a16="http://schemas.microsoft.com/office/drawing/2014/main" id="{8E6585DC-3D48-43CF-99A2-65DC51A9ADBB}"/>
              </a:ext>
            </a:extLst>
          </p:cNvPr>
          <p:cNvSpPr txBox="1"/>
          <p:nvPr/>
        </p:nvSpPr>
        <p:spPr>
          <a:xfrm>
            <a:off x="191682" y="531448"/>
            <a:ext cx="7522885" cy="584775"/>
          </a:xfrm>
          <a:prstGeom prst="rect">
            <a:avLst/>
          </a:prstGeom>
          <a:noFill/>
        </p:spPr>
        <p:txBody>
          <a:bodyPr wrap="square" lIns="91440" tIns="45720" rIns="91440" bIns="45720" rtlCol="0" anchor="t">
            <a:spAutoFit/>
          </a:bodyPr>
          <a:lstStyle/>
          <a:p>
            <a:r>
              <a:rPr kumimoji="1" lang="ja-JP" altLang="en-US" sz="1600" b="1" dirty="0">
                <a:ea typeface="游ゴシック"/>
              </a:rPr>
              <a:t>ターゲット：</a:t>
            </a:r>
            <a:r>
              <a:rPr kumimoji="1" lang="ja-JP" altLang="en-US" sz="1600" b="1" dirty="0">
                <a:solidFill>
                  <a:schemeClr val="accent1"/>
                </a:solidFill>
                <a:ea typeface="游ゴシック"/>
              </a:rPr>
              <a:t>国内</a:t>
            </a:r>
            <a:r>
              <a:rPr kumimoji="1" lang="ja-JP" altLang="en-US" sz="1600" b="1" dirty="0">
                <a:ea typeface="游ゴシック"/>
              </a:rPr>
              <a:t>観光やグルメ、ホテルなどの</a:t>
            </a:r>
            <a:r>
              <a:rPr kumimoji="1" lang="ja-JP" altLang="en-US" sz="1600" b="1" dirty="0">
                <a:solidFill>
                  <a:schemeClr val="accent1"/>
                </a:solidFill>
                <a:ea typeface="游ゴシック"/>
              </a:rPr>
              <a:t>旅行情報</a:t>
            </a:r>
            <a:r>
              <a:rPr kumimoji="1" lang="ja-JP" altLang="en-US" sz="1600" b="1" dirty="0">
                <a:ea typeface="游ゴシック"/>
              </a:rPr>
              <a:t>に興味のあるユーザー、</a:t>
            </a:r>
            <a:r>
              <a:rPr kumimoji="1" lang="ja-JP" altLang="en-US" sz="1600" b="1" dirty="0">
                <a:solidFill>
                  <a:schemeClr val="accent1"/>
                </a:solidFill>
                <a:ea typeface="游ゴシック"/>
              </a:rPr>
              <a:t>旅行を控えた</a:t>
            </a:r>
            <a:r>
              <a:rPr kumimoji="1" lang="ja-JP" altLang="en-US" sz="1600" b="1" dirty="0">
                <a:ea typeface="游ゴシック"/>
              </a:rPr>
              <a:t>ユーザー</a:t>
            </a:r>
            <a:endParaRPr lang="ja-JP" altLang="en-US" sz="1600" b="1" dirty="0">
              <a:ea typeface="游ゴシック"/>
            </a:endParaRPr>
          </a:p>
        </p:txBody>
      </p:sp>
      <p:sp>
        <p:nvSpPr>
          <p:cNvPr id="56" name="テキスト ボックス 55">
            <a:extLst>
              <a:ext uri="{FF2B5EF4-FFF2-40B4-BE49-F238E27FC236}">
                <a16:creationId xmlns:a16="http://schemas.microsoft.com/office/drawing/2014/main" id="{EBFB55AA-916F-4AC4-90EC-B05C624C5F36}"/>
              </a:ext>
            </a:extLst>
          </p:cNvPr>
          <p:cNvSpPr txBox="1"/>
          <p:nvPr/>
        </p:nvSpPr>
        <p:spPr>
          <a:xfrm>
            <a:off x="7714567" y="646660"/>
            <a:ext cx="744722" cy="253916"/>
          </a:xfrm>
          <a:prstGeom prst="rect">
            <a:avLst/>
          </a:prstGeom>
          <a:solidFill>
            <a:schemeClr val="accent1"/>
          </a:solidFill>
        </p:spPr>
        <p:txBody>
          <a:bodyPr wrap="square" rtlCol="0" anchor="ctr">
            <a:spAutoFit/>
          </a:bodyPr>
          <a:lstStyle/>
          <a:p>
            <a:pPr algn="ctr"/>
            <a:r>
              <a:rPr kumimoji="1" lang="en-US" altLang="ja-JP" sz="1050">
                <a:solidFill>
                  <a:schemeClr val="bg1"/>
                </a:solidFill>
              </a:rPr>
              <a:t>Imp</a:t>
            </a:r>
            <a:r>
              <a:rPr kumimoji="1" lang="ja-JP" altLang="en-US" sz="1050">
                <a:solidFill>
                  <a:schemeClr val="bg1"/>
                </a:solidFill>
              </a:rPr>
              <a:t>保証</a:t>
            </a:r>
            <a:endParaRPr kumimoji="1" lang="en-US" altLang="ja-JP" sz="1050">
              <a:solidFill>
                <a:schemeClr val="bg1"/>
              </a:solidFill>
            </a:endParaRPr>
          </a:p>
        </p:txBody>
      </p:sp>
      <p:pic>
        <p:nvPicPr>
          <p:cNvPr id="57" name="グラフィックス 56">
            <a:extLst>
              <a:ext uri="{FF2B5EF4-FFF2-40B4-BE49-F238E27FC236}">
                <a16:creationId xmlns:a16="http://schemas.microsoft.com/office/drawing/2014/main" id="{E4351E6A-DD0C-48E8-9734-235EBD9F09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13029" y="578355"/>
            <a:ext cx="228600" cy="390525"/>
          </a:xfrm>
          <a:prstGeom prst="rect">
            <a:avLst/>
          </a:prstGeom>
        </p:spPr>
      </p:pic>
      <p:cxnSp>
        <p:nvCxnSpPr>
          <p:cNvPr id="31" name="直線コネクタ 30">
            <a:extLst>
              <a:ext uri="{FF2B5EF4-FFF2-40B4-BE49-F238E27FC236}">
                <a16:creationId xmlns:a16="http://schemas.microsoft.com/office/drawing/2014/main" id="{FEE52214-1BD1-485B-A953-9C860B5BCED4}"/>
              </a:ext>
            </a:extLst>
          </p:cNvPr>
          <p:cNvCxnSpPr>
            <a:cxnSpLocks/>
          </p:cNvCxnSpPr>
          <p:nvPr/>
        </p:nvCxnSpPr>
        <p:spPr>
          <a:xfrm>
            <a:off x="1907735" y="2521399"/>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AEDA0048-BA60-4465-A25D-66EA8F697B90}"/>
              </a:ext>
            </a:extLst>
          </p:cNvPr>
          <p:cNvCxnSpPr>
            <a:cxnSpLocks/>
          </p:cNvCxnSpPr>
          <p:nvPr/>
        </p:nvCxnSpPr>
        <p:spPr>
          <a:xfrm flipV="1">
            <a:off x="1939494" y="2938655"/>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48AD08C8-B6D8-417E-B73D-9980996C3FB5}"/>
              </a:ext>
            </a:extLst>
          </p:cNvPr>
          <p:cNvSpPr txBox="1"/>
          <p:nvPr/>
        </p:nvSpPr>
        <p:spPr>
          <a:xfrm>
            <a:off x="1927263" y="2641451"/>
            <a:ext cx="723275" cy="307777"/>
          </a:xfrm>
          <a:prstGeom prst="rect">
            <a:avLst/>
          </a:prstGeom>
          <a:noFill/>
        </p:spPr>
        <p:txBody>
          <a:bodyPr wrap="none" rtlCol="0">
            <a:spAutoFit/>
          </a:bodyPr>
          <a:lstStyle/>
          <a:p>
            <a:pPr algn="ctr"/>
            <a:r>
              <a:rPr lang="ja-JP" altLang="en-US" sz="700" b="1" dirty="0">
                <a:latin typeface="+mn-ea"/>
              </a:rPr>
              <a:t>スクロール時</a:t>
            </a:r>
            <a:endParaRPr lang="en" altLang="ja-JP" sz="700" b="1" dirty="0">
              <a:latin typeface="+mn-ea"/>
            </a:endParaRPr>
          </a:p>
          <a:p>
            <a:pPr algn="ctr"/>
            <a:r>
              <a:rPr lang="ja-JP" altLang="en-US" sz="700" b="1" dirty="0">
                <a:latin typeface="+mn-ea"/>
              </a:rPr>
              <a:t>画像縮小</a:t>
            </a:r>
            <a:endParaRPr lang="en" altLang="ja-JP" sz="700" b="1" dirty="0">
              <a:latin typeface="+mn-ea"/>
            </a:endParaRPr>
          </a:p>
        </p:txBody>
      </p:sp>
      <p:sp>
        <p:nvSpPr>
          <p:cNvPr id="48" name="下矢印 49">
            <a:extLst>
              <a:ext uri="{FF2B5EF4-FFF2-40B4-BE49-F238E27FC236}">
                <a16:creationId xmlns:a16="http://schemas.microsoft.com/office/drawing/2014/main" id="{EE895351-4679-4CCE-9B14-B0D7C688AB84}"/>
              </a:ext>
            </a:extLst>
          </p:cNvPr>
          <p:cNvSpPr/>
          <p:nvPr/>
        </p:nvSpPr>
        <p:spPr>
          <a:xfrm>
            <a:off x="2918720" y="3070788"/>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mn-ea"/>
            </a:endParaRPr>
          </a:p>
        </p:txBody>
      </p:sp>
      <p:sp>
        <p:nvSpPr>
          <p:cNvPr id="49" name="テキスト ボックス 48">
            <a:extLst>
              <a:ext uri="{FF2B5EF4-FFF2-40B4-BE49-F238E27FC236}">
                <a16:creationId xmlns:a16="http://schemas.microsoft.com/office/drawing/2014/main" id="{D8A5D5A3-36A0-4CE6-864D-AB3C970C062F}"/>
              </a:ext>
            </a:extLst>
          </p:cNvPr>
          <p:cNvSpPr txBox="1"/>
          <p:nvPr/>
        </p:nvSpPr>
        <p:spPr>
          <a:xfrm>
            <a:off x="2963953" y="3142706"/>
            <a:ext cx="898458" cy="276999"/>
          </a:xfrm>
          <a:prstGeom prst="rect">
            <a:avLst/>
          </a:prstGeom>
          <a:noFill/>
        </p:spPr>
        <p:txBody>
          <a:bodyPr wrap="square" rtlCol="0">
            <a:spAutoFit/>
          </a:bodyPr>
          <a:lstStyle/>
          <a:p>
            <a:pPr algn="ctr"/>
            <a:r>
              <a:rPr kumimoji="1" lang="ja-JP" altLang="en-US" sz="600" b="1" dirty="0">
                <a:solidFill>
                  <a:schemeClr val="bg1"/>
                </a:solidFill>
                <a:latin typeface="+mn-ea"/>
              </a:rPr>
              <a:t>ページ中段まで</a:t>
            </a:r>
          </a:p>
          <a:p>
            <a:pPr algn="ctr"/>
            <a:r>
              <a:rPr kumimoji="1" lang="ja-JP" altLang="en-US" sz="600" b="1" dirty="0">
                <a:solidFill>
                  <a:schemeClr val="bg1"/>
                </a:solidFill>
                <a:latin typeface="+mn-ea"/>
              </a:rPr>
              <a:t>追従掲載</a:t>
            </a:r>
          </a:p>
        </p:txBody>
      </p:sp>
      <p:sp>
        <p:nvSpPr>
          <p:cNvPr id="3" name="円/楕円 42">
            <a:extLst>
              <a:ext uri="{FF2B5EF4-FFF2-40B4-BE49-F238E27FC236}">
                <a16:creationId xmlns:a16="http://schemas.microsoft.com/office/drawing/2014/main" id="{BF04E472-A8BE-ACEC-E30B-6A4EE121ABE1}"/>
              </a:ext>
            </a:extLst>
          </p:cNvPr>
          <p:cNvSpPr/>
          <p:nvPr/>
        </p:nvSpPr>
        <p:spPr bwMode="auto">
          <a:xfrm>
            <a:off x="963928" y="2685468"/>
            <a:ext cx="443188" cy="443188"/>
          </a:xfrm>
          <a:prstGeom prst="ellipse">
            <a:avLst/>
          </a:prstGeom>
          <a:solidFill>
            <a:schemeClr val="tx1">
              <a:alpha val="64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mn-ea"/>
            </a:endParaRPr>
          </a:p>
        </p:txBody>
      </p:sp>
      <p:sp>
        <p:nvSpPr>
          <p:cNvPr id="7" name="二等辺三角形 6">
            <a:extLst>
              <a:ext uri="{FF2B5EF4-FFF2-40B4-BE49-F238E27FC236}">
                <a16:creationId xmlns:a16="http://schemas.microsoft.com/office/drawing/2014/main" id="{ED8FD0AD-A539-8880-6D02-87D7EA0EBC09}"/>
              </a:ext>
            </a:extLst>
          </p:cNvPr>
          <p:cNvSpPr/>
          <p:nvPr/>
        </p:nvSpPr>
        <p:spPr bwMode="auto">
          <a:xfrm rot="5400000">
            <a:off x="1101673" y="2800548"/>
            <a:ext cx="230834" cy="216261"/>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mn-ea"/>
            </a:endParaRPr>
          </a:p>
        </p:txBody>
      </p:sp>
      <p:sp>
        <p:nvSpPr>
          <p:cNvPr id="12" name="テキスト ボックス 11">
            <a:extLst>
              <a:ext uri="{FF2B5EF4-FFF2-40B4-BE49-F238E27FC236}">
                <a16:creationId xmlns:a16="http://schemas.microsoft.com/office/drawing/2014/main" id="{232217F6-8E64-3F42-DC22-86A326469D02}"/>
              </a:ext>
            </a:extLst>
          </p:cNvPr>
          <p:cNvSpPr txBox="1"/>
          <p:nvPr/>
        </p:nvSpPr>
        <p:spPr>
          <a:xfrm>
            <a:off x="4323230" y="5442827"/>
            <a:ext cx="4639368" cy="523220"/>
          </a:xfrm>
          <a:prstGeom prst="rect">
            <a:avLst/>
          </a:prstGeom>
          <a:noFill/>
        </p:spPr>
        <p:txBody>
          <a:bodyPr wrap="square" rtlCol="0">
            <a:spAutoFit/>
          </a:bodyPr>
          <a:lstStyle/>
          <a:p>
            <a:r>
              <a:rPr lang="en-US" altLang="ja-JP" sz="700" b="0" dirty="0">
                <a:solidFill>
                  <a:schemeClr val="bg1">
                    <a:lumMod val="50000"/>
                  </a:schemeClr>
                </a:solidFill>
                <a:latin typeface="+mn-ea"/>
                <a:cs typeface="メイリオ" panose="020B0604030504040204" pitchFamily="50" charset="-128"/>
              </a:rPr>
              <a:t>※</a:t>
            </a:r>
            <a:r>
              <a:rPr lang="ja-JP" altLang="en-US" sz="700" b="0" dirty="0">
                <a:solidFill>
                  <a:schemeClr val="bg1">
                    <a:lumMod val="50000"/>
                  </a:schemeClr>
                </a:solidFill>
                <a:latin typeface="+mn-ea"/>
                <a:cs typeface="メイリオ" panose="020B0604030504040204" pitchFamily="50" charset="-128"/>
              </a:rPr>
              <a:t>最低出稿金額：</a:t>
            </a:r>
            <a:r>
              <a:rPr lang="en-US" altLang="ja-JP" sz="700" b="0" dirty="0">
                <a:solidFill>
                  <a:schemeClr val="bg1">
                    <a:lumMod val="50000"/>
                  </a:schemeClr>
                </a:solidFill>
                <a:latin typeface="+mn-ea"/>
                <a:cs typeface="メイリオ" panose="020B0604030504040204" pitchFamily="50" charset="-128"/>
              </a:rPr>
              <a:t>1</a:t>
            </a:r>
            <a:r>
              <a:rPr lang="ja-JP" altLang="en-US" sz="700" b="0" dirty="0">
                <a:solidFill>
                  <a:schemeClr val="bg1">
                    <a:lumMod val="50000"/>
                  </a:schemeClr>
                </a:solidFill>
                <a:latin typeface="+mn-ea"/>
                <a:cs typeface="メイリオ" panose="020B0604030504040204" pitchFamily="50" charset="-128"/>
              </a:rPr>
              <a:t>発注あたり</a:t>
            </a:r>
            <a:r>
              <a:rPr lang="en-US" altLang="ja-JP" sz="700" b="0" dirty="0">
                <a:solidFill>
                  <a:schemeClr val="bg1">
                    <a:lumMod val="50000"/>
                  </a:schemeClr>
                </a:solidFill>
                <a:latin typeface="+mn-ea"/>
                <a:cs typeface="メイリオ" panose="020B0604030504040204" pitchFamily="50" charset="-128"/>
              </a:rPr>
              <a:t>300,000</a:t>
            </a:r>
            <a:r>
              <a:rPr lang="ja-JP" altLang="en-US" sz="700" b="0" dirty="0">
                <a:solidFill>
                  <a:schemeClr val="bg1">
                    <a:lumMod val="50000"/>
                  </a:schemeClr>
                </a:solidFill>
                <a:latin typeface="+mn-ea"/>
                <a:cs typeface="メイリオ" panose="020B0604030504040204" pitchFamily="50" charset="-128"/>
              </a:rPr>
              <a:t>円（満たさない場合は各営業担当へご相談ください） </a:t>
            </a:r>
            <a:endParaRPr lang="en-US" altLang="ja-JP" sz="700" b="0" dirty="0">
              <a:solidFill>
                <a:schemeClr val="bg1">
                  <a:lumMod val="50000"/>
                </a:schemeClr>
              </a:solidFill>
              <a:latin typeface="+mn-ea"/>
              <a:cs typeface="メイリオ" panose="020B0604030504040204" pitchFamily="50" charset="-128"/>
            </a:endParaRPr>
          </a:p>
          <a:p>
            <a:r>
              <a:rPr lang="en-US" altLang="ja-JP" sz="700" b="0" dirty="0">
                <a:solidFill>
                  <a:schemeClr val="bg1">
                    <a:lumMod val="50000"/>
                  </a:schemeClr>
                </a:solidFill>
                <a:latin typeface="+mn-ea"/>
                <a:cs typeface="メイリオ" panose="020B0604030504040204" pitchFamily="50" charset="-128"/>
              </a:rPr>
              <a:t>※</a:t>
            </a:r>
            <a:r>
              <a:rPr lang="ja-JP" altLang="en-US" sz="700" b="0" dirty="0">
                <a:solidFill>
                  <a:schemeClr val="bg1">
                    <a:lumMod val="50000"/>
                  </a:schemeClr>
                </a:solidFill>
                <a:latin typeface="+mn-ea"/>
                <a:cs typeface="メイリオ" panose="020B0604030504040204" pitchFamily="50" charset="-128"/>
              </a:rPr>
              <a:t>ユーザーの通信環境や端末仕様によっては動画が正しく再生されない、または表示されない場合がございます。</a:t>
            </a:r>
            <a:endParaRPr lang="en-US" altLang="ja-JP" sz="700" b="0" dirty="0">
              <a:solidFill>
                <a:schemeClr val="bg1">
                  <a:lumMod val="50000"/>
                </a:schemeClr>
              </a:solidFill>
              <a:latin typeface="+mn-ea"/>
              <a:cs typeface="メイリオ" panose="020B0604030504040204" pitchFamily="50" charset="-128"/>
            </a:endParaRPr>
          </a:p>
          <a:p>
            <a:r>
              <a:rPr lang="en-US" altLang="ja-JP" sz="700" b="0" dirty="0">
                <a:solidFill>
                  <a:schemeClr val="bg1">
                    <a:lumMod val="50000"/>
                  </a:schemeClr>
                </a:solidFill>
                <a:latin typeface="+mn-ea"/>
                <a:cs typeface="メイリオ" panose="020B0604030504040204" pitchFamily="50" charset="-128"/>
              </a:rPr>
              <a:t>※</a:t>
            </a:r>
            <a:r>
              <a:rPr lang="ja-JP" altLang="en-US" sz="700" b="0" dirty="0">
                <a:solidFill>
                  <a:schemeClr val="bg1">
                    <a:lumMod val="50000"/>
                  </a:schemeClr>
                </a:solidFill>
                <a:latin typeface="+mn-ea"/>
                <a:cs typeface="メイリオ" panose="020B0604030504040204" pitchFamily="50" charset="-128"/>
              </a:rPr>
              <a:t>想定</a:t>
            </a:r>
            <a:r>
              <a:rPr lang="en-US" altLang="ja-JP" sz="700" b="0" dirty="0">
                <a:solidFill>
                  <a:schemeClr val="bg1">
                    <a:lumMod val="50000"/>
                  </a:schemeClr>
                </a:solidFill>
                <a:latin typeface="+mn-ea"/>
                <a:cs typeface="メイリオ" panose="020B0604030504040204" pitchFamily="50" charset="-128"/>
              </a:rPr>
              <a:t>inview</a:t>
            </a:r>
            <a:r>
              <a:rPr lang="ja-JP" altLang="en-US" sz="700" b="0" dirty="0">
                <a:solidFill>
                  <a:schemeClr val="bg1">
                    <a:lumMod val="50000"/>
                  </a:schemeClr>
                </a:solidFill>
                <a:latin typeface="+mn-ea"/>
                <a:cs typeface="メイリオ" panose="020B0604030504040204" pitchFamily="50" charset="-128"/>
              </a:rPr>
              <a:t>率は過去実績の平均であり、業種業態等により変動がございます。</a:t>
            </a:r>
            <a:endParaRPr lang="en-US" altLang="ja-JP" sz="700" b="0" dirty="0">
              <a:solidFill>
                <a:schemeClr val="bg1">
                  <a:lumMod val="50000"/>
                </a:schemeClr>
              </a:solidFill>
              <a:latin typeface="+mn-ea"/>
              <a:cs typeface="メイリオ" panose="020B0604030504040204" pitchFamily="50" charset="-128"/>
            </a:endParaRPr>
          </a:p>
          <a:p>
            <a:r>
              <a:rPr lang="en-US" altLang="ja-JP" sz="700" dirty="0">
                <a:solidFill>
                  <a:schemeClr val="bg1">
                    <a:lumMod val="50000"/>
                  </a:schemeClr>
                </a:solidFill>
                <a:latin typeface="+mn-ea"/>
                <a:ea typeface="+mn-ea"/>
                <a:cs typeface="メイリオ" panose="020B0604030504040204" pitchFamily="50" charset="-128"/>
              </a:rPr>
              <a:t>※</a:t>
            </a:r>
            <a:r>
              <a:rPr lang="ja-JP" altLang="en-US" sz="700" dirty="0">
                <a:solidFill>
                  <a:schemeClr val="bg1">
                    <a:lumMod val="50000"/>
                  </a:schemeClr>
                </a:solidFill>
                <a:latin typeface="+mn-ea"/>
                <a:ea typeface="+mn-ea"/>
                <a:cs typeface="メイリオ" panose="020B0604030504040204" pitchFamily="50" charset="-128"/>
              </a:rPr>
              <a:t>ディスプレイ・バナー広告に関する注意事項は</a:t>
            </a:r>
            <a:r>
              <a:rPr lang="en-US" altLang="ja-JP" sz="700" dirty="0">
                <a:solidFill>
                  <a:schemeClr val="bg1">
                    <a:lumMod val="50000"/>
                  </a:schemeClr>
                </a:solidFill>
                <a:latin typeface="+mn-ea"/>
                <a:ea typeface="+mn-ea"/>
                <a:cs typeface="メイリオ" panose="020B0604030504040204" pitchFamily="50" charset="-128"/>
              </a:rPr>
              <a:t>P.59</a:t>
            </a:r>
            <a:r>
              <a:rPr lang="ja-JP" altLang="en-US" sz="700" dirty="0">
                <a:solidFill>
                  <a:schemeClr val="bg1">
                    <a:lumMod val="50000"/>
                  </a:schemeClr>
                </a:solidFill>
                <a:latin typeface="+mn-ea"/>
                <a:ea typeface="+mn-ea"/>
                <a:cs typeface="メイリオ" panose="020B0604030504040204" pitchFamily="50" charset="-128"/>
              </a:rPr>
              <a:t>を参照ください。</a:t>
            </a:r>
            <a:endParaRPr lang="ja-JP" altLang="en-US" sz="700" b="0" dirty="0">
              <a:solidFill>
                <a:schemeClr val="bg1">
                  <a:lumMod val="50000"/>
                </a:schemeClr>
              </a:solidFill>
              <a:latin typeface="+mn-ea"/>
              <a:ea typeface="+mn-ea"/>
              <a:cs typeface="メイリオ" panose="020B0604030504040204" pitchFamily="50" charset="-128"/>
            </a:endParaRPr>
          </a:p>
        </p:txBody>
      </p:sp>
      <p:graphicFrame>
        <p:nvGraphicFramePr>
          <p:cNvPr id="8" name="表 7">
            <a:extLst>
              <a:ext uri="{FF2B5EF4-FFF2-40B4-BE49-F238E27FC236}">
                <a16:creationId xmlns:a16="http://schemas.microsoft.com/office/drawing/2014/main" id="{061D77F1-4EAB-E0C2-D372-B705ACB78477}"/>
              </a:ext>
            </a:extLst>
          </p:cNvPr>
          <p:cNvGraphicFramePr>
            <a:graphicFrameLocks noGrp="1"/>
          </p:cNvGraphicFramePr>
          <p:nvPr>
            <p:extLst>
              <p:ext uri="{D42A27DB-BD31-4B8C-83A1-F6EECF244321}">
                <p14:modId xmlns:p14="http://schemas.microsoft.com/office/powerpoint/2010/main" val="4168590955"/>
              </p:ext>
            </p:extLst>
          </p:nvPr>
        </p:nvGraphicFramePr>
        <p:xfrm>
          <a:off x="4403993" y="1755886"/>
          <a:ext cx="4597400" cy="3617595"/>
        </p:xfrm>
        <a:graphic>
          <a:graphicData uri="http://schemas.openxmlformats.org/drawingml/2006/table">
            <a:tbl>
              <a:tblPr/>
              <a:tblGrid>
                <a:gridCol w="1117600">
                  <a:extLst>
                    <a:ext uri="{9D8B030D-6E8A-4147-A177-3AD203B41FA5}">
                      <a16:colId xmlns:a16="http://schemas.microsoft.com/office/drawing/2014/main" val="2855937719"/>
                    </a:ext>
                  </a:extLst>
                </a:gridCol>
                <a:gridCol w="3479800">
                  <a:extLst>
                    <a:ext uri="{9D8B030D-6E8A-4147-A177-3AD203B41FA5}">
                      <a16:colId xmlns:a16="http://schemas.microsoft.com/office/drawing/2014/main" val="1309079091"/>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スティッキー動画</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31798167"/>
                  </a:ext>
                </a:extLst>
              </a:tr>
              <a:tr h="3238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a:t>
                      </a:r>
                      <a:b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zh-TW" altLang="en-US" sz="850" b="0" i="0" u="none" strike="noStrike">
                          <a:solidFill>
                            <a:srgbClr val="000000"/>
                          </a:solidFill>
                          <a:effectLst/>
                          <a:latin typeface="游ゴシック" panose="020B0400000000000000" pitchFamily="50" charset="-128"/>
                          <a:ea typeface="游ゴシック" panose="020B0400000000000000" pitchFamily="50" charset="-128"/>
                        </a:rPr>
                        <a:t>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1056213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@0.50</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8677041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rPr>
                        <a:t>@0.56</a:t>
                      </a: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0654160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9767877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91091406"/>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320x180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50906585"/>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I  </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3414213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28649601"/>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94739470"/>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29688868"/>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5442962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56580550"/>
                  </a:ext>
                </a:extLst>
              </a:tr>
            </a:tbl>
          </a:graphicData>
        </a:graphic>
      </p:graphicFrame>
    </p:spTree>
    <p:extLst>
      <p:ext uri="{BB962C8B-B14F-4D97-AF65-F5344CB8AC3E}">
        <p14:creationId xmlns:p14="http://schemas.microsoft.com/office/powerpoint/2010/main" val="17246423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コンテンツ プレースホルダー 6">
            <a:extLst>
              <a:ext uri="{FF2B5EF4-FFF2-40B4-BE49-F238E27FC236}">
                <a16:creationId xmlns:a16="http://schemas.microsoft.com/office/drawing/2014/main" id="{ED306B7B-BD44-450F-AE3E-05298F213AAF}"/>
              </a:ext>
            </a:extLst>
          </p:cNvPr>
          <p:cNvSpPr txBox="1">
            <a:spLocks/>
          </p:cNvSpPr>
          <p:nvPr/>
        </p:nvSpPr>
        <p:spPr>
          <a:xfrm>
            <a:off x="266967" y="1557473"/>
            <a:ext cx="4682019" cy="4154823"/>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p>
        </p:txBody>
      </p:sp>
      <p:sp>
        <p:nvSpPr>
          <p:cNvPr id="7" name="正方形/長方形 6">
            <a:extLst>
              <a:ext uri="{FF2B5EF4-FFF2-40B4-BE49-F238E27FC236}">
                <a16:creationId xmlns:a16="http://schemas.microsoft.com/office/drawing/2014/main" id="{4B6A88C7-1501-40DE-A7B4-79609FC141C7}"/>
              </a:ext>
            </a:extLst>
          </p:cNvPr>
          <p:cNvSpPr/>
          <p:nvPr/>
        </p:nvSpPr>
        <p:spPr>
          <a:xfrm>
            <a:off x="2056299" y="3629122"/>
            <a:ext cx="1485900" cy="81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F9E0EF89-EDDA-4E53-8ED7-64BA13818E9A}"/>
              </a:ext>
            </a:extLst>
          </p:cNvPr>
          <p:cNvSpPr>
            <a:spLocks noGrp="1"/>
          </p:cNvSpPr>
          <p:nvPr>
            <p:ph type="sldNum" sz="quarter" idx="12"/>
          </p:nvPr>
        </p:nvSpPr>
        <p:spPr/>
        <p:txBody>
          <a:bodyPr/>
          <a:lstStyle/>
          <a:p>
            <a:fld id="{D8B91448-09D1-4BE7-A07D-AABAAA73F2EB}" type="slidenum">
              <a:rPr kumimoji="1" lang="ja-JP" altLang="en-US" dirty="0" smtClean="0"/>
              <a:t>54</a:t>
            </a:fld>
            <a:endParaRPr kumimoji="1" lang="ja-JP" altLang="en-US"/>
          </a:p>
        </p:txBody>
      </p:sp>
      <p:sp>
        <p:nvSpPr>
          <p:cNvPr id="4" name="フッター プレースホルダー 3">
            <a:extLst>
              <a:ext uri="{FF2B5EF4-FFF2-40B4-BE49-F238E27FC236}">
                <a16:creationId xmlns:a16="http://schemas.microsoft.com/office/drawing/2014/main" id="{FC53DC01-DB50-4432-BE77-14FB377A7CF9}"/>
              </a:ext>
            </a:extLst>
          </p:cNvPr>
          <p:cNvSpPr>
            <a:spLocks noGrp="1"/>
          </p:cNvSpPr>
          <p:nvPr>
            <p:ph type="ftr" sz="quarter" idx="13"/>
          </p:nvPr>
        </p:nvSpPr>
        <p:spPr>
          <a:xfrm>
            <a:off x="200427" y="6521321"/>
            <a:ext cx="3647895" cy="365125"/>
          </a:xfrm>
        </p:spPr>
        <p:txBody>
          <a:bodyPr/>
          <a:lstStyle/>
          <a:p>
            <a:r>
              <a:rPr lang="en-US" altLang="ja-JP" dirty="0"/>
              <a:t>Copyright © Kakaku.com, Inc. All Rights Reserved.</a:t>
            </a:r>
          </a:p>
        </p:txBody>
      </p:sp>
      <p:sp>
        <p:nvSpPr>
          <p:cNvPr id="5" name="テキスト プレースホルダー 8">
            <a:extLst>
              <a:ext uri="{FF2B5EF4-FFF2-40B4-BE49-F238E27FC236}">
                <a16:creationId xmlns:a16="http://schemas.microsoft.com/office/drawing/2014/main" id="{DFB5B968-4DD7-4C16-8B6D-27372A314BEE}"/>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a:t>
            </a:r>
            <a:r>
              <a:rPr lang="ja-JP" altLang="en-US" dirty="0"/>
              <a:t>動画広告</a:t>
            </a:r>
            <a:r>
              <a:rPr lang="en-US" altLang="ja-JP" dirty="0"/>
              <a:t>】</a:t>
            </a:r>
            <a:r>
              <a:rPr lang="ja-JP" altLang="en-US" dirty="0"/>
              <a:t>スマートフォン 旅行記インフィードモア</a:t>
            </a:r>
            <a:r>
              <a:rPr lang="en-US" altLang="ja-JP" dirty="0"/>
              <a:t>/</a:t>
            </a:r>
            <a:r>
              <a:rPr lang="ja-JP" altLang="en-US" dirty="0"/>
              <a:t>海外・国内</a:t>
            </a:r>
          </a:p>
        </p:txBody>
      </p:sp>
      <p:sp>
        <p:nvSpPr>
          <p:cNvPr id="6" name="テキスト ボックス 5">
            <a:extLst>
              <a:ext uri="{FF2B5EF4-FFF2-40B4-BE49-F238E27FC236}">
                <a16:creationId xmlns:a16="http://schemas.microsoft.com/office/drawing/2014/main" id="{FF4084B3-4016-4461-8257-627496693789}"/>
              </a:ext>
            </a:extLst>
          </p:cNvPr>
          <p:cNvSpPr txBox="1"/>
          <p:nvPr/>
        </p:nvSpPr>
        <p:spPr>
          <a:xfrm>
            <a:off x="191682" y="518201"/>
            <a:ext cx="7522885" cy="584775"/>
          </a:xfrm>
          <a:prstGeom prst="rect">
            <a:avLst/>
          </a:prstGeom>
          <a:noFill/>
        </p:spPr>
        <p:txBody>
          <a:bodyPr wrap="square" rtlCol="0">
            <a:spAutoFit/>
          </a:bodyPr>
          <a:lstStyle/>
          <a:p>
            <a:r>
              <a:rPr kumimoji="1" lang="ja-JP" altLang="en-US" sz="1600" b="1" dirty="0"/>
              <a:t>ターゲット：メインコンテンツである</a:t>
            </a:r>
            <a:r>
              <a:rPr kumimoji="1" lang="ja-JP" altLang="en-US" sz="1600" b="1" dirty="0">
                <a:solidFill>
                  <a:schemeClr val="accent1"/>
                </a:solidFill>
              </a:rPr>
              <a:t>旅行記を閲覧</a:t>
            </a:r>
            <a:r>
              <a:rPr kumimoji="1" lang="ja-JP" altLang="en-US" sz="1600" b="1" dirty="0"/>
              <a:t>するユーザー、</a:t>
            </a:r>
            <a:r>
              <a:rPr kumimoji="1" lang="ja-JP" altLang="en-US" sz="1600" b="1" dirty="0">
                <a:solidFill>
                  <a:schemeClr val="accent1"/>
                </a:solidFill>
              </a:rPr>
              <a:t>旅行先や旅行ルートなどの情報を収集</a:t>
            </a:r>
            <a:r>
              <a:rPr kumimoji="1" lang="ja-JP" altLang="en-US" sz="1600" b="1" dirty="0"/>
              <a:t>する層</a:t>
            </a:r>
          </a:p>
        </p:txBody>
      </p:sp>
      <p:sp>
        <p:nvSpPr>
          <p:cNvPr id="10" name="テキスト ボックス 9">
            <a:extLst>
              <a:ext uri="{FF2B5EF4-FFF2-40B4-BE49-F238E27FC236}">
                <a16:creationId xmlns:a16="http://schemas.microsoft.com/office/drawing/2014/main" id="{0841D2C7-A729-46DF-9411-387CCB3C3C67}"/>
              </a:ext>
            </a:extLst>
          </p:cNvPr>
          <p:cNvSpPr txBox="1"/>
          <p:nvPr/>
        </p:nvSpPr>
        <p:spPr>
          <a:xfrm>
            <a:off x="205069" y="1140113"/>
            <a:ext cx="8607356" cy="276999"/>
          </a:xfrm>
          <a:prstGeom prst="rect">
            <a:avLst/>
          </a:prstGeom>
          <a:noFill/>
        </p:spPr>
        <p:txBody>
          <a:bodyPr wrap="square" rtlCol="0">
            <a:spAutoFit/>
          </a:bodyPr>
          <a:lstStyle/>
          <a:p>
            <a:r>
              <a:rPr kumimoji="1" lang="ja-JP" altLang="en-US" sz="1200" dirty="0"/>
              <a:t>フォートラベルのロイヤルユーザーがアクセスする旅行記ページに貴社動画広告を掲載いたします。</a:t>
            </a:r>
          </a:p>
        </p:txBody>
      </p:sp>
      <p:sp>
        <p:nvSpPr>
          <p:cNvPr id="11" name="Text Box 3">
            <a:extLst>
              <a:ext uri="{FF2B5EF4-FFF2-40B4-BE49-F238E27FC236}">
                <a16:creationId xmlns:a16="http://schemas.microsoft.com/office/drawing/2014/main" id="{C8C70256-F3E4-4E73-BAEB-BC1740FF2020}"/>
              </a:ext>
            </a:extLst>
          </p:cNvPr>
          <p:cNvSpPr txBox="1">
            <a:spLocks noChangeArrowheads="1"/>
          </p:cNvSpPr>
          <p:nvPr/>
        </p:nvSpPr>
        <p:spPr bwMode="auto">
          <a:xfrm>
            <a:off x="320122" y="1589247"/>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mn-ea"/>
                <a:ea typeface="+mn-ea"/>
                <a:cs typeface="メイリオ" panose="020B0604030504040204" pitchFamily="50" charset="-128"/>
              </a:rPr>
              <a:t>SP</a:t>
            </a:r>
            <a:r>
              <a:rPr lang="ja-JP" altLang="en-US" sz="800" b="0" dirty="0">
                <a:solidFill>
                  <a:schemeClr val="tx1"/>
                </a:solidFill>
                <a:latin typeface="+mn-ea"/>
                <a:ea typeface="+mn-ea"/>
                <a:cs typeface="メイリオ" panose="020B0604030504040204" pitchFamily="50" charset="-128"/>
              </a:rPr>
              <a:t>旅行記ページ（海外 全エリア</a:t>
            </a:r>
            <a:r>
              <a:rPr lang="en-US" altLang="ja-JP" sz="800" b="0" dirty="0">
                <a:solidFill>
                  <a:schemeClr val="tx1"/>
                </a:solidFill>
                <a:latin typeface="+mn-ea"/>
                <a:ea typeface="+mn-ea"/>
                <a:cs typeface="メイリオ" panose="020B0604030504040204" pitchFamily="50" charset="-128"/>
              </a:rPr>
              <a:t>/</a:t>
            </a:r>
            <a:r>
              <a:rPr lang="ja-JP" altLang="en-US" sz="800" b="0" dirty="0">
                <a:solidFill>
                  <a:schemeClr val="tx1"/>
                </a:solidFill>
                <a:latin typeface="+mn-ea"/>
                <a:ea typeface="+mn-ea"/>
                <a:cs typeface="メイリオ" panose="020B0604030504040204" pitchFamily="50" charset="-128"/>
              </a:rPr>
              <a:t>国内全エリア）</a:t>
            </a:r>
            <a:endParaRPr lang="en-US" altLang="ja-JP" sz="800" dirty="0">
              <a:solidFill>
                <a:schemeClr val="tx1"/>
              </a:solidFill>
              <a:latin typeface="+mn-ea"/>
              <a:ea typeface="+mn-ea"/>
              <a:cs typeface="メイリオ" panose="020B0604030504040204" pitchFamily="50" charset="-128"/>
            </a:endParaRPr>
          </a:p>
        </p:txBody>
      </p:sp>
      <p:sp>
        <p:nvSpPr>
          <p:cNvPr id="36" name="フリーフォーム: 図形 35">
            <a:extLst>
              <a:ext uri="{FF2B5EF4-FFF2-40B4-BE49-F238E27FC236}">
                <a16:creationId xmlns:a16="http://schemas.microsoft.com/office/drawing/2014/main" id="{9D90AAFA-4FB7-475E-B3B9-546B57AE33D9}"/>
              </a:ext>
            </a:extLst>
          </p:cNvPr>
          <p:cNvSpPr/>
          <p:nvPr/>
        </p:nvSpPr>
        <p:spPr>
          <a:xfrm>
            <a:off x="396725" y="5143116"/>
            <a:ext cx="1583008" cy="9218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 name="図 53">
            <a:extLst>
              <a:ext uri="{FF2B5EF4-FFF2-40B4-BE49-F238E27FC236}">
                <a16:creationId xmlns:a16="http://schemas.microsoft.com/office/drawing/2014/main" id="{3284AF68-832D-4A4E-93B6-2F7775ECC5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2785" y="1868517"/>
            <a:ext cx="1495426" cy="3663140"/>
          </a:xfrm>
          <a:prstGeom prst="rect">
            <a:avLst/>
          </a:prstGeom>
          <a:ln>
            <a:noFill/>
          </a:ln>
        </p:spPr>
      </p:pic>
      <p:pic>
        <p:nvPicPr>
          <p:cNvPr id="70" name="図 69">
            <a:extLst>
              <a:ext uri="{FF2B5EF4-FFF2-40B4-BE49-F238E27FC236}">
                <a16:creationId xmlns:a16="http://schemas.microsoft.com/office/drawing/2014/main" id="{0A070958-98D0-4B28-9AE8-4D38A72742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6299" y="1909110"/>
            <a:ext cx="1485900" cy="2077159"/>
          </a:xfrm>
          <a:prstGeom prst="rect">
            <a:avLst/>
          </a:prstGeom>
          <a:ln>
            <a:noFill/>
          </a:ln>
        </p:spPr>
      </p:pic>
      <p:pic>
        <p:nvPicPr>
          <p:cNvPr id="71" name="図 70">
            <a:extLst>
              <a:ext uri="{FF2B5EF4-FFF2-40B4-BE49-F238E27FC236}">
                <a16:creationId xmlns:a16="http://schemas.microsoft.com/office/drawing/2014/main" id="{D88CC39A-46C0-41B2-A571-A7AB5505D0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56299" y="4070409"/>
            <a:ext cx="1485900" cy="1512111"/>
          </a:xfrm>
          <a:prstGeom prst="rect">
            <a:avLst/>
          </a:prstGeom>
          <a:ln>
            <a:noFill/>
          </a:ln>
        </p:spPr>
      </p:pic>
      <p:pic>
        <p:nvPicPr>
          <p:cNvPr id="73" name="図 72">
            <a:extLst>
              <a:ext uri="{FF2B5EF4-FFF2-40B4-BE49-F238E27FC236}">
                <a16:creationId xmlns:a16="http://schemas.microsoft.com/office/drawing/2014/main" id="{6E319A59-84F6-4DF1-BA10-D94D0C3A98A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11236" y="3256734"/>
            <a:ext cx="1309231" cy="769465"/>
          </a:xfrm>
          <a:prstGeom prst="rect">
            <a:avLst/>
          </a:prstGeom>
          <a:ln>
            <a:noFill/>
          </a:ln>
        </p:spPr>
      </p:pic>
      <p:sp>
        <p:nvSpPr>
          <p:cNvPr id="74" name="正方形/長方形 73">
            <a:extLst>
              <a:ext uri="{FF2B5EF4-FFF2-40B4-BE49-F238E27FC236}">
                <a16:creationId xmlns:a16="http://schemas.microsoft.com/office/drawing/2014/main" id="{A4EBDE26-73B7-4080-AB65-0475B45266AD}"/>
              </a:ext>
            </a:extLst>
          </p:cNvPr>
          <p:cNvSpPr/>
          <p:nvPr/>
        </p:nvSpPr>
        <p:spPr>
          <a:xfrm>
            <a:off x="2119378" y="3274364"/>
            <a:ext cx="1280634" cy="729769"/>
          </a:xfrm>
          <a:prstGeom prst="rect">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br>
              <a:rPr kumimoji="1" lang="en-US" altLang="ja-JP" sz="1100" b="1">
                <a:latin typeface="+mn-ea"/>
              </a:rPr>
            </a:br>
            <a:br>
              <a:rPr kumimoji="1" lang="en-US" altLang="ja-JP" sz="1100" b="1">
                <a:latin typeface="+mn-ea"/>
              </a:rPr>
            </a:br>
            <a:br>
              <a:rPr kumimoji="1" lang="en-US" altLang="ja-JP" sz="1100" b="1">
                <a:latin typeface="+mn-ea"/>
              </a:rPr>
            </a:br>
            <a:r>
              <a:rPr kumimoji="1" lang="ja-JP" altLang="en-US" sz="1050" b="1">
                <a:solidFill>
                  <a:schemeClr val="bg1"/>
                </a:solidFill>
                <a:latin typeface="+mn-ea"/>
                <a:cs typeface="メイリオ" panose="020B0604030504040204" pitchFamily="50" charset="-128"/>
              </a:rPr>
              <a:t>動画広告</a:t>
            </a:r>
          </a:p>
        </p:txBody>
      </p:sp>
      <p:sp>
        <p:nvSpPr>
          <p:cNvPr id="75" name="円/楕円 27">
            <a:extLst>
              <a:ext uri="{FF2B5EF4-FFF2-40B4-BE49-F238E27FC236}">
                <a16:creationId xmlns:a16="http://schemas.microsoft.com/office/drawing/2014/main" id="{89BDF7F7-463B-41FA-B30B-F7B528666F75}"/>
              </a:ext>
            </a:extLst>
          </p:cNvPr>
          <p:cNvSpPr/>
          <p:nvPr/>
        </p:nvSpPr>
        <p:spPr bwMode="auto">
          <a:xfrm>
            <a:off x="2617152" y="3469412"/>
            <a:ext cx="295928" cy="268952"/>
          </a:xfrm>
          <a:prstGeom prst="ellipse">
            <a:avLst/>
          </a:prstGeom>
          <a:solidFill>
            <a:schemeClr val="tx1">
              <a:alpha val="63922"/>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AXIS Std R" panose="020B0500000000000000" pitchFamily="34" charset="-128"/>
              <a:ea typeface="AXIS Std R" panose="020B0500000000000000" pitchFamily="34" charset="-128"/>
            </a:endParaRPr>
          </a:p>
        </p:txBody>
      </p:sp>
      <p:sp>
        <p:nvSpPr>
          <p:cNvPr id="76" name="二等辺三角形 75">
            <a:extLst>
              <a:ext uri="{FF2B5EF4-FFF2-40B4-BE49-F238E27FC236}">
                <a16:creationId xmlns:a16="http://schemas.microsoft.com/office/drawing/2014/main" id="{16A0967A-3A75-455F-B284-871145933074}"/>
              </a:ext>
            </a:extLst>
          </p:cNvPr>
          <p:cNvSpPr/>
          <p:nvPr/>
        </p:nvSpPr>
        <p:spPr bwMode="auto">
          <a:xfrm rot="5400000">
            <a:off x="2698664" y="3546600"/>
            <a:ext cx="181836" cy="113177"/>
          </a:xfrm>
          <a:prstGeom prst="triangle">
            <a:avLst/>
          </a:prstGeom>
          <a:solidFill>
            <a:schemeClr val="bg1"/>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AXIS Std R" panose="020B0500000000000000" pitchFamily="34" charset="-128"/>
              <a:ea typeface="AXIS Std R" panose="020B0500000000000000" pitchFamily="34" charset="-128"/>
            </a:endParaRPr>
          </a:p>
        </p:txBody>
      </p:sp>
      <p:sp>
        <p:nvSpPr>
          <p:cNvPr id="78" name="正方形/長方形 77">
            <a:extLst>
              <a:ext uri="{FF2B5EF4-FFF2-40B4-BE49-F238E27FC236}">
                <a16:creationId xmlns:a16="http://schemas.microsoft.com/office/drawing/2014/main" id="{789E3533-B73E-43A2-ACD0-44E709F8ADDB}"/>
              </a:ext>
            </a:extLst>
          </p:cNvPr>
          <p:cNvSpPr/>
          <p:nvPr/>
        </p:nvSpPr>
        <p:spPr bwMode="auto">
          <a:xfrm>
            <a:off x="2084732" y="2513240"/>
            <a:ext cx="1409700" cy="3798237"/>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endParaRPr>
          </a:p>
        </p:txBody>
      </p:sp>
      <p:sp>
        <p:nvSpPr>
          <p:cNvPr id="79" name="Rectangle 55">
            <a:extLst>
              <a:ext uri="{FF2B5EF4-FFF2-40B4-BE49-F238E27FC236}">
                <a16:creationId xmlns:a16="http://schemas.microsoft.com/office/drawing/2014/main" id="{B437BDA2-9CEB-482A-873E-CE3C856D43EB}"/>
              </a:ext>
            </a:extLst>
          </p:cNvPr>
          <p:cNvSpPr>
            <a:spLocks noChangeArrowheads="1"/>
          </p:cNvSpPr>
          <p:nvPr/>
        </p:nvSpPr>
        <p:spPr bwMode="auto">
          <a:xfrm>
            <a:off x="579341" y="2039157"/>
            <a:ext cx="1151974" cy="193832"/>
          </a:xfrm>
          <a:prstGeom prst="rect">
            <a:avLst/>
          </a:prstGeom>
          <a:solidFill>
            <a:schemeClr val="bg1">
              <a:lumMod val="85000"/>
            </a:schemeClr>
          </a:solidFill>
          <a:ln w="6350">
            <a:noFill/>
            <a:miter lim="800000"/>
            <a:headEnd/>
            <a:tailEnd/>
          </a:ln>
        </p:spPr>
        <p:txBody>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endParaRPr lang="en-US" altLang="ja-JP" sz="600" b="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フリーフォーム: 図形 79">
            <a:extLst>
              <a:ext uri="{FF2B5EF4-FFF2-40B4-BE49-F238E27FC236}">
                <a16:creationId xmlns:a16="http://schemas.microsoft.com/office/drawing/2014/main" id="{5B2BFBAB-B797-4DE4-93C7-BFE8555F454C}"/>
              </a:ext>
            </a:extLst>
          </p:cNvPr>
          <p:cNvSpPr/>
          <p:nvPr/>
        </p:nvSpPr>
        <p:spPr>
          <a:xfrm>
            <a:off x="320122" y="5525709"/>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フリーフォーム: 図形 81">
            <a:extLst>
              <a:ext uri="{FF2B5EF4-FFF2-40B4-BE49-F238E27FC236}">
                <a16:creationId xmlns:a16="http://schemas.microsoft.com/office/drawing/2014/main" id="{56A9917D-CB78-421A-94C5-B6388E26BA8E}"/>
              </a:ext>
            </a:extLst>
          </p:cNvPr>
          <p:cNvSpPr/>
          <p:nvPr/>
        </p:nvSpPr>
        <p:spPr>
          <a:xfrm>
            <a:off x="1980190" y="1846426"/>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フリーフォーム: 図形 82">
            <a:extLst>
              <a:ext uri="{FF2B5EF4-FFF2-40B4-BE49-F238E27FC236}">
                <a16:creationId xmlns:a16="http://schemas.microsoft.com/office/drawing/2014/main" id="{4F2BD49A-2EC3-42EA-8A70-44EBAE2D6053}"/>
              </a:ext>
            </a:extLst>
          </p:cNvPr>
          <p:cNvSpPr/>
          <p:nvPr/>
        </p:nvSpPr>
        <p:spPr>
          <a:xfrm>
            <a:off x="1976584" y="5528433"/>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id="{7773F942-394B-4B22-AA2F-5F0E9CF15F80}"/>
              </a:ext>
            </a:extLst>
          </p:cNvPr>
          <p:cNvSpPr txBox="1"/>
          <p:nvPr/>
        </p:nvSpPr>
        <p:spPr>
          <a:xfrm>
            <a:off x="2897290" y="2075108"/>
            <a:ext cx="2084345" cy="923330"/>
          </a:xfrm>
          <a:prstGeom prst="wedgeRectCallout">
            <a:avLst>
              <a:gd name="adj1" fmla="val -36962"/>
              <a:gd name="adj2" fmla="val 71540"/>
            </a:avLst>
          </a:prstGeom>
          <a:solidFill>
            <a:schemeClr val="bg1"/>
          </a:solidFill>
          <a:ln w="28575">
            <a:solidFill>
              <a:schemeClr val="bg1">
                <a:lumMod val="85000"/>
              </a:schemeClr>
            </a:solidFill>
          </a:ln>
        </p:spPr>
        <p:txBody>
          <a:bodyPr wrap="square">
            <a:spAutoFit/>
          </a:bodyPr>
          <a:lstStyle/>
          <a:p>
            <a:pPr>
              <a:defRPr/>
            </a:pPr>
            <a:r>
              <a:rPr lang="ja-JP" altLang="en-US" sz="900" b="0">
                <a:solidFill>
                  <a:schemeClr val="accent1"/>
                </a:solidFill>
                <a:latin typeface="+mn-ea"/>
                <a:cs typeface="メイリオ" panose="020B0604030504040204" pitchFamily="50" charset="-128"/>
              </a:rPr>
              <a:t>旅行記写真は</a:t>
            </a:r>
            <a:r>
              <a:rPr lang="en-US" altLang="ja-JP" sz="900" b="0">
                <a:solidFill>
                  <a:schemeClr val="accent1"/>
                </a:solidFill>
                <a:latin typeface="+mn-ea"/>
                <a:cs typeface="メイリオ" panose="020B0604030504040204" pitchFamily="50" charset="-128"/>
              </a:rPr>
              <a:t>20</a:t>
            </a:r>
            <a:r>
              <a:rPr lang="ja-JP" altLang="en-US" sz="900" b="0">
                <a:solidFill>
                  <a:schemeClr val="accent1"/>
                </a:solidFill>
                <a:latin typeface="+mn-ea"/>
                <a:cs typeface="メイリオ" panose="020B0604030504040204" pitchFamily="50" charset="-128"/>
              </a:rPr>
              <a:t>枚ずつ表示され、</a:t>
            </a:r>
            <a:endParaRPr lang="en-US" altLang="ja-JP" sz="900" b="0">
              <a:solidFill>
                <a:schemeClr val="accent1"/>
              </a:solidFill>
              <a:latin typeface="+mn-ea"/>
              <a:cs typeface="メイリオ" panose="020B0604030504040204" pitchFamily="50" charset="-128"/>
            </a:endParaRPr>
          </a:p>
          <a:p>
            <a:pPr>
              <a:defRPr/>
            </a:pPr>
            <a:r>
              <a:rPr lang="ja-JP" altLang="en-US" sz="900" b="0">
                <a:solidFill>
                  <a:schemeClr val="accent1"/>
                </a:solidFill>
                <a:latin typeface="+mn-ea"/>
                <a:cs typeface="メイリオ" panose="020B0604030504040204" pitchFamily="50" charset="-128"/>
              </a:rPr>
              <a:t>「もっと見る」をタップすることによって先に進みます。</a:t>
            </a:r>
          </a:p>
          <a:p>
            <a:pPr>
              <a:defRPr/>
            </a:pPr>
            <a:r>
              <a:rPr lang="en-US" altLang="ja-JP" sz="900" b="0">
                <a:solidFill>
                  <a:schemeClr val="accent1"/>
                </a:solidFill>
                <a:latin typeface="+mn-ea"/>
                <a:cs typeface="メイリオ" panose="020B0604030504040204" pitchFamily="50" charset="-128"/>
              </a:rPr>
              <a:t>20</a:t>
            </a:r>
            <a:r>
              <a:rPr lang="ja-JP" altLang="en-US" sz="900" b="0">
                <a:solidFill>
                  <a:schemeClr val="accent1"/>
                </a:solidFill>
                <a:latin typeface="+mn-ea"/>
                <a:cs typeface="メイリオ" panose="020B0604030504040204" pitchFamily="50" charset="-128"/>
              </a:rPr>
              <a:t>枚目、</a:t>
            </a:r>
            <a:r>
              <a:rPr lang="en-US" altLang="ja-JP" sz="900" b="0">
                <a:solidFill>
                  <a:schemeClr val="accent1"/>
                </a:solidFill>
                <a:latin typeface="+mn-ea"/>
                <a:cs typeface="メイリオ" panose="020B0604030504040204" pitchFamily="50" charset="-128"/>
              </a:rPr>
              <a:t>40</a:t>
            </a:r>
            <a:r>
              <a:rPr lang="ja-JP" altLang="en-US" sz="900" b="0">
                <a:solidFill>
                  <a:schemeClr val="accent1"/>
                </a:solidFill>
                <a:latin typeface="+mn-ea"/>
                <a:cs typeface="メイリオ" panose="020B0604030504040204" pitchFamily="50" charset="-128"/>
              </a:rPr>
              <a:t>枚目、</a:t>
            </a:r>
            <a:r>
              <a:rPr lang="en-US" altLang="ja-JP" sz="900" b="0">
                <a:solidFill>
                  <a:schemeClr val="accent1"/>
                </a:solidFill>
                <a:latin typeface="+mn-ea"/>
                <a:cs typeface="メイリオ" panose="020B0604030504040204" pitchFamily="50" charset="-128"/>
              </a:rPr>
              <a:t>60</a:t>
            </a:r>
            <a:r>
              <a:rPr lang="ja-JP" altLang="en-US" sz="900" b="0">
                <a:solidFill>
                  <a:schemeClr val="accent1"/>
                </a:solidFill>
                <a:latin typeface="+mn-ea"/>
                <a:cs typeface="メイリオ" panose="020B0604030504040204" pitchFamily="50" charset="-128"/>
              </a:rPr>
              <a:t>枚目・・・と「もっと見る」の間に動画広告が表示されます。</a:t>
            </a:r>
          </a:p>
        </p:txBody>
      </p:sp>
      <p:sp>
        <p:nvSpPr>
          <p:cNvPr id="16" name="テキスト ボックス 15">
            <a:extLst>
              <a:ext uri="{FF2B5EF4-FFF2-40B4-BE49-F238E27FC236}">
                <a16:creationId xmlns:a16="http://schemas.microsoft.com/office/drawing/2014/main" id="{3E31175E-A921-4AFB-958E-01C5598EA4F4}"/>
              </a:ext>
            </a:extLst>
          </p:cNvPr>
          <p:cNvSpPr txBox="1"/>
          <p:nvPr/>
        </p:nvSpPr>
        <p:spPr>
          <a:xfrm>
            <a:off x="3602580" y="3977918"/>
            <a:ext cx="1358153" cy="338554"/>
          </a:xfrm>
          <a:prstGeom prst="rect">
            <a:avLst/>
          </a:prstGeom>
          <a:noFill/>
        </p:spPr>
        <p:txBody>
          <a:bodyPr wrap="square" rtlCol="0">
            <a:spAutoFit/>
          </a:bodyPr>
          <a:lstStyle/>
          <a:p>
            <a:r>
              <a:rPr kumimoji="1" lang="ja-JP" altLang="en-US" sz="800" dirty="0"/>
              <a:t>料金等詳細は</a:t>
            </a:r>
            <a:endParaRPr kumimoji="1" lang="en-US" altLang="ja-JP" sz="800" dirty="0"/>
          </a:p>
          <a:p>
            <a:r>
              <a:rPr kumimoji="1" lang="ja-JP" altLang="en-US" sz="800" dirty="0"/>
              <a:t>お問い合わせください。</a:t>
            </a:r>
          </a:p>
        </p:txBody>
      </p:sp>
      <p:sp>
        <p:nvSpPr>
          <p:cNvPr id="68" name="テキスト ボックス 67">
            <a:extLst>
              <a:ext uri="{FF2B5EF4-FFF2-40B4-BE49-F238E27FC236}">
                <a16:creationId xmlns:a16="http://schemas.microsoft.com/office/drawing/2014/main" id="{655D5DF1-62C1-443A-88AB-033D79FAE9D1}"/>
              </a:ext>
            </a:extLst>
          </p:cNvPr>
          <p:cNvSpPr txBox="1"/>
          <p:nvPr/>
        </p:nvSpPr>
        <p:spPr>
          <a:xfrm>
            <a:off x="3653265" y="3229214"/>
            <a:ext cx="1216445" cy="646331"/>
          </a:xfrm>
          <a:prstGeom prst="rect">
            <a:avLst/>
          </a:prstGeom>
          <a:solidFill>
            <a:schemeClr val="accent1"/>
          </a:solidFill>
        </p:spPr>
        <p:txBody>
          <a:bodyPr wrap="square" rtlCol="0" anchor="ctr">
            <a:spAutoFit/>
          </a:bodyPr>
          <a:lstStyle/>
          <a:p>
            <a:pPr algn="ctr"/>
            <a:r>
              <a:rPr kumimoji="1" lang="ja-JP" altLang="en-US" sz="1200" b="1" dirty="0">
                <a:solidFill>
                  <a:schemeClr val="bg1"/>
                </a:solidFill>
              </a:rPr>
              <a:t>静止画（</a:t>
            </a:r>
            <a:r>
              <a:rPr kumimoji="1" lang="en-US" altLang="ja-JP" sz="1200" b="1" dirty="0">
                <a:solidFill>
                  <a:schemeClr val="bg1"/>
                </a:solidFill>
              </a:rPr>
              <a:t>300x250</a:t>
            </a:r>
            <a:r>
              <a:rPr kumimoji="1" lang="ja-JP" altLang="en-US" sz="1200" b="1" dirty="0">
                <a:solidFill>
                  <a:schemeClr val="bg1"/>
                </a:solidFill>
              </a:rPr>
              <a:t>）配信も対応可</a:t>
            </a:r>
            <a:endParaRPr kumimoji="1" lang="en-US" altLang="ja-JP" sz="1200" b="1" dirty="0">
              <a:solidFill>
                <a:schemeClr val="bg1"/>
              </a:solidFill>
            </a:endParaRPr>
          </a:p>
        </p:txBody>
      </p:sp>
      <p:sp>
        <p:nvSpPr>
          <p:cNvPr id="31" name="テキスト ボックス 30">
            <a:extLst>
              <a:ext uri="{FF2B5EF4-FFF2-40B4-BE49-F238E27FC236}">
                <a16:creationId xmlns:a16="http://schemas.microsoft.com/office/drawing/2014/main" id="{A751E9BE-8F36-4ACB-A094-9A822C20C2FE}"/>
              </a:ext>
            </a:extLst>
          </p:cNvPr>
          <p:cNvSpPr txBox="1"/>
          <p:nvPr/>
        </p:nvSpPr>
        <p:spPr>
          <a:xfrm>
            <a:off x="7714567" y="646660"/>
            <a:ext cx="744722" cy="253916"/>
          </a:xfrm>
          <a:prstGeom prst="rect">
            <a:avLst/>
          </a:prstGeom>
          <a:solidFill>
            <a:schemeClr val="accent1"/>
          </a:solidFill>
        </p:spPr>
        <p:txBody>
          <a:bodyPr wrap="square" rtlCol="0" anchor="ctr">
            <a:spAutoFit/>
          </a:bodyPr>
          <a:lstStyle/>
          <a:p>
            <a:pPr algn="ctr"/>
            <a:r>
              <a:rPr kumimoji="1" lang="en-US" altLang="ja-JP" sz="1050">
                <a:solidFill>
                  <a:schemeClr val="bg1"/>
                </a:solidFill>
              </a:rPr>
              <a:t>Imp</a:t>
            </a:r>
            <a:r>
              <a:rPr kumimoji="1" lang="ja-JP" altLang="en-US" sz="1050">
                <a:solidFill>
                  <a:schemeClr val="bg1"/>
                </a:solidFill>
              </a:rPr>
              <a:t>保証</a:t>
            </a:r>
            <a:endParaRPr kumimoji="1" lang="en-US" altLang="ja-JP" sz="1050">
              <a:solidFill>
                <a:schemeClr val="bg1"/>
              </a:solidFill>
            </a:endParaRPr>
          </a:p>
        </p:txBody>
      </p:sp>
      <p:pic>
        <p:nvPicPr>
          <p:cNvPr id="32" name="グラフィックス 31">
            <a:extLst>
              <a:ext uri="{FF2B5EF4-FFF2-40B4-BE49-F238E27FC236}">
                <a16:creationId xmlns:a16="http://schemas.microsoft.com/office/drawing/2014/main" id="{9D7E56B3-2191-4640-A3E0-EF0DA60BA0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3029" y="578355"/>
            <a:ext cx="228600" cy="390525"/>
          </a:xfrm>
          <a:prstGeom prst="rect">
            <a:avLst/>
          </a:prstGeom>
        </p:spPr>
      </p:pic>
      <p:sp>
        <p:nvSpPr>
          <p:cNvPr id="14" name="テキスト ボックス 13">
            <a:extLst>
              <a:ext uri="{FF2B5EF4-FFF2-40B4-BE49-F238E27FC236}">
                <a16:creationId xmlns:a16="http://schemas.microsoft.com/office/drawing/2014/main" id="{D0D381B0-9DE6-0131-0B28-C182DF805A73}"/>
              </a:ext>
            </a:extLst>
          </p:cNvPr>
          <p:cNvSpPr txBox="1"/>
          <p:nvPr/>
        </p:nvSpPr>
        <p:spPr>
          <a:xfrm>
            <a:off x="5004498" y="5756425"/>
            <a:ext cx="4080779" cy="523220"/>
          </a:xfrm>
          <a:prstGeom prst="rect">
            <a:avLst/>
          </a:prstGeom>
          <a:noFill/>
        </p:spPr>
        <p:txBody>
          <a:bodyPr wrap="square" rtlCol="0">
            <a:spAutoFit/>
          </a:bodyPr>
          <a:lstStyle/>
          <a:p>
            <a:r>
              <a:rPr lang="en-US" altLang="ja-JP" sz="700" b="0" dirty="0">
                <a:solidFill>
                  <a:schemeClr val="bg1">
                    <a:lumMod val="50000"/>
                  </a:schemeClr>
                </a:solidFill>
                <a:latin typeface="+mn-ea"/>
                <a:cs typeface="メイリオ" panose="020B0604030504040204" pitchFamily="50" charset="-128"/>
              </a:rPr>
              <a:t>※</a:t>
            </a:r>
            <a:r>
              <a:rPr lang="ja-JP" altLang="en-US" sz="700" b="0" dirty="0">
                <a:solidFill>
                  <a:schemeClr val="bg1">
                    <a:lumMod val="50000"/>
                  </a:schemeClr>
                </a:solidFill>
                <a:latin typeface="+mn-ea"/>
                <a:cs typeface="メイリオ" panose="020B0604030504040204" pitchFamily="50" charset="-128"/>
              </a:rPr>
              <a:t>最低出稿金額：</a:t>
            </a:r>
            <a:r>
              <a:rPr lang="en-US" altLang="ja-JP" sz="700" b="0" dirty="0">
                <a:solidFill>
                  <a:schemeClr val="bg1">
                    <a:lumMod val="50000"/>
                  </a:schemeClr>
                </a:solidFill>
                <a:latin typeface="+mn-ea"/>
                <a:cs typeface="メイリオ" panose="020B0604030504040204" pitchFamily="50" charset="-128"/>
              </a:rPr>
              <a:t>1</a:t>
            </a:r>
            <a:r>
              <a:rPr lang="ja-JP" altLang="en-US" sz="700" b="0" dirty="0">
                <a:solidFill>
                  <a:schemeClr val="bg1">
                    <a:lumMod val="50000"/>
                  </a:schemeClr>
                </a:solidFill>
                <a:latin typeface="+mn-ea"/>
                <a:cs typeface="メイリオ" panose="020B0604030504040204" pitchFamily="50" charset="-128"/>
              </a:rPr>
              <a:t>発注あたり</a:t>
            </a:r>
            <a:r>
              <a:rPr lang="en-US" altLang="ja-JP" sz="700" b="0" dirty="0">
                <a:solidFill>
                  <a:schemeClr val="bg1">
                    <a:lumMod val="50000"/>
                  </a:schemeClr>
                </a:solidFill>
                <a:latin typeface="+mn-ea"/>
                <a:cs typeface="メイリオ" panose="020B0604030504040204" pitchFamily="50" charset="-128"/>
              </a:rPr>
              <a:t>300,000</a:t>
            </a:r>
            <a:r>
              <a:rPr lang="ja-JP" altLang="en-US" sz="700" b="0" dirty="0">
                <a:solidFill>
                  <a:schemeClr val="bg1">
                    <a:lumMod val="50000"/>
                  </a:schemeClr>
                </a:solidFill>
                <a:latin typeface="+mn-ea"/>
                <a:cs typeface="メイリオ" panose="020B0604030504040204" pitchFamily="50" charset="-128"/>
              </a:rPr>
              <a:t>円（満たさない場合は各営業担当へご相談ください） </a:t>
            </a:r>
            <a:endParaRPr lang="en-US" altLang="ja-JP" sz="700" b="0" dirty="0">
              <a:solidFill>
                <a:schemeClr val="bg1">
                  <a:lumMod val="50000"/>
                </a:schemeClr>
              </a:solidFill>
              <a:latin typeface="+mn-ea"/>
              <a:cs typeface="メイリオ" panose="020B0604030504040204" pitchFamily="50" charset="-128"/>
            </a:endParaRPr>
          </a:p>
          <a:p>
            <a:r>
              <a:rPr lang="en-US" altLang="ja-JP" sz="700" b="0" dirty="0">
                <a:solidFill>
                  <a:schemeClr val="bg1">
                    <a:lumMod val="50000"/>
                  </a:schemeClr>
                </a:solidFill>
                <a:latin typeface="+mn-ea"/>
                <a:cs typeface="メイリオ" panose="020B0604030504040204" pitchFamily="50" charset="-128"/>
              </a:rPr>
              <a:t>※</a:t>
            </a:r>
            <a:r>
              <a:rPr lang="ja-JP" altLang="en-US" sz="700" b="0" dirty="0">
                <a:solidFill>
                  <a:schemeClr val="bg1">
                    <a:lumMod val="50000"/>
                  </a:schemeClr>
                </a:solidFill>
                <a:latin typeface="+mn-ea"/>
                <a:cs typeface="メイリオ" panose="020B0604030504040204" pitchFamily="50" charset="-128"/>
              </a:rPr>
              <a:t>ユーザーの通信環境や端末仕様によっては動画が正しく再生されない、または表示されない場合がございます。</a:t>
            </a:r>
            <a:endParaRPr lang="en-US" altLang="ja-JP" sz="700" b="0" dirty="0">
              <a:solidFill>
                <a:schemeClr val="bg1">
                  <a:lumMod val="50000"/>
                </a:schemeClr>
              </a:solidFill>
              <a:latin typeface="+mn-ea"/>
              <a:cs typeface="メイリオ" panose="020B0604030504040204" pitchFamily="50" charset="-128"/>
            </a:endParaRPr>
          </a:p>
          <a:p>
            <a:r>
              <a:rPr lang="en-US" altLang="ja-JP" sz="700" b="0" dirty="0">
                <a:solidFill>
                  <a:schemeClr val="bg1">
                    <a:lumMod val="50000"/>
                  </a:schemeClr>
                </a:solidFill>
                <a:latin typeface="+mn-ea"/>
                <a:cs typeface="メイリオ" panose="020B0604030504040204" pitchFamily="50" charset="-128"/>
              </a:rPr>
              <a:t>※</a:t>
            </a:r>
            <a:r>
              <a:rPr lang="ja-JP" altLang="en-US" sz="700" b="0" dirty="0">
                <a:solidFill>
                  <a:schemeClr val="bg1">
                    <a:lumMod val="50000"/>
                  </a:schemeClr>
                </a:solidFill>
                <a:latin typeface="+mn-ea"/>
                <a:cs typeface="メイリオ" panose="020B0604030504040204" pitchFamily="50" charset="-128"/>
              </a:rPr>
              <a:t>想定</a:t>
            </a:r>
            <a:r>
              <a:rPr lang="en-US" altLang="ja-JP" sz="700" b="0" dirty="0">
                <a:solidFill>
                  <a:schemeClr val="bg1">
                    <a:lumMod val="50000"/>
                  </a:schemeClr>
                </a:solidFill>
                <a:latin typeface="+mn-ea"/>
                <a:cs typeface="メイリオ" panose="020B0604030504040204" pitchFamily="50" charset="-128"/>
              </a:rPr>
              <a:t>inview</a:t>
            </a:r>
            <a:r>
              <a:rPr lang="ja-JP" altLang="en-US" sz="700" b="0" dirty="0">
                <a:solidFill>
                  <a:schemeClr val="bg1">
                    <a:lumMod val="50000"/>
                  </a:schemeClr>
                </a:solidFill>
                <a:latin typeface="+mn-ea"/>
                <a:cs typeface="メイリオ" panose="020B0604030504040204" pitchFamily="50" charset="-128"/>
              </a:rPr>
              <a:t>率は過去実績の平均であり、業種業態等により変動がございます。</a:t>
            </a:r>
            <a:endParaRPr kumimoji="1" lang="ja-JP" altLang="en-US" sz="700" b="0" dirty="0">
              <a:solidFill>
                <a:schemeClr val="bg1">
                  <a:lumMod val="50000"/>
                </a:schemeClr>
              </a:solidFill>
              <a:latin typeface="+mn-ea"/>
              <a:cs typeface="メイリオ" panose="020B0604030504040204" pitchFamily="50" charset="-128"/>
            </a:endParaRPr>
          </a:p>
        </p:txBody>
      </p:sp>
      <p:graphicFrame>
        <p:nvGraphicFramePr>
          <p:cNvPr id="9" name="表 8">
            <a:extLst>
              <a:ext uri="{FF2B5EF4-FFF2-40B4-BE49-F238E27FC236}">
                <a16:creationId xmlns:a16="http://schemas.microsoft.com/office/drawing/2014/main" id="{262E4465-26D9-3555-A0D3-1146CD8C7FF8}"/>
              </a:ext>
            </a:extLst>
          </p:cNvPr>
          <p:cNvGraphicFramePr>
            <a:graphicFrameLocks noGrp="1"/>
          </p:cNvGraphicFramePr>
          <p:nvPr>
            <p:extLst>
              <p:ext uri="{D42A27DB-BD31-4B8C-83A1-F6EECF244321}">
                <p14:modId xmlns:p14="http://schemas.microsoft.com/office/powerpoint/2010/main" val="3853199388"/>
              </p:ext>
            </p:extLst>
          </p:nvPr>
        </p:nvGraphicFramePr>
        <p:xfrm>
          <a:off x="5021114" y="1587358"/>
          <a:ext cx="4064163" cy="4128135"/>
        </p:xfrm>
        <a:graphic>
          <a:graphicData uri="http://schemas.openxmlformats.org/drawingml/2006/table">
            <a:tbl>
              <a:tblPr/>
              <a:tblGrid>
                <a:gridCol w="987973">
                  <a:extLst>
                    <a:ext uri="{9D8B030D-6E8A-4147-A177-3AD203B41FA5}">
                      <a16:colId xmlns:a16="http://schemas.microsoft.com/office/drawing/2014/main" val="227008183"/>
                    </a:ext>
                  </a:extLst>
                </a:gridCol>
                <a:gridCol w="3076190">
                  <a:extLst>
                    <a:ext uri="{9D8B030D-6E8A-4147-A177-3AD203B41FA5}">
                      <a16:colId xmlns:a16="http://schemas.microsoft.com/office/drawing/2014/main" val="1915700732"/>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スマートフォン 旅行記インフィードモア</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海外・国内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0710272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①海外全エリア　②国内全エリア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3700225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9319910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5499514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4424461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47%</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5071245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a:effectLst/>
                          <a:latin typeface="游ゴシック" panose="020B0400000000000000" pitchFamily="50" charset="-128"/>
                          <a:ea typeface="游ゴシック" panose="020B0400000000000000" pitchFamily="50" charset="-128"/>
                        </a:rPr>
                        <a:t>320x180（</a:t>
                      </a:r>
                      <a:r>
                        <a:rPr lang="ja-JP" altLang="en-US" sz="850" b="0" i="0" u="none" strike="noStrike">
                          <a:effectLst/>
                          <a:latin typeface="游ゴシック" panose="020B0400000000000000" pitchFamily="50" charset="-128"/>
                          <a:ea typeface="游ゴシック" panose="020B0400000000000000" pitchFamily="50" charset="-128"/>
                        </a:rPr>
                        <a:t>左右</a:t>
                      </a:r>
                      <a:r>
                        <a:rPr lang="en-US" altLang="ja-JP" sz="850" b="0" i="0" u="none" strike="noStrike">
                          <a:effectLst/>
                          <a:latin typeface="游ゴシック" panose="020B0400000000000000" pitchFamily="50" charset="-128"/>
                          <a:ea typeface="游ゴシック" panose="020B0400000000000000" pitchFamily="50" charset="-128"/>
                        </a:rPr>
                        <a:t>×</a:t>
                      </a:r>
                      <a:r>
                        <a:rPr lang="ja-JP" altLang="en-US" sz="850" b="0" i="0" u="none" strike="noStrike">
                          <a:effectLst/>
                          <a:latin typeface="游ゴシック" panose="020B0400000000000000" pitchFamily="50" charset="-128"/>
                          <a:ea typeface="游ゴシック" panose="020B0400000000000000" pitchFamily="50" charset="-128"/>
                        </a:rPr>
                        <a:t>天地</a:t>
                      </a:r>
                      <a:r>
                        <a:rPr lang="en-US" altLang="ja-JP" sz="850" b="0" i="0" u="none" strike="noStrike">
                          <a:effectLst/>
                          <a:latin typeface="游ゴシック" panose="020B0400000000000000" pitchFamily="50" charset="-128"/>
                          <a:ea typeface="游ゴシック" panose="020B0400000000000000" pitchFamily="50" charset="-128"/>
                        </a:rPr>
                        <a:t>/</a:t>
                      </a:r>
                      <a:r>
                        <a:rPr lang="en-US" sz="850" b="0" i="0" u="none" strike="noStrike">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58884461"/>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J</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5285148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9493646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92694826"/>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62993711"/>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1383358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1232581"/>
                  </a:ext>
                </a:extLst>
              </a:tr>
              <a:tr h="3238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effectLst/>
                          <a:latin typeface="游ゴシック" panose="020B0400000000000000" pitchFamily="50" charset="-128"/>
                          <a:ea typeface="游ゴシック" panose="020B0400000000000000" pitchFamily="50" charset="-128"/>
                        </a:rPr>
                        <a:t>動画領域の</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％が</a:t>
                      </a:r>
                      <a:r>
                        <a:rPr lang="en-US" altLang="ja-JP" sz="850" b="0" i="0" u="none" strike="noStrike">
                          <a:effectLst/>
                          <a:latin typeface="游ゴシック" panose="020B0400000000000000" pitchFamily="50" charset="-128"/>
                          <a:ea typeface="游ゴシック" panose="020B0400000000000000" pitchFamily="50" charset="-128"/>
                        </a:rPr>
                        <a:t>ViewArea</a:t>
                      </a:r>
                      <a:r>
                        <a:rPr lang="ja-JP" altLang="en-US" sz="850" b="0" i="0" u="none" strike="noStrike">
                          <a:effectLst/>
                          <a:latin typeface="游ゴシック" panose="020B0400000000000000" pitchFamily="50" charset="-128"/>
                          <a:ea typeface="游ゴシック" panose="020B0400000000000000" pitchFamily="50" charset="-128"/>
                        </a:rPr>
                        <a:t>に入った時点で再生開始され、</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3359710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9804453"/>
                  </a:ext>
                </a:extLst>
              </a:tr>
            </a:tbl>
          </a:graphicData>
        </a:graphic>
      </p:graphicFrame>
    </p:spTree>
    <p:extLst>
      <p:ext uri="{BB962C8B-B14F-4D97-AF65-F5344CB8AC3E}">
        <p14:creationId xmlns:p14="http://schemas.microsoft.com/office/powerpoint/2010/main" val="37315643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4FBFD7-D88F-4F0E-8F1B-4C6278B2B0BB}"/>
              </a:ext>
            </a:extLst>
          </p:cNvPr>
          <p:cNvSpPr>
            <a:spLocks noGrp="1"/>
          </p:cNvSpPr>
          <p:nvPr>
            <p:ph type="title"/>
          </p:nvPr>
        </p:nvSpPr>
        <p:spPr>
          <a:xfrm>
            <a:off x="171449" y="2699702"/>
            <a:ext cx="8772528" cy="540211"/>
          </a:xfrm>
        </p:spPr>
        <p:txBody>
          <a:bodyPr/>
          <a:lstStyle/>
          <a:p>
            <a:pPr algn="ctr"/>
            <a:r>
              <a:rPr kumimoji="1" lang="ja-JP" altLang="en-US" sz="2800"/>
              <a:t>お得旅行情報メール ＜テキスト形式＞</a:t>
            </a:r>
          </a:p>
        </p:txBody>
      </p:sp>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dirty="0" smtClean="0"/>
              <a:t>55</a:t>
            </a:fld>
            <a:endParaRPr kumimoji="1" lang="ja-JP" altLang="en-US"/>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a:t>Copyright © Kakaku.com, Inc. All Rights Reserved.</a:t>
            </a:r>
          </a:p>
        </p:txBody>
      </p:sp>
      <p:sp>
        <p:nvSpPr>
          <p:cNvPr id="6" name="テキスト ボックス 5">
            <a:extLst>
              <a:ext uri="{FF2B5EF4-FFF2-40B4-BE49-F238E27FC236}">
                <a16:creationId xmlns:a16="http://schemas.microsoft.com/office/drawing/2014/main" id="{C8FCFEF1-298D-48E7-A4BD-ABFEFA6AFCE5}"/>
              </a:ext>
            </a:extLst>
          </p:cNvPr>
          <p:cNvSpPr txBox="1"/>
          <p:nvPr/>
        </p:nvSpPr>
        <p:spPr>
          <a:xfrm>
            <a:off x="3569165" y="3823948"/>
            <a:ext cx="2005677" cy="369332"/>
          </a:xfrm>
          <a:prstGeom prst="rect">
            <a:avLst/>
          </a:prstGeom>
          <a:noFill/>
        </p:spPr>
        <p:txBody>
          <a:bodyPr wrap="none" rtlCol="0">
            <a:spAutoFit/>
          </a:bodyPr>
          <a:lstStyle/>
          <a:p>
            <a:pPr algn="ctr"/>
            <a:r>
              <a:rPr kumimoji="1" lang="ja-JP" altLang="en-US" b="1" dirty="0">
                <a:solidFill>
                  <a:schemeClr val="accent1"/>
                </a:solidFill>
              </a:rPr>
              <a:t>（</a:t>
            </a:r>
            <a:r>
              <a:rPr kumimoji="1" lang="en-US" altLang="ja-JP" b="1" dirty="0">
                <a:solidFill>
                  <a:schemeClr val="accent1"/>
                </a:solidFill>
              </a:rPr>
              <a:t>2024</a:t>
            </a:r>
            <a:r>
              <a:rPr kumimoji="1" lang="ja-JP" altLang="en-US" b="1" dirty="0">
                <a:solidFill>
                  <a:schemeClr val="accent1"/>
                </a:solidFill>
              </a:rPr>
              <a:t>年</a:t>
            </a:r>
            <a:r>
              <a:rPr kumimoji="1" lang="en-US" altLang="ja-JP" b="1" dirty="0">
                <a:solidFill>
                  <a:schemeClr val="accent1"/>
                </a:solidFill>
              </a:rPr>
              <a:t>1-3</a:t>
            </a:r>
            <a:r>
              <a:rPr kumimoji="1" lang="ja-JP" altLang="en-US" b="1" dirty="0">
                <a:solidFill>
                  <a:schemeClr val="accent1"/>
                </a:solidFill>
              </a:rPr>
              <a:t>月）</a:t>
            </a:r>
            <a:endParaRPr kumimoji="1" lang="ja-JP" altLang="en-US" sz="3200" b="1" dirty="0">
              <a:solidFill>
                <a:schemeClr val="accent1"/>
              </a:solidFill>
            </a:endParaRPr>
          </a:p>
        </p:txBody>
      </p:sp>
    </p:spTree>
    <p:extLst>
      <p:ext uri="{BB962C8B-B14F-4D97-AF65-F5344CB8AC3E}">
        <p14:creationId xmlns:p14="http://schemas.microsoft.com/office/powerpoint/2010/main" val="34065339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E0EF89-EDDA-4E53-8ED7-64BA13818E9A}"/>
              </a:ext>
            </a:extLst>
          </p:cNvPr>
          <p:cNvSpPr>
            <a:spLocks noGrp="1"/>
          </p:cNvSpPr>
          <p:nvPr>
            <p:ph type="sldNum" sz="quarter" idx="12"/>
          </p:nvPr>
        </p:nvSpPr>
        <p:spPr/>
        <p:txBody>
          <a:bodyPr/>
          <a:lstStyle/>
          <a:p>
            <a:fld id="{D8B91448-09D1-4BE7-A07D-AABAAA73F2EB}" type="slidenum">
              <a:rPr kumimoji="1" lang="ja-JP" altLang="en-US" dirty="0" smtClean="0"/>
              <a:t>56</a:t>
            </a:fld>
            <a:endParaRPr kumimoji="1" lang="ja-JP" altLang="en-US" dirty="0"/>
          </a:p>
        </p:txBody>
      </p:sp>
      <p:sp>
        <p:nvSpPr>
          <p:cNvPr id="4" name="フッター プレースホルダー 3">
            <a:extLst>
              <a:ext uri="{FF2B5EF4-FFF2-40B4-BE49-F238E27FC236}">
                <a16:creationId xmlns:a16="http://schemas.microsoft.com/office/drawing/2014/main" id="{FC53DC01-DB50-4432-BE77-14FB377A7CF9}"/>
              </a:ext>
            </a:extLst>
          </p:cNvPr>
          <p:cNvSpPr>
            <a:spLocks noGrp="1"/>
          </p:cNvSpPr>
          <p:nvPr>
            <p:ph type="ftr" sz="quarter" idx="13"/>
          </p:nvPr>
        </p:nvSpPr>
        <p:spPr>
          <a:xfrm>
            <a:off x="209550" y="6514800"/>
            <a:ext cx="3647895" cy="365125"/>
          </a:xfrm>
        </p:spPr>
        <p:txBody>
          <a:bodyPr/>
          <a:lstStyle/>
          <a:p>
            <a:r>
              <a:rPr lang="en-US" altLang="ja-JP" dirty="0"/>
              <a:t>Copyright © Kakaku.com, Inc. All Rights Reserved.</a:t>
            </a:r>
          </a:p>
        </p:txBody>
      </p:sp>
      <p:sp>
        <p:nvSpPr>
          <p:cNvPr id="5" name="テキスト プレースホルダー 8">
            <a:extLst>
              <a:ext uri="{FF2B5EF4-FFF2-40B4-BE49-F238E27FC236}">
                <a16:creationId xmlns:a16="http://schemas.microsoft.com/office/drawing/2014/main" id="{DFB5B968-4DD7-4C16-8B6D-27372A314BEE}"/>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お得旅行情報メール </a:t>
            </a:r>
          </a:p>
        </p:txBody>
      </p:sp>
      <p:sp>
        <p:nvSpPr>
          <p:cNvPr id="6" name="テキスト ボックス 5">
            <a:extLst>
              <a:ext uri="{FF2B5EF4-FFF2-40B4-BE49-F238E27FC236}">
                <a16:creationId xmlns:a16="http://schemas.microsoft.com/office/drawing/2014/main" id="{FF4084B3-4016-4461-8257-627496693789}"/>
              </a:ext>
            </a:extLst>
          </p:cNvPr>
          <p:cNvSpPr txBox="1"/>
          <p:nvPr/>
        </p:nvSpPr>
        <p:spPr>
          <a:xfrm>
            <a:off x="239450" y="498224"/>
            <a:ext cx="8675040" cy="738664"/>
          </a:xfrm>
          <a:prstGeom prst="rect">
            <a:avLst/>
          </a:prstGeom>
          <a:noFill/>
        </p:spPr>
        <p:txBody>
          <a:bodyPr wrap="square" rtlCol="0">
            <a:spAutoFit/>
          </a:bodyPr>
          <a:lstStyle/>
          <a:p>
            <a:r>
              <a:rPr kumimoji="1" lang="ja-JP" altLang="en-US" sz="1400" b="1" dirty="0"/>
              <a:t>国内・海外旅行の手配情報（航空券・ツアー・宿泊予約）に関する</a:t>
            </a:r>
            <a:r>
              <a:rPr kumimoji="1" lang="ja-JP" altLang="en-US" sz="1400" b="1" dirty="0">
                <a:solidFill>
                  <a:schemeClr val="accent1"/>
                </a:solidFill>
              </a:rPr>
              <a:t>お得な情報や旅の楽しみ、スタイルを提案するメール</a:t>
            </a:r>
            <a:r>
              <a:rPr kumimoji="1" lang="ja-JP" altLang="en-US" sz="1400" b="1" dirty="0"/>
              <a:t>を不定期に配信するメールです。旅行に関心の高いユーザーへ効果的なアプローチが可能です</a:t>
            </a:r>
          </a:p>
        </p:txBody>
      </p:sp>
      <p:sp>
        <p:nvSpPr>
          <p:cNvPr id="78" name="正方形/長方形 77">
            <a:extLst>
              <a:ext uri="{FF2B5EF4-FFF2-40B4-BE49-F238E27FC236}">
                <a16:creationId xmlns:a16="http://schemas.microsoft.com/office/drawing/2014/main" id="{789E3533-B73E-43A2-ACD0-44E709F8ADDB}"/>
              </a:ext>
            </a:extLst>
          </p:cNvPr>
          <p:cNvSpPr/>
          <p:nvPr/>
        </p:nvSpPr>
        <p:spPr bwMode="auto">
          <a:xfrm>
            <a:off x="2084732" y="2513240"/>
            <a:ext cx="1409700" cy="3798237"/>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endParaRPr>
          </a:p>
        </p:txBody>
      </p:sp>
      <p:sp>
        <p:nvSpPr>
          <p:cNvPr id="32" name="Text Box 9">
            <a:extLst>
              <a:ext uri="{FF2B5EF4-FFF2-40B4-BE49-F238E27FC236}">
                <a16:creationId xmlns:a16="http://schemas.microsoft.com/office/drawing/2014/main" id="{EB9F5CCC-B93E-445A-ADDB-718190490724}"/>
              </a:ext>
            </a:extLst>
          </p:cNvPr>
          <p:cNvSpPr txBox="1">
            <a:spLocks noChangeArrowheads="1"/>
          </p:cNvSpPr>
          <p:nvPr/>
        </p:nvSpPr>
        <p:spPr bwMode="auto">
          <a:xfrm>
            <a:off x="4057307" y="6392219"/>
            <a:ext cx="281974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bg1">
                    <a:lumMod val="50000"/>
                  </a:schemeClr>
                </a:solidFill>
                <a:latin typeface="+mn-ea"/>
                <a:ea typeface="+mn-ea"/>
                <a:cs typeface="メイリオ" panose="020B0604030504040204" pitchFamily="50" charset="-128"/>
              </a:rPr>
              <a:t>※</a:t>
            </a:r>
            <a:r>
              <a:rPr lang="ja-JP" altLang="en-US" sz="800" b="0" dirty="0">
                <a:solidFill>
                  <a:schemeClr val="bg1">
                    <a:lumMod val="50000"/>
                  </a:schemeClr>
                </a:solidFill>
                <a:latin typeface="+mn-ea"/>
                <a:ea typeface="+mn-ea"/>
                <a:cs typeface="メイリオ" panose="020B0604030504040204" pitchFamily="50" charset="-128"/>
              </a:rPr>
              <a:t>料金表示は「グロス金額」及び「税別」となります。</a:t>
            </a:r>
          </a:p>
        </p:txBody>
      </p:sp>
      <p:pic>
        <p:nvPicPr>
          <p:cNvPr id="34" name="図 33">
            <a:extLst>
              <a:ext uri="{FF2B5EF4-FFF2-40B4-BE49-F238E27FC236}">
                <a16:creationId xmlns:a16="http://schemas.microsoft.com/office/drawing/2014/main" id="{2DE14EBB-1712-4FCB-A68E-DDAFFC01FC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417" r="14764" b="3187"/>
          <a:stretch/>
        </p:blipFill>
        <p:spPr>
          <a:xfrm>
            <a:off x="6998708" y="1318543"/>
            <a:ext cx="1841657" cy="4959345"/>
          </a:xfrm>
          <a:prstGeom prst="rect">
            <a:avLst/>
          </a:prstGeom>
          <a:solidFill>
            <a:schemeClr val="bg1"/>
          </a:solidFill>
          <a:ln w="76200">
            <a:solidFill>
              <a:schemeClr val="accent3">
                <a:lumMod val="20000"/>
                <a:lumOff val="80000"/>
              </a:schemeClr>
            </a:solidFill>
          </a:ln>
        </p:spPr>
      </p:pic>
      <p:sp>
        <p:nvSpPr>
          <p:cNvPr id="35" name="Rectangle 6">
            <a:extLst>
              <a:ext uri="{FF2B5EF4-FFF2-40B4-BE49-F238E27FC236}">
                <a16:creationId xmlns:a16="http://schemas.microsoft.com/office/drawing/2014/main" id="{011A2AB6-8D56-430A-9A79-81A9CFCA5760}"/>
              </a:ext>
            </a:extLst>
          </p:cNvPr>
          <p:cNvSpPr>
            <a:spLocks noChangeArrowheads="1"/>
          </p:cNvSpPr>
          <p:nvPr/>
        </p:nvSpPr>
        <p:spPr bwMode="auto">
          <a:xfrm>
            <a:off x="7059269" y="1617151"/>
            <a:ext cx="1698072" cy="3690676"/>
          </a:xfrm>
          <a:prstGeom prst="rect">
            <a:avLst/>
          </a:prstGeom>
          <a:solidFill>
            <a:schemeClr val="bg1">
              <a:lumMod val="95000"/>
              <a:alpha val="70195"/>
            </a:schemeClr>
          </a:solidFill>
          <a:ln w="9525" algn="ctr">
            <a:noFill/>
            <a:miter lim="800000"/>
            <a:headEnd/>
            <a:tailEnd/>
          </a:ln>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endParaRPr lang="ja-JP" altLang="en-US"/>
          </a:p>
        </p:txBody>
      </p:sp>
      <p:sp>
        <p:nvSpPr>
          <p:cNvPr id="37" name="AutoShape 15">
            <a:extLst>
              <a:ext uri="{FF2B5EF4-FFF2-40B4-BE49-F238E27FC236}">
                <a16:creationId xmlns:a16="http://schemas.microsoft.com/office/drawing/2014/main" id="{0C513D0E-AD8B-44C8-8C31-D573D6F56655}"/>
              </a:ext>
            </a:extLst>
          </p:cNvPr>
          <p:cNvSpPr>
            <a:spLocks noChangeArrowheads="1"/>
          </p:cNvSpPr>
          <p:nvPr/>
        </p:nvSpPr>
        <p:spPr bwMode="auto">
          <a:xfrm>
            <a:off x="7059270" y="1648646"/>
            <a:ext cx="1698072" cy="325346"/>
          </a:xfrm>
          <a:prstGeom prst="rect">
            <a:avLst/>
          </a:prstGeom>
          <a:solidFill>
            <a:schemeClr val="accent1">
              <a:lumMod val="60000"/>
              <a:lumOff val="40000"/>
            </a:schemeClr>
          </a:solidFill>
          <a:ln w="19050">
            <a:noFill/>
            <a:prstDash val="solid"/>
            <a:headEnd/>
            <a:tailEnd/>
          </a:ln>
        </p:spPr>
        <p:style>
          <a:lnRef idx="2">
            <a:schemeClr val="accent1"/>
          </a:lnRef>
          <a:fillRef idx="1">
            <a:schemeClr val="lt1"/>
          </a:fillRef>
          <a:effectRef idx="0">
            <a:schemeClr val="accent1"/>
          </a:effectRef>
          <a:fontRef idx="minor">
            <a:schemeClr val="dk1"/>
          </a:fontRef>
        </p:style>
        <p:txBody>
          <a:bodyPr wrap="square" lIns="93600" tIns="46800" rIns="93600" bIns="468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ヘッダー共通文言</a:t>
            </a:r>
            <a:br>
              <a:rPr lang="en-US" altLang="ja-JP" sz="80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（弊社にて挿入）</a:t>
            </a:r>
            <a:endParaRPr lang="en-US" altLang="ja-JP"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8" name="AutoShape 8">
            <a:extLst>
              <a:ext uri="{FF2B5EF4-FFF2-40B4-BE49-F238E27FC236}">
                <a16:creationId xmlns:a16="http://schemas.microsoft.com/office/drawing/2014/main" id="{A4AF6628-39FA-49DA-B41A-CAF8E2AE0B58}"/>
              </a:ext>
            </a:extLst>
          </p:cNvPr>
          <p:cNvSpPr>
            <a:spLocks noChangeArrowheads="1"/>
          </p:cNvSpPr>
          <p:nvPr/>
        </p:nvSpPr>
        <p:spPr bwMode="auto">
          <a:xfrm>
            <a:off x="7059268" y="2591274"/>
            <a:ext cx="1698073" cy="1677257"/>
          </a:xfrm>
          <a:prstGeom prst="rect">
            <a:avLst/>
          </a:prstGeom>
          <a:solidFill>
            <a:schemeClr val="accent1">
              <a:lumMod val="60000"/>
              <a:lumOff val="40000"/>
            </a:schemeClr>
          </a:solidFill>
          <a:ln w="19050" algn="ctr">
            <a:noFill/>
            <a:round/>
            <a:headEnd/>
            <a:tailEnd/>
          </a:ln>
          <a:effectLst/>
        </p:spPr>
        <p:txBody>
          <a:bodyPr wrap="square" lIns="93600" tIns="46800" rIns="93600" bIns="4680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1000" b="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eaLnBrk="1" hangingPunct="1">
              <a:spcBef>
                <a:spcPct val="50000"/>
              </a:spcBef>
            </a:pP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全角</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文字</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×100</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行以内推奨</a:t>
            </a:r>
            <a:b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最大</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本まで</a:t>
            </a:r>
            <a:endPar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endParaRPr lang="ja-JP" altLang="en-US" sz="1000" b="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AutoShape 14">
            <a:extLst>
              <a:ext uri="{FF2B5EF4-FFF2-40B4-BE49-F238E27FC236}">
                <a16:creationId xmlns:a16="http://schemas.microsoft.com/office/drawing/2014/main" id="{96009603-52E9-41B9-89B5-06A1F0B4B68E}"/>
              </a:ext>
            </a:extLst>
          </p:cNvPr>
          <p:cNvSpPr>
            <a:spLocks noChangeArrowheads="1"/>
          </p:cNvSpPr>
          <p:nvPr/>
        </p:nvSpPr>
        <p:spPr bwMode="auto">
          <a:xfrm>
            <a:off x="7059268" y="4567139"/>
            <a:ext cx="1698073" cy="602685"/>
          </a:xfrm>
          <a:prstGeom prst="rect">
            <a:avLst/>
          </a:prstGeom>
          <a:solidFill>
            <a:schemeClr val="accent1">
              <a:lumMod val="60000"/>
              <a:lumOff val="40000"/>
            </a:schemeClr>
          </a:solidFill>
          <a:ln w="22225" algn="ctr">
            <a:noFill/>
            <a:round/>
            <a:headEnd/>
            <a:tailEnd/>
          </a:ln>
          <a:effectLst/>
        </p:spPr>
        <p:txBody>
          <a:bodyPr wrap="square" lIns="93600" tIns="46800" rIns="93600" bIns="4680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フッター必須項目</a:t>
            </a:r>
            <a:endPar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r>
              <a:rPr lang="ja-JP" altLang="en-US"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会社名・所在地・お問い合わせ先（電話番号またはメールアドレス）</a:t>
            </a:r>
          </a:p>
        </p:txBody>
      </p:sp>
      <p:sp>
        <p:nvSpPr>
          <p:cNvPr id="40" name="Text Box 12">
            <a:extLst>
              <a:ext uri="{FF2B5EF4-FFF2-40B4-BE49-F238E27FC236}">
                <a16:creationId xmlns:a16="http://schemas.microsoft.com/office/drawing/2014/main" id="{9314252A-A64A-42B8-B488-6EFCB6957ECA}"/>
              </a:ext>
            </a:extLst>
          </p:cNvPr>
          <p:cNvSpPr txBox="1">
            <a:spLocks noChangeArrowheads="1"/>
          </p:cNvSpPr>
          <p:nvPr/>
        </p:nvSpPr>
        <p:spPr bwMode="auto">
          <a:xfrm>
            <a:off x="300867" y="1277449"/>
            <a:ext cx="6406626" cy="4403871"/>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000" tIns="108000" rIns="108000" bIns="108000">
            <a:spAutoFit/>
          </a:bodyPr>
          <a:lstStyle>
            <a:lvl1pPr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800" dirty="0">
                <a:solidFill>
                  <a:schemeClr val="tx1"/>
                </a:solidFill>
                <a:latin typeface="+mn-ea"/>
                <a:ea typeface="+mn-ea"/>
                <a:cs typeface="メイリオ" panose="020B0604030504040204" pitchFamily="50" charset="-128"/>
              </a:rPr>
              <a:t>■メニュー名：お得旅行情報メール</a:t>
            </a:r>
          </a:p>
          <a:p>
            <a:pPr eaLnBrk="1" hangingPunct="1"/>
            <a:r>
              <a:rPr lang="ja-JP" altLang="en-US" sz="800" dirty="0">
                <a:solidFill>
                  <a:schemeClr val="tx1"/>
                </a:solidFill>
                <a:latin typeface="+mn-ea"/>
                <a:ea typeface="+mn-ea"/>
                <a:cs typeface="メイリオ" panose="020B0604030504040204" pitchFamily="50" charset="-128"/>
              </a:rPr>
              <a:t>■形式：テキスト形式</a:t>
            </a:r>
          </a:p>
          <a:p>
            <a:pPr eaLnBrk="1" hangingPunct="1"/>
            <a:r>
              <a:rPr lang="ja-JP" altLang="en-US" sz="800" dirty="0">
                <a:solidFill>
                  <a:schemeClr val="tx1"/>
                </a:solidFill>
                <a:latin typeface="+mn-ea"/>
                <a:ea typeface="+mn-ea"/>
                <a:cs typeface="メイリオ" panose="020B0604030504040204" pitchFamily="50" charset="-128"/>
              </a:rPr>
              <a:t>■配信可能日：月・水・木・金（祝日除く　週</a:t>
            </a:r>
            <a:r>
              <a:rPr lang="en-US" altLang="ja-JP" sz="800" dirty="0">
                <a:solidFill>
                  <a:schemeClr val="tx1"/>
                </a:solidFill>
                <a:latin typeface="+mn-ea"/>
                <a:ea typeface="+mn-ea"/>
                <a:cs typeface="メイリオ" panose="020B0604030504040204" pitchFamily="50" charset="-128"/>
              </a:rPr>
              <a:t>2</a:t>
            </a:r>
            <a:r>
              <a:rPr lang="ja-JP" altLang="en-US" sz="800" dirty="0">
                <a:solidFill>
                  <a:schemeClr val="tx1"/>
                </a:solidFill>
                <a:latin typeface="+mn-ea"/>
                <a:ea typeface="+mn-ea"/>
                <a:cs typeface="メイリオ" panose="020B0604030504040204" pitchFamily="50" charset="-128"/>
              </a:rPr>
              <a:t>枠）</a:t>
            </a:r>
          </a:p>
          <a:p>
            <a:pPr eaLnBrk="1" hangingPunct="1"/>
            <a:r>
              <a:rPr lang="ja-JP" altLang="en-US" sz="800" dirty="0">
                <a:solidFill>
                  <a:schemeClr val="tx1"/>
                </a:solidFill>
                <a:latin typeface="+mn-ea"/>
                <a:ea typeface="+mn-ea"/>
                <a:cs typeface="メイリオ" panose="020B0604030504040204" pitchFamily="50" charset="-128"/>
              </a:rPr>
              <a:t>■広告表示スペース：独占買い切り</a:t>
            </a:r>
          </a:p>
          <a:p>
            <a:pPr eaLnBrk="1" hangingPunct="1"/>
            <a:endParaRPr lang="ja-JP" altLang="en-US" sz="800" dirty="0">
              <a:solidFill>
                <a:schemeClr val="tx1"/>
              </a:solidFill>
              <a:latin typeface="+mn-ea"/>
              <a:ea typeface="+mn-ea"/>
              <a:cs typeface="メイリオ" panose="020B0604030504040204" pitchFamily="50" charset="-128"/>
            </a:endParaRPr>
          </a:p>
          <a:p>
            <a:pPr eaLnBrk="1" hangingPunct="1"/>
            <a:r>
              <a:rPr lang="ja-JP" altLang="en-US" sz="800" dirty="0">
                <a:solidFill>
                  <a:schemeClr val="tx1"/>
                </a:solidFill>
                <a:latin typeface="+mn-ea"/>
                <a:ea typeface="+mn-ea"/>
                <a:cs typeface="メイリオ" panose="020B0604030504040204" pitchFamily="50" charset="-128"/>
              </a:rPr>
              <a:t>■原稿規定：</a:t>
            </a:r>
          </a:p>
          <a:p>
            <a:pPr eaLnBrk="1" hangingPunct="1"/>
            <a:r>
              <a:rPr lang="ja-JP" altLang="en-US" sz="800" dirty="0">
                <a:solidFill>
                  <a:schemeClr val="tx1"/>
                </a:solidFill>
                <a:latin typeface="+mn-ea"/>
                <a:ea typeface="+mn-ea"/>
                <a:cs typeface="メイリオ" panose="020B0604030504040204" pitchFamily="50" charset="-128"/>
              </a:rPr>
              <a:t>　</a:t>
            </a:r>
            <a:r>
              <a:rPr lang="ja-JP" altLang="en-US" sz="800" u="sng" dirty="0">
                <a:solidFill>
                  <a:schemeClr val="tx1"/>
                </a:solidFill>
                <a:latin typeface="+mn-ea"/>
                <a:ea typeface="+mn-ea"/>
                <a:cs typeface="メイリオ" panose="020B0604030504040204" pitchFamily="50" charset="-128"/>
              </a:rPr>
              <a:t>①件名：全角</a:t>
            </a:r>
            <a:r>
              <a:rPr lang="en-US" altLang="ja-JP" sz="800" u="sng" dirty="0">
                <a:solidFill>
                  <a:schemeClr val="tx1"/>
                </a:solidFill>
                <a:latin typeface="+mn-ea"/>
                <a:ea typeface="+mn-ea"/>
                <a:cs typeface="メイリオ" panose="020B0604030504040204" pitchFamily="50" charset="-128"/>
              </a:rPr>
              <a:t>35</a:t>
            </a:r>
            <a:r>
              <a:rPr lang="ja-JP" altLang="en-US" sz="800" u="sng" dirty="0">
                <a:solidFill>
                  <a:schemeClr val="tx1"/>
                </a:solidFill>
                <a:latin typeface="+mn-ea"/>
                <a:ea typeface="+mn-ea"/>
                <a:cs typeface="メイリオ" panose="020B0604030504040204" pitchFamily="50" charset="-128"/>
              </a:rPr>
              <a:t>文字以内（旅行に関連したタイトルとしてください）</a:t>
            </a:r>
          </a:p>
          <a:p>
            <a:pPr eaLnBrk="1" hangingPunct="1"/>
            <a:r>
              <a:rPr lang="ja-JP" altLang="en-US" sz="800" dirty="0">
                <a:solidFill>
                  <a:schemeClr val="tx1"/>
                </a:solidFill>
                <a:latin typeface="+mn-ea"/>
                <a:ea typeface="+mn-ea"/>
                <a:cs typeface="メイリオ" panose="020B0604030504040204" pitchFamily="50" charset="-128"/>
              </a:rPr>
              <a:t>　</a:t>
            </a:r>
            <a:r>
              <a:rPr lang="en-US" altLang="ja-JP" sz="800" dirty="0">
                <a:solidFill>
                  <a:schemeClr val="tx1"/>
                </a:solidFill>
                <a:latin typeface="+mn-ea"/>
                <a:ea typeface="+mn-ea"/>
                <a:cs typeface="メイリオ" panose="020B0604030504040204" pitchFamily="50" charset="-128"/>
              </a:rPr>
              <a:t>※</a:t>
            </a:r>
            <a:r>
              <a:rPr lang="ja-JP" altLang="en-US" sz="800" dirty="0">
                <a:solidFill>
                  <a:schemeClr val="tx1"/>
                </a:solidFill>
                <a:latin typeface="+mn-ea"/>
                <a:ea typeface="+mn-ea"/>
                <a:cs typeface="メイリオ" panose="020B0604030504040204" pitchFamily="50" charset="-128"/>
              </a:rPr>
              <a:t>スペース（全角・半角）使用不可</a:t>
            </a:r>
          </a:p>
          <a:p>
            <a:pPr eaLnBrk="1" hangingPunct="1"/>
            <a:r>
              <a:rPr lang="ja-JP" altLang="en-US" sz="800" dirty="0">
                <a:solidFill>
                  <a:schemeClr val="tx1"/>
                </a:solidFill>
                <a:latin typeface="+mn-ea"/>
                <a:ea typeface="+mn-ea"/>
                <a:cs typeface="メイリオ" panose="020B0604030504040204" pitchFamily="50" charset="-128"/>
              </a:rPr>
              <a:t>　</a:t>
            </a:r>
            <a:r>
              <a:rPr lang="en-US" altLang="ja-JP" sz="800" dirty="0">
                <a:solidFill>
                  <a:schemeClr val="tx1"/>
                </a:solidFill>
                <a:latin typeface="+mn-ea"/>
                <a:ea typeface="+mn-ea"/>
                <a:cs typeface="メイリオ" panose="020B0604030504040204" pitchFamily="50" charset="-128"/>
              </a:rPr>
              <a:t>※</a:t>
            </a:r>
            <a:r>
              <a:rPr lang="ja-JP" altLang="en-US" sz="800" dirty="0">
                <a:solidFill>
                  <a:schemeClr val="tx1"/>
                </a:solidFill>
                <a:latin typeface="+mn-ea"/>
                <a:ea typeface="+mn-ea"/>
                <a:cs typeface="メイリオ" panose="020B0604030504040204" pitchFamily="50" charset="-128"/>
              </a:rPr>
              <a:t>機種依存文字（</a:t>
            </a:r>
            <a:r>
              <a:rPr lang="en-US" altLang="ja-JP" sz="800" dirty="0">
                <a:solidFill>
                  <a:schemeClr val="tx1"/>
                </a:solidFill>
                <a:latin typeface="+mn-ea"/>
                <a:ea typeface="+mn-ea"/>
                <a:cs typeface="メイリオ" panose="020B0604030504040204" pitchFamily="50" charset="-128"/>
              </a:rPr>
              <a:t>NEC </a:t>
            </a:r>
            <a:r>
              <a:rPr lang="ja-JP" altLang="en-US" sz="800" dirty="0">
                <a:solidFill>
                  <a:schemeClr val="tx1"/>
                </a:solidFill>
                <a:latin typeface="+mn-ea"/>
                <a:ea typeface="+mn-ea"/>
                <a:cs typeface="メイリオ" panose="020B0604030504040204" pitchFamily="50" charset="-128"/>
              </a:rPr>
              <a:t>特殊文字、</a:t>
            </a:r>
            <a:r>
              <a:rPr lang="en-US" altLang="ja-JP" sz="800" dirty="0">
                <a:solidFill>
                  <a:schemeClr val="tx1"/>
                </a:solidFill>
                <a:latin typeface="+mn-ea"/>
                <a:ea typeface="+mn-ea"/>
                <a:cs typeface="メイリオ" panose="020B0604030504040204" pitchFamily="50" charset="-128"/>
              </a:rPr>
              <a:t>NEC </a:t>
            </a:r>
            <a:r>
              <a:rPr lang="ja-JP" altLang="en-US" sz="800" dirty="0">
                <a:solidFill>
                  <a:schemeClr val="tx1"/>
                </a:solidFill>
                <a:latin typeface="+mn-ea"/>
                <a:ea typeface="+mn-ea"/>
                <a:cs typeface="メイリオ" panose="020B0604030504040204" pitchFamily="50" charset="-128"/>
              </a:rPr>
              <a:t>選定</a:t>
            </a:r>
            <a:r>
              <a:rPr lang="en-US" altLang="ja-JP" sz="800" dirty="0">
                <a:solidFill>
                  <a:schemeClr val="tx1"/>
                </a:solidFill>
                <a:latin typeface="+mn-ea"/>
                <a:ea typeface="+mn-ea"/>
                <a:cs typeface="メイリオ" panose="020B0604030504040204" pitchFamily="50" charset="-128"/>
              </a:rPr>
              <a:t>IBM </a:t>
            </a:r>
            <a:r>
              <a:rPr lang="ja-JP" altLang="en-US" sz="800" dirty="0">
                <a:solidFill>
                  <a:schemeClr val="tx1"/>
                </a:solidFill>
                <a:latin typeface="+mn-ea"/>
                <a:ea typeface="+mn-ea"/>
                <a:cs typeface="メイリオ" panose="020B0604030504040204" pitchFamily="50" charset="-128"/>
              </a:rPr>
              <a:t>拡張文字、</a:t>
            </a:r>
            <a:r>
              <a:rPr lang="en-US" altLang="ja-JP" sz="800" dirty="0">
                <a:solidFill>
                  <a:schemeClr val="tx1"/>
                </a:solidFill>
                <a:latin typeface="+mn-ea"/>
                <a:ea typeface="+mn-ea"/>
                <a:cs typeface="メイリオ" panose="020B0604030504040204" pitchFamily="50" charset="-128"/>
              </a:rPr>
              <a:t>IBM </a:t>
            </a:r>
            <a:r>
              <a:rPr lang="ja-JP" altLang="en-US" sz="800" dirty="0">
                <a:solidFill>
                  <a:schemeClr val="tx1"/>
                </a:solidFill>
                <a:latin typeface="+mn-ea"/>
                <a:ea typeface="+mn-ea"/>
                <a:cs typeface="メイリオ" panose="020B0604030504040204" pitchFamily="50" charset="-128"/>
              </a:rPr>
              <a:t>拡張文字など）使用不可</a:t>
            </a:r>
          </a:p>
          <a:p>
            <a:pPr eaLnBrk="1" hangingPunct="1"/>
            <a:r>
              <a:rPr lang="ja-JP" altLang="en-US" sz="800" dirty="0">
                <a:solidFill>
                  <a:schemeClr val="tx1"/>
                </a:solidFill>
                <a:latin typeface="+mn-ea"/>
                <a:ea typeface="+mn-ea"/>
                <a:cs typeface="メイリオ" panose="020B0604030504040204" pitchFamily="50" charset="-128"/>
              </a:rPr>
              <a:t>　</a:t>
            </a:r>
          </a:p>
          <a:p>
            <a:pPr eaLnBrk="1" hangingPunct="1"/>
            <a:r>
              <a:rPr lang="ja-JP" altLang="en-US" sz="800" dirty="0">
                <a:solidFill>
                  <a:schemeClr val="tx1"/>
                </a:solidFill>
                <a:latin typeface="+mn-ea"/>
                <a:ea typeface="+mn-ea"/>
                <a:cs typeface="メイリオ" panose="020B0604030504040204" pitchFamily="50" charset="-128"/>
              </a:rPr>
              <a:t>　</a:t>
            </a:r>
            <a:r>
              <a:rPr lang="ja-JP" altLang="en-US" sz="800" u="sng" dirty="0">
                <a:solidFill>
                  <a:schemeClr val="tx1"/>
                </a:solidFill>
                <a:latin typeface="+mn-ea"/>
                <a:ea typeface="+mn-ea"/>
                <a:cs typeface="メイリオ" panose="020B0604030504040204" pitchFamily="50" charset="-128"/>
              </a:rPr>
              <a:t>②本文：左右 全角</a:t>
            </a:r>
            <a:r>
              <a:rPr lang="en-US" altLang="ja-JP" sz="800" u="sng" dirty="0">
                <a:solidFill>
                  <a:schemeClr val="tx1"/>
                </a:solidFill>
                <a:latin typeface="+mn-ea"/>
                <a:ea typeface="+mn-ea"/>
                <a:cs typeface="メイリオ" panose="020B0604030504040204" pitchFamily="50" charset="-128"/>
              </a:rPr>
              <a:t>35</a:t>
            </a:r>
            <a:r>
              <a:rPr lang="ja-JP" altLang="en-US" sz="800" u="sng" dirty="0">
                <a:solidFill>
                  <a:schemeClr val="tx1"/>
                </a:solidFill>
                <a:latin typeface="+mn-ea"/>
                <a:ea typeface="+mn-ea"/>
                <a:cs typeface="メイリオ" panose="020B0604030504040204" pitchFamily="50" charset="-128"/>
              </a:rPr>
              <a:t>文字</a:t>
            </a:r>
            <a:r>
              <a:rPr lang="en-US" altLang="ja-JP" sz="800" u="sng" dirty="0">
                <a:solidFill>
                  <a:schemeClr val="tx1"/>
                </a:solidFill>
                <a:latin typeface="+mn-ea"/>
                <a:ea typeface="+mn-ea"/>
                <a:cs typeface="メイリオ" panose="020B0604030504040204" pitchFamily="50" charset="-128"/>
              </a:rPr>
              <a:t>×</a:t>
            </a:r>
            <a:r>
              <a:rPr lang="ja-JP" altLang="en-US" sz="800" u="sng" dirty="0">
                <a:solidFill>
                  <a:schemeClr val="tx1"/>
                </a:solidFill>
                <a:latin typeface="+mn-ea"/>
                <a:ea typeface="+mn-ea"/>
                <a:cs typeface="メイリオ" panose="020B0604030504040204" pitchFamily="50" charset="-128"/>
              </a:rPr>
              <a:t>行数 </a:t>
            </a:r>
            <a:r>
              <a:rPr lang="en-US" altLang="ja-JP" sz="800" u="sng" dirty="0">
                <a:solidFill>
                  <a:schemeClr val="tx1"/>
                </a:solidFill>
                <a:latin typeface="+mn-ea"/>
                <a:ea typeface="+mn-ea"/>
                <a:cs typeface="メイリオ" panose="020B0604030504040204" pitchFamily="50" charset="-128"/>
              </a:rPr>
              <a:t>100</a:t>
            </a:r>
            <a:r>
              <a:rPr lang="ja-JP" altLang="en-US" sz="800" u="sng" dirty="0">
                <a:solidFill>
                  <a:schemeClr val="tx1"/>
                </a:solidFill>
                <a:latin typeface="+mn-ea"/>
                <a:ea typeface="+mn-ea"/>
                <a:cs typeface="メイリオ" panose="020B0604030504040204" pitchFamily="50" charset="-128"/>
              </a:rPr>
              <a:t>行以内（推奨）</a:t>
            </a:r>
          </a:p>
          <a:p>
            <a:pPr eaLnBrk="1" hangingPunct="1"/>
            <a:r>
              <a:rPr lang="ja-JP" altLang="en-US" sz="800" dirty="0">
                <a:solidFill>
                  <a:schemeClr val="tx1"/>
                </a:solidFill>
                <a:latin typeface="+mn-ea"/>
                <a:ea typeface="+mn-ea"/>
                <a:cs typeface="メイリオ" panose="020B0604030504040204" pitchFamily="50" charset="-128"/>
              </a:rPr>
              <a:t>　</a:t>
            </a:r>
            <a:r>
              <a:rPr lang="en-US" altLang="ja-JP" sz="800" dirty="0">
                <a:solidFill>
                  <a:schemeClr val="tx1"/>
                </a:solidFill>
                <a:latin typeface="+mn-ea"/>
                <a:ea typeface="+mn-ea"/>
                <a:cs typeface="メイリオ" panose="020B0604030504040204" pitchFamily="50" charset="-128"/>
              </a:rPr>
              <a:t>※</a:t>
            </a:r>
            <a:r>
              <a:rPr lang="ja-JP" altLang="en-US" sz="800" dirty="0">
                <a:solidFill>
                  <a:schemeClr val="tx1"/>
                </a:solidFill>
                <a:latin typeface="+mn-ea"/>
                <a:ea typeface="+mn-ea"/>
                <a:cs typeface="メイリオ" panose="020B0604030504040204" pitchFamily="50" charset="-128"/>
              </a:rPr>
              <a:t>半角「</a:t>
            </a:r>
            <a:r>
              <a:rPr lang="en-US" altLang="ja-JP" sz="800" dirty="0">
                <a:solidFill>
                  <a:schemeClr val="tx1"/>
                </a:solidFill>
                <a:latin typeface="+mn-ea"/>
                <a:ea typeface="+mn-ea"/>
                <a:cs typeface="メイリオ" panose="020B0604030504040204" pitchFamily="50" charset="-128"/>
              </a:rPr>
              <a:t>\</a:t>
            </a:r>
            <a:r>
              <a:rPr lang="ja-JP" altLang="en-US" sz="800" dirty="0">
                <a:solidFill>
                  <a:schemeClr val="tx1"/>
                </a:solidFill>
                <a:latin typeface="+mn-ea"/>
                <a:ea typeface="+mn-ea"/>
                <a:cs typeface="メイリオ" panose="020B0604030504040204" pitchFamily="50" charset="-128"/>
              </a:rPr>
              <a:t>」・機種依存文字（</a:t>
            </a:r>
            <a:r>
              <a:rPr lang="en-US" altLang="ja-JP" sz="800" dirty="0">
                <a:solidFill>
                  <a:schemeClr val="tx1"/>
                </a:solidFill>
                <a:latin typeface="+mn-ea"/>
                <a:ea typeface="+mn-ea"/>
                <a:cs typeface="メイリオ" panose="020B0604030504040204" pitchFamily="50" charset="-128"/>
              </a:rPr>
              <a:t>NEC </a:t>
            </a:r>
            <a:r>
              <a:rPr lang="ja-JP" altLang="en-US" sz="800" dirty="0">
                <a:solidFill>
                  <a:schemeClr val="tx1"/>
                </a:solidFill>
                <a:latin typeface="+mn-ea"/>
                <a:ea typeface="+mn-ea"/>
                <a:cs typeface="メイリオ" panose="020B0604030504040204" pitchFamily="50" charset="-128"/>
              </a:rPr>
              <a:t>特殊文字、</a:t>
            </a:r>
            <a:r>
              <a:rPr lang="en-US" altLang="ja-JP" sz="800" dirty="0">
                <a:solidFill>
                  <a:schemeClr val="tx1"/>
                </a:solidFill>
                <a:latin typeface="+mn-ea"/>
                <a:ea typeface="+mn-ea"/>
                <a:cs typeface="メイリオ" panose="020B0604030504040204" pitchFamily="50" charset="-128"/>
              </a:rPr>
              <a:t>NEC </a:t>
            </a:r>
            <a:r>
              <a:rPr lang="ja-JP" altLang="en-US" sz="800" dirty="0">
                <a:solidFill>
                  <a:schemeClr val="tx1"/>
                </a:solidFill>
                <a:latin typeface="+mn-ea"/>
                <a:ea typeface="+mn-ea"/>
                <a:cs typeface="メイリオ" panose="020B0604030504040204" pitchFamily="50" charset="-128"/>
              </a:rPr>
              <a:t>選定</a:t>
            </a:r>
            <a:r>
              <a:rPr lang="en-US" altLang="ja-JP" sz="800" dirty="0">
                <a:solidFill>
                  <a:schemeClr val="tx1"/>
                </a:solidFill>
                <a:latin typeface="+mn-ea"/>
                <a:ea typeface="+mn-ea"/>
                <a:cs typeface="メイリオ" panose="020B0604030504040204" pitchFamily="50" charset="-128"/>
              </a:rPr>
              <a:t>IBM </a:t>
            </a:r>
            <a:r>
              <a:rPr lang="ja-JP" altLang="en-US" sz="800" dirty="0">
                <a:solidFill>
                  <a:schemeClr val="tx1"/>
                </a:solidFill>
                <a:latin typeface="+mn-ea"/>
                <a:ea typeface="+mn-ea"/>
                <a:cs typeface="メイリオ" panose="020B0604030504040204" pitchFamily="50" charset="-128"/>
              </a:rPr>
              <a:t>拡張文字、</a:t>
            </a:r>
            <a:r>
              <a:rPr lang="en-US" altLang="ja-JP" sz="800" dirty="0">
                <a:solidFill>
                  <a:schemeClr val="tx1"/>
                </a:solidFill>
                <a:latin typeface="+mn-ea"/>
                <a:ea typeface="+mn-ea"/>
                <a:cs typeface="メイリオ" panose="020B0604030504040204" pitchFamily="50" charset="-128"/>
              </a:rPr>
              <a:t>IBM </a:t>
            </a:r>
            <a:r>
              <a:rPr lang="ja-JP" altLang="en-US" sz="800" dirty="0">
                <a:solidFill>
                  <a:schemeClr val="tx1"/>
                </a:solidFill>
                <a:latin typeface="+mn-ea"/>
                <a:ea typeface="+mn-ea"/>
                <a:cs typeface="メイリオ" panose="020B0604030504040204" pitchFamily="50" charset="-128"/>
              </a:rPr>
              <a:t>拡張文字など）使用不可</a:t>
            </a:r>
          </a:p>
          <a:p>
            <a:pPr eaLnBrk="1" hangingPunct="1"/>
            <a:r>
              <a:rPr lang="ja-JP" altLang="en-US" sz="800" dirty="0">
                <a:solidFill>
                  <a:schemeClr val="tx1"/>
                </a:solidFill>
                <a:latin typeface="+mn-ea"/>
                <a:ea typeface="+mn-ea"/>
                <a:cs typeface="メイリオ" panose="020B0604030504040204" pitchFamily="50" charset="-128"/>
              </a:rPr>
              <a:t>　</a:t>
            </a:r>
            <a:r>
              <a:rPr lang="en-US" altLang="ja-JP" sz="800" dirty="0">
                <a:solidFill>
                  <a:schemeClr val="tx1"/>
                </a:solidFill>
                <a:latin typeface="+mn-ea"/>
                <a:ea typeface="+mn-ea"/>
                <a:cs typeface="メイリオ" panose="020B0604030504040204" pitchFamily="50" charset="-128"/>
              </a:rPr>
              <a:t>※URL</a:t>
            </a:r>
            <a:r>
              <a:rPr lang="ja-JP" altLang="en-US" sz="800" dirty="0">
                <a:solidFill>
                  <a:schemeClr val="tx1"/>
                </a:solidFill>
                <a:latin typeface="+mn-ea"/>
                <a:ea typeface="+mn-ea"/>
                <a:cs typeface="メイリオ" panose="020B0604030504040204" pitchFamily="50" charset="-128"/>
              </a:rPr>
              <a:t>は最大</a:t>
            </a:r>
            <a:r>
              <a:rPr lang="en-US" altLang="ja-JP" sz="800" dirty="0">
                <a:solidFill>
                  <a:schemeClr val="tx1"/>
                </a:solidFill>
                <a:latin typeface="+mn-ea"/>
                <a:ea typeface="+mn-ea"/>
                <a:cs typeface="メイリオ" panose="020B0604030504040204" pitchFamily="50" charset="-128"/>
              </a:rPr>
              <a:t>10</a:t>
            </a:r>
            <a:r>
              <a:rPr lang="ja-JP" altLang="en-US" sz="800" dirty="0">
                <a:solidFill>
                  <a:schemeClr val="tx1"/>
                </a:solidFill>
                <a:latin typeface="+mn-ea"/>
                <a:ea typeface="+mn-ea"/>
                <a:cs typeface="メイリオ" panose="020B0604030504040204" pitchFamily="50" charset="-128"/>
              </a:rPr>
              <a:t>本まで（弊社クリックカウント用</a:t>
            </a:r>
            <a:r>
              <a:rPr lang="en-US" altLang="ja-JP" sz="800" dirty="0">
                <a:solidFill>
                  <a:schemeClr val="tx1"/>
                </a:solidFill>
                <a:latin typeface="+mn-ea"/>
                <a:ea typeface="+mn-ea"/>
                <a:cs typeface="メイリオ" panose="020B0604030504040204" pitchFamily="50" charset="-128"/>
              </a:rPr>
              <a:t>URL</a:t>
            </a:r>
            <a:r>
              <a:rPr lang="ja-JP" altLang="en-US" sz="800" dirty="0">
                <a:solidFill>
                  <a:schemeClr val="tx1"/>
                </a:solidFill>
                <a:latin typeface="+mn-ea"/>
                <a:ea typeface="+mn-ea"/>
                <a:cs typeface="メイリオ" panose="020B0604030504040204" pitchFamily="50" charset="-128"/>
              </a:rPr>
              <a:t>に変換されます）</a:t>
            </a:r>
          </a:p>
          <a:p>
            <a:pPr eaLnBrk="1" hangingPunct="1"/>
            <a:r>
              <a:rPr lang="ja-JP" altLang="en-US" sz="800" dirty="0">
                <a:solidFill>
                  <a:schemeClr val="tx1"/>
                </a:solidFill>
                <a:latin typeface="+mn-ea"/>
                <a:ea typeface="+mn-ea"/>
                <a:cs typeface="メイリオ" panose="020B0604030504040204" pitchFamily="50" charset="-128"/>
              </a:rPr>
              <a:t>　</a:t>
            </a:r>
            <a:r>
              <a:rPr lang="en-US" altLang="ja-JP" sz="800" dirty="0">
                <a:solidFill>
                  <a:schemeClr val="tx1"/>
                </a:solidFill>
                <a:latin typeface="+mn-ea"/>
                <a:ea typeface="+mn-ea"/>
                <a:cs typeface="メイリオ" panose="020B0604030504040204" pitchFamily="50" charset="-128"/>
              </a:rPr>
              <a:t>※URL</a:t>
            </a:r>
            <a:r>
              <a:rPr lang="ja-JP" altLang="en-US" sz="800" dirty="0">
                <a:solidFill>
                  <a:schemeClr val="tx1"/>
                </a:solidFill>
                <a:latin typeface="+mn-ea"/>
                <a:ea typeface="+mn-ea"/>
                <a:cs typeface="メイリオ" panose="020B0604030504040204" pitchFamily="50" charset="-128"/>
              </a:rPr>
              <a:t>行には文字等挿入不可</a:t>
            </a:r>
          </a:p>
          <a:p>
            <a:pPr eaLnBrk="1" hangingPunct="1"/>
            <a:endParaRPr lang="ja-JP" altLang="en-US" sz="800" dirty="0">
              <a:solidFill>
                <a:schemeClr val="tx1"/>
              </a:solidFill>
              <a:latin typeface="+mn-ea"/>
              <a:ea typeface="+mn-ea"/>
              <a:cs typeface="メイリオ" panose="020B0604030504040204" pitchFamily="50" charset="-128"/>
            </a:endParaRPr>
          </a:p>
          <a:p>
            <a:pPr eaLnBrk="1" hangingPunct="1"/>
            <a:r>
              <a:rPr lang="ja-JP" altLang="en-US" sz="800" dirty="0">
                <a:solidFill>
                  <a:schemeClr val="tx1"/>
                </a:solidFill>
                <a:latin typeface="+mn-ea"/>
                <a:ea typeface="+mn-ea"/>
                <a:cs typeface="メイリオ" panose="020B0604030504040204" pitchFamily="50" charset="-128"/>
              </a:rPr>
              <a:t>　</a:t>
            </a:r>
            <a:r>
              <a:rPr lang="ja-JP" altLang="en-US" sz="800" u="sng" dirty="0">
                <a:solidFill>
                  <a:schemeClr val="tx1"/>
                </a:solidFill>
                <a:latin typeface="+mn-ea"/>
                <a:ea typeface="+mn-ea"/>
                <a:cs typeface="メイリオ" panose="020B0604030504040204" pitchFamily="50" charset="-128"/>
              </a:rPr>
              <a:t>③本文フッター必須項目</a:t>
            </a:r>
          </a:p>
          <a:p>
            <a:pPr eaLnBrk="1" hangingPunct="1"/>
            <a:r>
              <a:rPr lang="ja-JP" altLang="en-US" sz="800" dirty="0">
                <a:solidFill>
                  <a:schemeClr val="tx1"/>
                </a:solidFill>
                <a:latin typeface="+mn-ea"/>
                <a:ea typeface="+mn-ea"/>
                <a:cs typeface="メイリオ" panose="020B0604030504040204" pitchFamily="50" charset="-128"/>
              </a:rPr>
              <a:t>　会社名・所在地・お問い合わせ先（電話番号・メールアドレス・お問い合わせフォーム</a:t>
            </a:r>
            <a:r>
              <a:rPr lang="en-US" altLang="ja-JP" sz="800" dirty="0">
                <a:solidFill>
                  <a:schemeClr val="tx1"/>
                </a:solidFill>
                <a:latin typeface="+mn-ea"/>
                <a:ea typeface="+mn-ea"/>
                <a:cs typeface="メイリオ" panose="020B0604030504040204" pitchFamily="50" charset="-128"/>
              </a:rPr>
              <a:t>URL </a:t>
            </a:r>
            <a:r>
              <a:rPr lang="ja-JP" altLang="en-US" sz="800" dirty="0">
                <a:solidFill>
                  <a:schemeClr val="tx1"/>
                </a:solidFill>
                <a:latin typeface="+mn-ea"/>
                <a:ea typeface="+mn-ea"/>
                <a:cs typeface="メイリオ" panose="020B0604030504040204" pitchFamily="50" charset="-128"/>
              </a:rPr>
              <a:t>のいずれか）</a:t>
            </a:r>
          </a:p>
          <a:p>
            <a:pPr eaLnBrk="1" hangingPunct="1"/>
            <a:endParaRPr lang="en-US" altLang="ja-JP" sz="800" dirty="0">
              <a:solidFill>
                <a:schemeClr val="tx1"/>
              </a:solidFill>
              <a:latin typeface="+mn-ea"/>
              <a:ea typeface="+mn-ea"/>
              <a:cs typeface="メイリオ" panose="020B0604030504040204" pitchFamily="50" charset="-128"/>
            </a:endParaRPr>
          </a:p>
          <a:p>
            <a:pPr eaLnBrk="1" hangingPunct="1"/>
            <a:r>
              <a:rPr lang="ja-JP" altLang="en-US" sz="800" dirty="0">
                <a:solidFill>
                  <a:schemeClr val="tx1"/>
                </a:solidFill>
                <a:latin typeface="+mn-ea"/>
                <a:ea typeface="+mn-ea"/>
                <a:cs typeface="メイリオ" panose="020B0604030504040204" pitchFamily="50" charset="-128"/>
              </a:rPr>
              <a:t>　</a:t>
            </a:r>
            <a:r>
              <a:rPr lang="ja-JP" altLang="en-US" sz="800" u="sng" dirty="0">
                <a:solidFill>
                  <a:schemeClr val="tx1"/>
                </a:solidFill>
                <a:latin typeface="+mn-ea"/>
                <a:ea typeface="+mn-ea"/>
                <a:cs typeface="メイリオ" panose="020B0604030504040204" pitchFamily="50" charset="-128"/>
              </a:rPr>
              <a:t>④ヘッダー共通文言（弊社にて挿入させていただきます）</a:t>
            </a:r>
          </a:p>
          <a:p>
            <a:pPr eaLnBrk="1" hangingPunct="1"/>
            <a:r>
              <a:rPr lang="ja-JP" altLang="en-US" sz="800" dirty="0">
                <a:solidFill>
                  <a:schemeClr val="tx1"/>
                </a:solidFill>
                <a:latin typeface="+mn-ea"/>
                <a:ea typeface="+mn-ea"/>
                <a:cs typeface="メイリオ" panose="020B0604030504040204" pitchFamily="50" charset="-128"/>
              </a:rPr>
              <a:t>　こんにちは。フォートラベルです。</a:t>
            </a:r>
          </a:p>
          <a:p>
            <a:pPr eaLnBrk="1" hangingPunct="1"/>
            <a:r>
              <a:rPr lang="ja-JP" altLang="en-US" sz="800" dirty="0">
                <a:solidFill>
                  <a:schemeClr val="tx1"/>
                </a:solidFill>
                <a:latin typeface="+mn-ea"/>
                <a:ea typeface="+mn-ea"/>
                <a:cs typeface="メイリオ" panose="020B0604030504040204" pitchFamily="50" charset="-128"/>
              </a:rPr>
              <a:t>　今日は○○○○○さんからのお得な情報をお届けいたします。</a:t>
            </a:r>
          </a:p>
          <a:p>
            <a:pPr eaLnBrk="1" hangingPunct="1"/>
            <a:endParaRPr lang="ja-JP" altLang="en-US" sz="800" dirty="0">
              <a:solidFill>
                <a:schemeClr val="tx1"/>
              </a:solidFill>
              <a:latin typeface="+mn-ea"/>
              <a:ea typeface="+mn-ea"/>
              <a:cs typeface="メイリオ" panose="020B0604030504040204" pitchFamily="50" charset="-128"/>
            </a:endParaRPr>
          </a:p>
          <a:p>
            <a:pPr eaLnBrk="1" hangingPunct="1"/>
            <a:r>
              <a:rPr lang="ja-JP" altLang="en-US" sz="800" dirty="0">
                <a:solidFill>
                  <a:schemeClr val="tx1"/>
                </a:solidFill>
                <a:latin typeface="+mn-ea"/>
                <a:ea typeface="+mn-ea"/>
                <a:cs typeface="メイリオ" panose="020B0604030504040204" pitchFamily="50" charset="-128"/>
              </a:rPr>
              <a:t>　</a:t>
            </a:r>
            <a:r>
              <a:rPr lang="en-US" altLang="ja-JP" sz="800" dirty="0">
                <a:solidFill>
                  <a:schemeClr val="tx1"/>
                </a:solidFill>
                <a:latin typeface="+mn-ea"/>
                <a:ea typeface="+mn-ea"/>
                <a:cs typeface="メイリオ" panose="020B0604030504040204" pitchFamily="50" charset="-128"/>
              </a:rPr>
              <a:t>※</a:t>
            </a:r>
            <a:r>
              <a:rPr lang="ja-JP" altLang="en-US" sz="800" dirty="0">
                <a:solidFill>
                  <a:schemeClr val="tx1"/>
                </a:solidFill>
                <a:latin typeface="+mn-ea"/>
                <a:ea typeface="+mn-ea"/>
                <a:cs typeface="メイリオ" panose="020B0604030504040204" pitchFamily="50" charset="-128"/>
              </a:rPr>
              <a:t>○○○○○には、フッター必須項目でいただいた会社名を表記いたします。</a:t>
            </a:r>
          </a:p>
          <a:p>
            <a:pPr eaLnBrk="1" hangingPunct="1"/>
            <a:endParaRPr lang="ja-JP" altLang="en-US" sz="800" dirty="0">
              <a:solidFill>
                <a:schemeClr val="tx1"/>
              </a:solidFill>
              <a:latin typeface="+mn-ea"/>
              <a:ea typeface="+mn-ea"/>
              <a:cs typeface="メイリオ" panose="020B0604030504040204" pitchFamily="50" charset="-128"/>
            </a:endParaRPr>
          </a:p>
          <a:p>
            <a:pPr eaLnBrk="1" hangingPunct="1"/>
            <a:r>
              <a:rPr lang="ja-JP" altLang="en-US" sz="800" dirty="0">
                <a:solidFill>
                  <a:schemeClr val="tx1"/>
                </a:solidFill>
                <a:latin typeface="+mn-ea"/>
                <a:ea typeface="+mn-ea"/>
                <a:cs typeface="メイリオ" panose="020B0604030504040204" pitchFamily="50" charset="-128"/>
              </a:rPr>
              <a:t>■原稿入稿締切：</a:t>
            </a:r>
            <a:r>
              <a:rPr lang="ja-JP" altLang="en-US" sz="800" b="1" dirty="0">
                <a:solidFill>
                  <a:schemeClr val="tx1"/>
                </a:solidFill>
                <a:latin typeface="+mn-ea"/>
                <a:ea typeface="+mn-ea"/>
                <a:cs typeface="メイリオ" panose="020B0604030504040204" pitchFamily="50" charset="-128"/>
              </a:rPr>
              <a:t>配信日の</a:t>
            </a:r>
            <a:r>
              <a:rPr lang="en-US" altLang="ja-JP" sz="800" b="1" dirty="0">
                <a:solidFill>
                  <a:schemeClr val="tx1"/>
                </a:solidFill>
                <a:latin typeface="+mn-ea"/>
                <a:ea typeface="+mn-ea"/>
                <a:cs typeface="メイリオ" panose="020B0604030504040204" pitchFamily="50" charset="-128"/>
              </a:rPr>
              <a:t>6</a:t>
            </a:r>
            <a:r>
              <a:rPr lang="ja-JP" altLang="en-US" sz="800" b="1" dirty="0">
                <a:solidFill>
                  <a:schemeClr val="tx1"/>
                </a:solidFill>
                <a:latin typeface="+mn-ea"/>
                <a:ea typeface="+mn-ea"/>
                <a:cs typeface="メイリオ" panose="020B0604030504040204" pitchFamily="50" charset="-128"/>
              </a:rPr>
              <a:t>営業日前まで</a:t>
            </a:r>
            <a:r>
              <a:rPr lang="ja-JP" altLang="en-US" sz="800" dirty="0">
                <a:solidFill>
                  <a:schemeClr val="tx1"/>
                </a:solidFill>
                <a:latin typeface="+mn-ea"/>
                <a:ea typeface="+mn-ea"/>
                <a:cs typeface="メイリオ" panose="020B0604030504040204" pitchFamily="50" charset="-128"/>
              </a:rPr>
              <a:t>にメール（</a:t>
            </a:r>
            <a:r>
              <a:rPr lang="en-US" altLang="ja-JP" sz="800" dirty="0">
                <a:solidFill>
                  <a:schemeClr val="tx1"/>
                </a:solidFill>
                <a:latin typeface="+mn-ea"/>
                <a:ea typeface="+mn-ea"/>
                <a:cs typeface="メイリオ" panose="020B0604030504040204" pitchFamily="50" charset="-128"/>
              </a:rPr>
              <a:t>text</a:t>
            </a:r>
            <a:r>
              <a:rPr lang="ja-JP" altLang="en-US" sz="800" dirty="0">
                <a:solidFill>
                  <a:schemeClr val="tx1"/>
                </a:solidFill>
                <a:latin typeface="+mn-ea"/>
                <a:ea typeface="+mn-ea"/>
                <a:cs typeface="メイリオ" panose="020B0604030504040204" pitchFamily="50" charset="-128"/>
              </a:rPr>
              <a:t>形式添付）にてご入稿ください。</a:t>
            </a:r>
            <a:endParaRPr lang="en-US" altLang="ja-JP" sz="800" dirty="0">
              <a:solidFill>
                <a:schemeClr val="tx1"/>
              </a:solidFill>
              <a:latin typeface="+mn-ea"/>
              <a:ea typeface="+mn-ea"/>
              <a:cs typeface="メイリオ" panose="020B0604030504040204" pitchFamily="50" charset="-128"/>
            </a:endParaRPr>
          </a:p>
          <a:p>
            <a:pPr eaLnBrk="1" hangingPunct="1"/>
            <a:endParaRPr lang="en-US" altLang="ja-JP" sz="800" dirty="0">
              <a:solidFill>
                <a:schemeClr val="tx1"/>
              </a:solidFill>
              <a:latin typeface="+mn-ea"/>
              <a:ea typeface="+mn-ea"/>
              <a:cs typeface="メイリオ" panose="020B0604030504040204" pitchFamily="50" charset="-128"/>
            </a:endParaRPr>
          </a:p>
          <a:p>
            <a:pPr eaLnBrk="1" hangingPunct="1"/>
            <a:r>
              <a:rPr lang="ja-JP" altLang="en-US" sz="800" dirty="0">
                <a:solidFill>
                  <a:schemeClr val="tx1"/>
                </a:solidFill>
                <a:latin typeface="+mn-ea"/>
                <a:ea typeface="+mn-ea"/>
                <a:cs typeface="メイリオ" panose="020B0604030504040204" pitchFamily="50" charset="-128"/>
              </a:rPr>
              <a:t>■配信時間：配信日の</a:t>
            </a:r>
            <a:r>
              <a:rPr lang="en-US" altLang="ja-JP" sz="800" dirty="0">
                <a:solidFill>
                  <a:schemeClr val="tx1"/>
                </a:solidFill>
                <a:latin typeface="+mn-ea"/>
                <a:ea typeface="+mn-ea"/>
                <a:cs typeface="メイリオ" panose="020B0604030504040204" pitchFamily="50" charset="-128"/>
              </a:rPr>
              <a:t>10:00</a:t>
            </a:r>
            <a:r>
              <a:rPr lang="ja-JP" altLang="en-US" sz="800" dirty="0">
                <a:solidFill>
                  <a:schemeClr val="tx1"/>
                </a:solidFill>
                <a:latin typeface="+mn-ea"/>
                <a:ea typeface="+mn-ea"/>
                <a:cs typeface="メイリオ" panose="020B0604030504040204" pitchFamily="50" charset="-128"/>
              </a:rPr>
              <a:t>～</a:t>
            </a:r>
            <a:r>
              <a:rPr lang="en-US" altLang="ja-JP" sz="800" dirty="0">
                <a:solidFill>
                  <a:schemeClr val="tx1"/>
                </a:solidFill>
                <a:latin typeface="+mn-ea"/>
                <a:ea typeface="+mn-ea"/>
                <a:cs typeface="メイリオ" panose="020B0604030504040204" pitchFamily="50" charset="-128"/>
              </a:rPr>
              <a:t>11:00</a:t>
            </a:r>
            <a:r>
              <a:rPr lang="ja-JP" altLang="en-US" sz="800" dirty="0">
                <a:solidFill>
                  <a:schemeClr val="tx1"/>
                </a:solidFill>
                <a:latin typeface="+mn-ea"/>
                <a:ea typeface="+mn-ea"/>
                <a:cs typeface="メイリオ" panose="020B0604030504040204" pitchFamily="50" charset="-128"/>
              </a:rPr>
              <a:t>頃より配信開始／終了時間は、配信数によって変動いたします。</a:t>
            </a:r>
          </a:p>
          <a:p>
            <a:pPr eaLnBrk="1" hangingPunct="1"/>
            <a:endParaRPr lang="ja-JP" altLang="en-US" sz="800" dirty="0">
              <a:solidFill>
                <a:schemeClr val="tx1"/>
              </a:solidFill>
              <a:latin typeface="+mn-ea"/>
              <a:ea typeface="+mn-ea"/>
              <a:cs typeface="メイリオ" panose="020B0604030504040204" pitchFamily="50" charset="-128"/>
            </a:endParaRPr>
          </a:p>
          <a:p>
            <a:pPr eaLnBrk="1" hangingPunct="1"/>
            <a:r>
              <a:rPr lang="ja-JP" altLang="en-US" sz="800" dirty="0">
                <a:solidFill>
                  <a:schemeClr val="tx1"/>
                </a:solidFill>
                <a:latin typeface="+mn-ea"/>
                <a:ea typeface="+mn-ea"/>
                <a:cs typeface="メイリオ" panose="020B0604030504040204" pitchFamily="50" charset="-128"/>
              </a:rPr>
              <a:t>■備考</a:t>
            </a:r>
          </a:p>
          <a:p>
            <a:pPr eaLnBrk="1" hangingPunct="1"/>
            <a:r>
              <a:rPr lang="ja-JP" altLang="en-US" sz="800" dirty="0">
                <a:solidFill>
                  <a:schemeClr val="tx1"/>
                </a:solidFill>
                <a:latin typeface="+mn-ea"/>
                <a:ea typeface="+mn-ea"/>
                <a:cs typeface="メイリオ" panose="020B0604030504040204" pitchFamily="50" charset="-128"/>
              </a:rPr>
              <a:t>　</a:t>
            </a:r>
            <a:r>
              <a:rPr lang="en-US" altLang="ja-JP" sz="800" dirty="0">
                <a:solidFill>
                  <a:schemeClr val="tx1"/>
                </a:solidFill>
                <a:latin typeface="+mn-ea"/>
                <a:ea typeface="+mn-ea"/>
                <a:cs typeface="メイリオ" panose="020B0604030504040204" pitchFamily="50" charset="-128"/>
              </a:rPr>
              <a:t>※</a:t>
            </a:r>
            <a:r>
              <a:rPr lang="ja-JP" altLang="en-US" sz="800" dirty="0">
                <a:solidFill>
                  <a:schemeClr val="tx1"/>
                </a:solidFill>
                <a:latin typeface="+mn-ea"/>
                <a:ea typeface="+mn-ea"/>
                <a:cs typeface="メイリオ" panose="020B0604030504040204" pitchFamily="50" charset="-128"/>
              </a:rPr>
              <a:t>旅行関連の広告主様限定の広告メニューです。</a:t>
            </a:r>
            <a:br>
              <a:rPr lang="ja-JP" altLang="en-US" sz="800" dirty="0">
                <a:solidFill>
                  <a:schemeClr val="tx1"/>
                </a:solidFill>
                <a:latin typeface="+mn-ea"/>
                <a:ea typeface="+mn-ea"/>
                <a:cs typeface="メイリオ" panose="020B0604030504040204" pitchFamily="50" charset="-128"/>
              </a:rPr>
            </a:br>
            <a:r>
              <a:rPr lang="ja-JP" altLang="en-US" sz="800" dirty="0">
                <a:solidFill>
                  <a:schemeClr val="tx1"/>
                </a:solidFill>
                <a:latin typeface="+mn-ea"/>
                <a:ea typeface="+mn-ea"/>
                <a:cs typeface="メイリオ" panose="020B0604030504040204" pitchFamily="50" charset="-128"/>
              </a:rPr>
              <a:t>　</a:t>
            </a:r>
            <a:r>
              <a:rPr lang="en-US" altLang="ja-JP" sz="800" dirty="0">
                <a:solidFill>
                  <a:schemeClr val="tx1"/>
                </a:solidFill>
                <a:latin typeface="+mn-ea"/>
                <a:ea typeface="+mn-ea"/>
                <a:cs typeface="メイリオ" panose="020B0604030504040204" pitchFamily="50" charset="-128"/>
              </a:rPr>
              <a:t>※</a:t>
            </a:r>
            <a:r>
              <a:rPr lang="ja-JP" altLang="en-US" sz="800" dirty="0">
                <a:solidFill>
                  <a:schemeClr val="tx1"/>
                </a:solidFill>
                <a:latin typeface="+mn-ea"/>
                <a:ea typeface="+mn-ea"/>
                <a:cs typeface="メイリオ" panose="020B0604030504040204" pitchFamily="50" charset="-128"/>
              </a:rPr>
              <a:t>事前に掲載可否をお願いいたします。</a:t>
            </a:r>
            <a:endParaRPr lang="en-US" altLang="ja-JP" sz="800" dirty="0">
              <a:solidFill>
                <a:schemeClr val="tx1"/>
              </a:solidFill>
              <a:latin typeface="+mn-ea"/>
              <a:ea typeface="+mn-ea"/>
              <a:cs typeface="メイリオ" panose="020B0604030504040204" pitchFamily="50" charset="-128"/>
            </a:endParaRPr>
          </a:p>
          <a:p>
            <a:pPr eaLnBrk="1" hangingPunct="1"/>
            <a:r>
              <a:rPr lang="ja-JP" altLang="en-US" sz="800" dirty="0">
                <a:solidFill>
                  <a:schemeClr val="tx1"/>
                </a:solidFill>
                <a:latin typeface="+mn-ea"/>
                <a:ea typeface="+mn-ea"/>
                <a:cs typeface="メイリオ" panose="020B0604030504040204" pitchFamily="50" charset="-128"/>
              </a:rPr>
              <a:t>　</a:t>
            </a:r>
            <a:r>
              <a:rPr lang="en-US" altLang="ja-JP" sz="800" dirty="0">
                <a:solidFill>
                  <a:schemeClr val="tx1"/>
                </a:solidFill>
                <a:latin typeface="+mn-ea"/>
                <a:ea typeface="+mn-ea"/>
                <a:cs typeface="メイリオ" panose="020B0604030504040204" pitchFamily="50" charset="-128"/>
              </a:rPr>
              <a:t>※</a:t>
            </a:r>
            <a:r>
              <a:rPr lang="ja-JP" altLang="en-US" sz="800" dirty="0">
                <a:solidFill>
                  <a:schemeClr val="tx1"/>
                </a:solidFill>
                <a:latin typeface="+mn-ea"/>
                <a:ea typeface="+mn-ea"/>
                <a:cs typeface="メイリオ" panose="020B0604030504040204" pitchFamily="50" charset="-128"/>
              </a:rPr>
              <a:t>原稿に関して、弊社編集レギュレーションに基づき、加筆･修正を行う場合がございますので、あらかじめご了承願います。</a:t>
            </a:r>
          </a:p>
          <a:p>
            <a:pPr eaLnBrk="1" hangingPunct="1"/>
            <a:r>
              <a:rPr lang="ja-JP" altLang="en-US" sz="800" dirty="0">
                <a:solidFill>
                  <a:schemeClr val="tx1"/>
                </a:solidFill>
                <a:latin typeface="+mn-ea"/>
                <a:ea typeface="+mn-ea"/>
                <a:cs typeface="メイリオ" panose="020B0604030504040204" pitchFamily="50" charset="-128"/>
              </a:rPr>
              <a:t>　</a:t>
            </a:r>
            <a:r>
              <a:rPr lang="en-US" altLang="ja-JP" sz="800" dirty="0">
                <a:solidFill>
                  <a:schemeClr val="tx1"/>
                </a:solidFill>
                <a:latin typeface="+mn-ea"/>
                <a:ea typeface="+mn-ea"/>
                <a:cs typeface="メイリオ" panose="020B0604030504040204" pitchFamily="50" charset="-128"/>
              </a:rPr>
              <a:t>※</a:t>
            </a:r>
            <a:r>
              <a:rPr lang="ja-JP" altLang="en-US" sz="800" dirty="0">
                <a:solidFill>
                  <a:schemeClr val="tx1"/>
                </a:solidFill>
                <a:latin typeface="+mn-ea"/>
                <a:ea typeface="+mn-ea"/>
                <a:cs typeface="メイリオ" panose="020B0604030504040204" pitchFamily="50" charset="-128"/>
              </a:rPr>
              <a:t>同広告主様、</a:t>
            </a:r>
            <a:r>
              <a:rPr lang="en-US" altLang="ja-JP" sz="800" dirty="0">
                <a:solidFill>
                  <a:schemeClr val="tx1"/>
                </a:solidFill>
                <a:latin typeface="+mn-ea"/>
                <a:ea typeface="+mn-ea"/>
                <a:cs typeface="メイリオ" panose="020B0604030504040204" pitchFamily="50" charset="-128"/>
              </a:rPr>
              <a:t>2</a:t>
            </a:r>
            <a:r>
              <a:rPr lang="ja-JP" altLang="en-US" sz="800" dirty="0">
                <a:solidFill>
                  <a:schemeClr val="tx1"/>
                </a:solidFill>
                <a:latin typeface="+mn-ea"/>
                <a:ea typeface="+mn-ea"/>
                <a:cs typeface="メイリオ" panose="020B0604030504040204" pitchFamily="50" charset="-128"/>
              </a:rPr>
              <a:t>週間に</a:t>
            </a:r>
            <a:r>
              <a:rPr lang="en-US" altLang="ja-JP" sz="800" dirty="0">
                <a:solidFill>
                  <a:schemeClr val="tx1"/>
                </a:solidFill>
                <a:latin typeface="+mn-ea"/>
                <a:ea typeface="+mn-ea"/>
                <a:cs typeface="メイリオ" panose="020B0604030504040204" pitchFamily="50" charset="-128"/>
              </a:rPr>
              <a:t>1</a:t>
            </a:r>
            <a:r>
              <a:rPr lang="ja-JP" altLang="en-US" sz="800" dirty="0">
                <a:solidFill>
                  <a:schemeClr val="tx1"/>
                </a:solidFill>
                <a:latin typeface="+mn-ea"/>
                <a:ea typeface="+mn-ea"/>
                <a:cs typeface="メイリオ" panose="020B0604030504040204" pitchFamily="50" charset="-128"/>
              </a:rPr>
              <a:t>回までの配信となります。</a:t>
            </a:r>
          </a:p>
        </p:txBody>
      </p:sp>
      <p:sp>
        <p:nvSpPr>
          <p:cNvPr id="15" name="テキスト ボックス 14">
            <a:extLst>
              <a:ext uri="{FF2B5EF4-FFF2-40B4-BE49-F238E27FC236}">
                <a16:creationId xmlns:a16="http://schemas.microsoft.com/office/drawing/2014/main" id="{64556FB4-1C61-461D-9FDF-80B52F720025}"/>
              </a:ext>
            </a:extLst>
          </p:cNvPr>
          <p:cNvSpPr txBox="1"/>
          <p:nvPr/>
        </p:nvSpPr>
        <p:spPr>
          <a:xfrm>
            <a:off x="4797591" y="1866270"/>
            <a:ext cx="1970463" cy="215444"/>
          </a:xfrm>
          <a:prstGeom prst="rect">
            <a:avLst/>
          </a:prstGeom>
          <a:noFill/>
        </p:spPr>
        <p:txBody>
          <a:bodyPr wrap="square" rtlCol="0">
            <a:spAutoFit/>
          </a:bodyPr>
          <a:lstStyle/>
          <a:p>
            <a:r>
              <a:rPr kumimoji="1" lang="en-US" altLang="ja-JP" sz="800" dirty="0"/>
              <a:t>※</a:t>
            </a:r>
            <a:r>
              <a:rPr kumimoji="1" lang="ja-JP" altLang="en-US" sz="800" dirty="0"/>
              <a:t>料金等詳細はお問い合わせください。</a:t>
            </a:r>
          </a:p>
        </p:txBody>
      </p:sp>
      <p:sp>
        <p:nvSpPr>
          <p:cNvPr id="16" name="テキスト ボックス 15">
            <a:extLst>
              <a:ext uri="{FF2B5EF4-FFF2-40B4-BE49-F238E27FC236}">
                <a16:creationId xmlns:a16="http://schemas.microsoft.com/office/drawing/2014/main" id="{5013A6DE-5C3D-4BC9-B107-68911E509054}"/>
              </a:ext>
            </a:extLst>
          </p:cNvPr>
          <p:cNvSpPr txBox="1"/>
          <p:nvPr/>
        </p:nvSpPr>
        <p:spPr>
          <a:xfrm>
            <a:off x="4885903" y="1398061"/>
            <a:ext cx="1639184" cy="461665"/>
          </a:xfrm>
          <a:prstGeom prst="rect">
            <a:avLst/>
          </a:prstGeom>
          <a:solidFill>
            <a:schemeClr val="accent1"/>
          </a:solidFill>
        </p:spPr>
        <p:txBody>
          <a:bodyPr wrap="square" rtlCol="0" anchor="ctr">
            <a:spAutoFit/>
          </a:bodyPr>
          <a:lstStyle/>
          <a:p>
            <a:pPr algn="ctr"/>
            <a:r>
              <a:rPr kumimoji="1" lang="en-US" altLang="ja-JP" sz="1200" b="1" dirty="0">
                <a:solidFill>
                  <a:schemeClr val="bg1"/>
                </a:solidFill>
              </a:rPr>
              <a:t>HTML</a:t>
            </a:r>
            <a:r>
              <a:rPr lang="ja-JP" altLang="en-US" sz="1200" b="1" dirty="0">
                <a:solidFill>
                  <a:schemeClr val="bg1"/>
                </a:solidFill>
              </a:rPr>
              <a:t>リッチ</a:t>
            </a:r>
            <a:r>
              <a:rPr kumimoji="1" lang="ja-JP" altLang="en-US" sz="1200" b="1" dirty="0">
                <a:solidFill>
                  <a:schemeClr val="bg1"/>
                </a:solidFill>
              </a:rPr>
              <a:t>配信も</a:t>
            </a:r>
            <a:endParaRPr kumimoji="1" lang="en-US" altLang="ja-JP" sz="1200" b="1" dirty="0">
              <a:solidFill>
                <a:schemeClr val="bg1"/>
              </a:solidFill>
            </a:endParaRPr>
          </a:p>
          <a:p>
            <a:pPr algn="ctr"/>
            <a:r>
              <a:rPr kumimoji="1" lang="ja-JP" altLang="en-US" sz="1200" b="1" dirty="0">
                <a:solidFill>
                  <a:schemeClr val="bg1"/>
                </a:solidFill>
              </a:rPr>
              <a:t>対応可</a:t>
            </a:r>
            <a:endParaRPr kumimoji="1" lang="en-US" altLang="ja-JP" sz="1200" b="1" dirty="0">
              <a:solidFill>
                <a:schemeClr val="bg1"/>
              </a:solidFill>
            </a:endParaRPr>
          </a:p>
        </p:txBody>
      </p:sp>
      <p:graphicFrame>
        <p:nvGraphicFramePr>
          <p:cNvPr id="7" name="表 6">
            <a:extLst>
              <a:ext uri="{FF2B5EF4-FFF2-40B4-BE49-F238E27FC236}">
                <a16:creationId xmlns:a16="http://schemas.microsoft.com/office/drawing/2014/main" id="{574B40F3-3C50-57DE-BA5D-ADE159010FC8}"/>
              </a:ext>
            </a:extLst>
          </p:cNvPr>
          <p:cNvGraphicFramePr>
            <a:graphicFrameLocks noGrp="1"/>
          </p:cNvGraphicFramePr>
          <p:nvPr>
            <p:extLst>
              <p:ext uri="{D42A27DB-BD31-4B8C-83A1-F6EECF244321}">
                <p14:modId xmlns:p14="http://schemas.microsoft.com/office/powerpoint/2010/main" val="1424829253"/>
              </p:ext>
            </p:extLst>
          </p:nvPr>
        </p:nvGraphicFramePr>
        <p:xfrm>
          <a:off x="300867" y="5750702"/>
          <a:ext cx="6406626" cy="572135"/>
        </p:xfrm>
        <a:graphic>
          <a:graphicData uri="http://schemas.openxmlformats.org/drawingml/2006/table">
            <a:tbl>
              <a:tblPr/>
              <a:tblGrid>
                <a:gridCol w="1051469">
                  <a:extLst>
                    <a:ext uri="{9D8B030D-6E8A-4147-A177-3AD203B41FA5}">
                      <a16:colId xmlns:a16="http://schemas.microsoft.com/office/drawing/2014/main" val="1796820098"/>
                    </a:ext>
                  </a:extLst>
                </a:gridCol>
                <a:gridCol w="1613883">
                  <a:extLst>
                    <a:ext uri="{9D8B030D-6E8A-4147-A177-3AD203B41FA5}">
                      <a16:colId xmlns:a16="http://schemas.microsoft.com/office/drawing/2014/main" val="1155726873"/>
                    </a:ext>
                  </a:extLst>
                </a:gridCol>
                <a:gridCol w="782489">
                  <a:extLst>
                    <a:ext uri="{9D8B030D-6E8A-4147-A177-3AD203B41FA5}">
                      <a16:colId xmlns:a16="http://schemas.microsoft.com/office/drawing/2014/main" val="2167912769"/>
                    </a:ext>
                  </a:extLst>
                </a:gridCol>
                <a:gridCol w="831394">
                  <a:extLst>
                    <a:ext uri="{9D8B030D-6E8A-4147-A177-3AD203B41FA5}">
                      <a16:colId xmlns:a16="http://schemas.microsoft.com/office/drawing/2014/main" val="605176937"/>
                    </a:ext>
                  </a:extLst>
                </a:gridCol>
                <a:gridCol w="831394">
                  <a:extLst>
                    <a:ext uri="{9D8B030D-6E8A-4147-A177-3AD203B41FA5}">
                      <a16:colId xmlns:a16="http://schemas.microsoft.com/office/drawing/2014/main" val="2055531144"/>
                    </a:ext>
                  </a:extLst>
                </a:gridCol>
                <a:gridCol w="635772">
                  <a:extLst>
                    <a:ext uri="{9D8B030D-6E8A-4147-A177-3AD203B41FA5}">
                      <a16:colId xmlns:a16="http://schemas.microsoft.com/office/drawing/2014/main" val="3056500182"/>
                    </a:ext>
                  </a:extLst>
                </a:gridCol>
                <a:gridCol w="660225">
                  <a:extLst>
                    <a:ext uri="{9D8B030D-6E8A-4147-A177-3AD203B41FA5}">
                      <a16:colId xmlns:a16="http://schemas.microsoft.com/office/drawing/2014/main" val="137353479"/>
                    </a:ext>
                  </a:extLst>
                </a:gridCol>
              </a:tblGrid>
              <a:tr h="255270">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配信日</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単価</a:t>
                      </a:r>
                      <a:r>
                        <a:rPr lang="en-US" altLang="ja-JP" sz="800" b="0"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通</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zh-CN" altLang="en-US" sz="800" b="0" i="0" u="none" strike="noStrike">
                          <a:solidFill>
                            <a:srgbClr val="FFFFFF"/>
                          </a:solidFill>
                          <a:effectLst/>
                          <a:latin typeface="游ゴシック" panose="020B0400000000000000" pitchFamily="50" charset="-128"/>
                          <a:ea typeface="游ゴシック" panose="020B0400000000000000" pitchFamily="50" charset="-128"/>
                        </a:rPr>
                        <a:t>最大発注通数</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zh-TW" altLang="en-US" sz="800" b="0" i="0" u="none" strike="noStrike">
                          <a:solidFill>
                            <a:srgbClr val="FFFFFF"/>
                          </a:solidFill>
                          <a:effectLst/>
                          <a:latin typeface="游ゴシック" panose="020B0400000000000000" pitchFamily="50" charset="-128"/>
                          <a:ea typeface="游ゴシック" panose="020B0400000000000000" pitchFamily="50" charset="-128"/>
                        </a:rPr>
                        <a:t>最低発注金額</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表示方法</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枠数</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extLst>
                  <a:ext uri="{0D108BD9-81ED-4DB2-BD59-A6C34878D82A}">
                    <a16:rowId xmlns:a16="http://schemas.microsoft.com/office/drawing/2014/main" val="2540894959"/>
                  </a:ext>
                </a:extLst>
              </a:tr>
              <a:tr h="316865">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お得旅行情報メール</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週</a:t>
                      </a:r>
                      <a:r>
                        <a:rPr lang="en-US" altLang="ja-JP" sz="800" b="0" i="0" u="none" strike="noStrike">
                          <a:effectLst/>
                          <a:latin typeface="游ゴシック" panose="020B0400000000000000" pitchFamily="50" charset="-128"/>
                          <a:ea typeface="游ゴシック" panose="020B0400000000000000" pitchFamily="50" charset="-128"/>
                        </a:rPr>
                        <a:t>2</a:t>
                      </a:r>
                      <a:r>
                        <a:rPr lang="ja-JP" altLang="en-US" sz="800" b="0" i="0" u="none" strike="noStrike">
                          <a:effectLst/>
                          <a:latin typeface="游ゴシック" panose="020B0400000000000000" pitchFamily="50" charset="-128"/>
                          <a:ea typeface="游ゴシック" panose="020B0400000000000000" pitchFamily="50" charset="-128"/>
                        </a:rPr>
                        <a:t>枠　　　　　　　　　　　　　　　　　（月・水・木・金　祝日除く）</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a:effectLst/>
                          <a:latin typeface="游ゴシック" panose="020B0400000000000000" pitchFamily="50" charset="-128"/>
                          <a:ea typeface="游ゴシック" panose="020B0400000000000000" pitchFamily="50" charset="-128"/>
                        </a:rPr>
                        <a:t>1.5</a:t>
                      </a:r>
                      <a:r>
                        <a:rPr lang="ja-JP" altLang="en-US" sz="800" b="0" i="0" u="none" strike="noStrike">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en-US" altLang="ja-JP" sz="800" b="0" i="0" u="none" strike="noStrike">
                          <a:effectLst/>
                          <a:latin typeface="游ゴシック" panose="020B0400000000000000" pitchFamily="50" charset="-128"/>
                          <a:ea typeface="游ゴシック" panose="020B0400000000000000" pitchFamily="50" charset="-128"/>
                        </a:rPr>
                        <a:t>170,000</a:t>
                      </a:r>
                      <a:r>
                        <a:rPr lang="ja-JP" altLang="en-US" sz="800" b="0" i="0" u="none" strike="noStrike">
                          <a:effectLst/>
                          <a:latin typeface="游ゴシック" panose="020B0400000000000000" pitchFamily="50" charset="-128"/>
                          <a:ea typeface="游ゴシック" panose="020B0400000000000000" pitchFamily="50" charset="-128"/>
                        </a:rPr>
                        <a:t>通</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ctr"/>
                      <a:r>
                        <a:rPr lang="en-US" altLang="ja-JP" sz="800" b="0" i="0" u="none" strike="noStrike">
                          <a:effectLst/>
                          <a:latin typeface="游ゴシック" panose="020B0400000000000000" pitchFamily="50" charset="-128"/>
                          <a:ea typeface="游ゴシック" panose="020B0400000000000000" pitchFamily="50" charset="-128"/>
                        </a:rPr>
                        <a:t>200,000</a:t>
                      </a:r>
                      <a:r>
                        <a:rPr lang="ja-JP" altLang="en-US" sz="800" b="0" i="0" u="none" strike="noStrike">
                          <a:effectLst/>
                          <a:latin typeface="游ゴシック" panose="020B0400000000000000" pitchFamily="50" charset="-128"/>
                          <a:ea typeface="游ゴシック" panose="020B0400000000000000" pitchFamily="50" charset="-128"/>
                        </a:rPr>
                        <a:t>円</a:t>
                      </a:r>
                      <a:r>
                        <a:rPr lang="en-US" altLang="ja-JP" sz="800" b="0" i="0" u="none" strike="noStrike">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テキスト</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a:t>
                      </a:r>
                      <a:r>
                        <a:rPr lang="ja-JP" altLang="en-US" sz="800" b="0" i="0" u="none" strike="noStrike" dirty="0">
                          <a:effectLst/>
                          <a:latin typeface="游ゴシック" panose="020B0400000000000000" pitchFamily="50" charset="-128"/>
                          <a:ea typeface="游ゴシック" panose="020B0400000000000000" pitchFamily="50" charset="-128"/>
                        </a:rPr>
                        <a:t>社買い切り</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282536059"/>
                  </a:ext>
                </a:extLst>
              </a:tr>
            </a:tbl>
          </a:graphicData>
        </a:graphic>
      </p:graphicFrame>
    </p:spTree>
    <p:extLst>
      <p:ext uri="{BB962C8B-B14F-4D97-AF65-F5344CB8AC3E}">
        <p14:creationId xmlns:p14="http://schemas.microsoft.com/office/powerpoint/2010/main" val="33721392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3B3F75B5-3205-4575-B3EF-ED3B60D1E808}"/>
              </a:ext>
            </a:extLst>
          </p:cNvPr>
          <p:cNvSpPr/>
          <p:nvPr/>
        </p:nvSpPr>
        <p:spPr bwMode="auto">
          <a:xfrm>
            <a:off x="5040143" y="6056412"/>
            <a:ext cx="3933332" cy="335912"/>
          </a:xfrm>
          <a:prstGeom prst="round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endParaRPr>
          </a:p>
        </p:txBody>
      </p:sp>
      <p:sp>
        <p:nvSpPr>
          <p:cNvPr id="2" name="タイトル 1">
            <a:extLst>
              <a:ext uri="{FF2B5EF4-FFF2-40B4-BE49-F238E27FC236}">
                <a16:creationId xmlns:a16="http://schemas.microsoft.com/office/drawing/2014/main" id="{904FBFD7-D88F-4F0E-8F1B-4C6278B2B0BB}"/>
              </a:ext>
            </a:extLst>
          </p:cNvPr>
          <p:cNvSpPr>
            <a:spLocks noGrp="1"/>
          </p:cNvSpPr>
          <p:nvPr>
            <p:ph type="title"/>
          </p:nvPr>
        </p:nvSpPr>
        <p:spPr>
          <a:xfrm>
            <a:off x="171449" y="2699702"/>
            <a:ext cx="8772528" cy="540211"/>
          </a:xfrm>
        </p:spPr>
        <p:txBody>
          <a:bodyPr/>
          <a:lstStyle/>
          <a:p>
            <a:pPr algn="ctr"/>
            <a:r>
              <a:rPr kumimoji="1" lang="ja-JP" altLang="en-US" sz="2800" dirty="0"/>
              <a:t>原稿規定・広告掲載基準</a:t>
            </a:r>
          </a:p>
        </p:txBody>
      </p:sp>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dirty="0" smtClean="0"/>
              <a:t>57</a:t>
            </a:fld>
            <a:endParaRPr kumimoji="1" lang="ja-JP" altLang="en-US" dirty="0"/>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a:t>Copyright © Kakaku.com, Inc. All Rights Reserved.</a:t>
            </a:r>
          </a:p>
        </p:txBody>
      </p:sp>
      <p:sp>
        <p:nvSpPr>
          <p:cNvPr id="6" name="テキスト ボックス 5">
            <a:extLst>
              <a:ext uri="{FF2B5EF4-FFF2-40B4-BE49-F238E27FC236}">
                <a16:creationId xmlns:a16="http://schemas.microsoft.com/office/drawing/2014/main" id="{C8FCFEF1-298D-48E7-A4BD-ABFEFA6AFCE5}"/>
              </a:ext>
            </a:extLst>
          </p:cNvPr>
          <p:cNvSpPr txBox="1"/>
          <p:nvPr/>
        </p:nvSpPr>
        <p:spPr>
          <a:xfrm>
            <a:off x="3569164" y="3823948"/>
            <a:ext cx="2005677" cy="369332"/>
          </a:xfrm>
          <a:prstGeom prst="rect">
            <a:avLst/>
          </a:prstGeom>
          <a:noFill/>
        </p:spPr>
        <p:txBody>
          <a:bodyPr wrap="none" rtlCol="0">
            <a:spAutoFit/>
          </a:bodyPr>
          <a:lstStyle/>
          <a:p>
            <a:pPr algn="ctr"/>
            <a:r>
              <a:rPr kumimoji="1" lang="ja-JP" altLang="en-US" b="1" dirty="0">
                <a:solidFill>
                  <a:schemeClr val="accent1"/>
                </a:solidFill>
              </a:rPr>
              <a:t>（</a:t>
            </a:r>
            <a:r>
              <a:rPr kumimoji="1" lang="en-US" altLang="ja-JP" b="1" dirty="0">
                <a:solidFill>
                  <a:schemeClr val="accent1"/>
                </a:solidFill>
              </a:rPr>
              <a:t>2024</a:t>
            </a:r>
            <a:r>
              <a:rPr kumimoji="1" lang="ja-JP" altLang="en-US" b="1" dirty="0">
                <a:solidFill>
                  <a:schemeClr val="accent1"/>
                </a:solidFill>
              </a:rPr>
              <a:t>年</a:t>
            </a:r>
            <a:r>
              <a:rPr kumimoji="1" lang="en-US" altLang="ja-JP" b="1" dirty="0">
                <a:solidFill>
                  <a:schemeClr val="accent1"/>
                </a:solidFill>
              </a:rPr>
              <a:t>1-3</a:t>
            </a:r>
            <a:r>
              <a:rPr kumimoji="1" lang="ja-JP" altLang="en-US" b="1" dirty="0">
                <a:solidFill>
                  <a:schemeClr val="accent1"/>
                </a:solidFill>
              </a:rPr>
              <a:t>月）</a:t>
            </a:r>
            <a:endParaRPr kumimoji="1" lang="ja-JP" altLang="en-US" sz="3200" b="1" dirty="0">
              <a:solidFill>
                <a:schemeClr val="accent1"/>
              </a:solidFill>
            </a:endParaRPr>
          </a:p>
        </p:txBody>
      </p:sp>
      <p:sp>
        <p:nvSpPr>
          <p:cNvPr id="7" name="テキスト ボックス 6">
            <a:extLst>
              <a:ext uri="{FF2B5EF4-FFF2-40B4-BE49-F238E27FC236}">
                <a16:creationId xmlns:a16="http://schemas.microsoft.com/office/drawing/2014/main" id="{B6C19C09-AF1B-4072-B7C0-126413208197}"/>
              </a:ext>
            </a:extLst>
          </p:cNvPr>
          <p:cNvSpPr txBox="1"/>
          <p:nvPr/>
        </p:nvSpPr>
        <p:spPr>
          <a:xfrm>
            <a:off x="4986390" y="6039702"/>
            <a:ext cx="4040837" cy="369332"/>
          </a:xfrm>
          <a:prstGeom prst="rect">
            <a:avLst/>
          </a:prstGeom>
          <a:noFill/>
        </p:spPr>
        <p:txBody>
          <a:bodyPr wrap="square">
            <a:spAutoFit/>
          </a:bodyPr>
          <a:lstStyle/>
          <a:p>
            <a:r>
              <a:rPr lang="en-US" altLang="ja-JP" sz="900" b="0" i="0" dirty="0">
                <a:solidFill>
                  <a:schemeClr val="tx1">
                    <a:lumMod val="65000"/>
                    <a:lumOff val="35000"/>
                  </a:schemeClr>
                </a:solidFill>
                <a:effectLst/>
                <a:latin typeface="游ゴシック" panose="020B0400000000000000" pitchFamily="50" charset="-128"/>
                <a:ea typeface="游ゴシック" panose="020B0400000000000000" pitchFamily="50" charset="-128"/>
              </a:rPr>
              <a:t>※</a:t>
            </a:r>
            <a:r>
              <a:rPr lang="ja-JP" altLang="en-US" sz="900" b="0" i="0" dirty="0">
                <a:solidFill>
                  <a:schemeClr val="tx1">
                    <a:lumMod val="65000"/>
                    <a:lumOff val="35000"/>
                  </a:schemeClr>
                </a:solidFill>
                <a:effectLst/>
                <a:latin typeface="游ゴシック" panose="020B0400000000000000" pitchFamily="50" charset="-128"/>
                <a:ea typeface="游ゴシック" panose="020B0400000000000000" pitchFamily="50" charset="-128"/>
              </a:rPr>
              <a:t>申し込みにあたっては、弊社所定の媒体資料の各内容・規定が適用されますので、かかる内容をご確認・ご同意のうえお申込みください。</a:t>
            </a:r>
            <a:endPar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7574669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98700A3-79D9-4433-B0BB-67B0E169DB84}"/>
              </a:ext>
            </a:extLst>
          </p:cNvPr>
          <p:cNvSpPr>
            <a:spLocks noGrp="1"/>
          </p:cNvSpPr>
          <p:nvPr>
            <p:ph type="sldNum" sz="quarter" idx="12"/>
          </p:nvPr>
        </p:nvSpPr>
        <p:spPr/>
        <p:txBody>
          <a:bodyPr/>
          <a:lstStyle/>
          <a:p>
            <a:fld id="{D8B91448-09D1-4BE7-A07D-AABAAA73F2EB}" type="slidenum">
              <a:rPr kumimoji="1" lang="ja-JP" altLang="en-US" dirty="0" smtClean="0"/>
              <a:t>58</a:t>
            </a:fld>
            <a:endParaRPr kumimoji="1" lang="ja-JP" altLang="en-US"/>
          </a:p>
        </p:txBody>
      </p:sp>
      <p:sp>
        <p:nvSpPr>
          <p:cNvPr id="4" name="フッター プレースホルダー 3">
            <a:extLst>
              <a:ext uri="{FF2B5EF4-FFF2-40B4-BE49-F238E27FC236}">
                <a16:creationId xmlns:a16="http://schemas.microsoft.com/office/drawing/2014/main" id="{7E8B6DBA-A95A-4EA4-9BFC-9D70590723E2}"/>
              </a:ext>
            </a:extLst>
          </p:cNvPr>
          <p:cNvSpPr>
            <a:spLocks noGrp="1"/>
          </p:cNvSpPr>
          <p:nvPr>
            <p:ph type="ftr" sz="quarter" idx="13"/>
          </p:nvPr>
        </p:nvSpPr>
        <p:spPr/>
        <p:txBody>
          <a:bodyPr/>
          <a:lstStyle/>
          <a:p>
            <a:r>
              <a:rPr lang="en-US" altLang="ja-JP"/>
              <a:t>Copyright © Kakaku.com, Inc. All Rights Reserved.</a:t>
            </a:r>
          </a:p>
        </p:txBody>
      </p:sp>
      <p:sp>
        <p:nvSpPr>
          <p:cNvPr id="5" name="テキスト プレースホルダー 8">
            <a:extLst>
              <a:ext uri="{FF2B5EF4-FFF2-40B4-BE49-F238E27FC236}">
                <a16:creationId xmlns:a16="http://schemas.microsoft.com/office/drawing/2014/main" id="{2766DC2E-5AB4-4775-8973-B06C0E55EB7B}"/>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原稿規定・広告掲載基準</a:t>
            </a:r>
          </a:p>
        </p:txBody>
      </p:sp>
      <p:sp>
        <p:nvSpPr>
          <p:cNvPr id="13" name="タイトル 2">
            <a:extLst>
              <a:ext uri="{FF2B5EF4-FFF2-40B4-BE49-F238E27FC236}">
                <a16:creationId xmlns:a16="http://schemas.microsoft.com/office/drawing/2014/main" id="{4579EE90-92E2-4779-8610-2785F638505A}"/>
              </a:ext>
            </a:extLst>
          </p:cNvPr>
          <p:cNvSpPr>
            <a:spLocks noGrp="1"/>
          </p:cNvSpPr>
          <p:nvPr>
            <p:ph type="title"/>
          </p:nvPr>
        </p:nvSpPr>
        <p:spPr>
          <a:xfrm>
            <a:off x="172641" y="438223"/>
            <a:ext cx="7578493" cy="550805"/>
          </a:xfrm>
        </p:spPr>
        <p:txBody>
          <a:bodyPr/>
          <a:lstStyle/>
          <a:p>
            <a:r>
              <a:rPr lang="ja-JP" altLang="en-US" sz="1800" dirty="0"/>
              <a:t>原稿規定</a:t>
            </a:r>
            <a:r>
              <a:rPr lang="en-US" altLang="ja-JP" sz="1400" dirty="0"/>
              <a:t>/</a:t>
            </a:r>
            <a:r>
              <a:rPr lang="ja-JP" altLang="en-US" sz="1400" dirty="0"/>
              <a:t>全メニュー共通</a:t>
            </a:r>
            <a:endParaRPr kumimoji="1" lang="ja-JP" altLang="en-US" sz="1800" dirty="0"/>
          </a:p>
        </p:txBody>
      </p:sp>
      <p:sp>
        <p:nvSpPr>
          <p:cNvPr id="7" name="テキスト ボックス 6">
            <a:extLst>
              <a:ext uri="{FF2B5EF4-FFF2-40B4-BE49-F238E27FC236}">
                <a16:creationId xmlns:a16="http://schemas.microsoft.com/office/drawing/2014/main" id="{126D2E3D-30E1-C045-0A56-B046AB025C96}"/>
              </a:ext>
            </a:extLst>
          </p:cNvPr>
          <p:cNvSpPr txBox="1"/>
          <p:nvPr/>
        </p:nvSpPr>
        <p:spPr>
          <a:xfrm>
            <a:off x="510244" y="1082215"/>
            <a:ext cx="8130124" cy="224486"/>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a:solidFill>
                  <a:srgbClr val="000000"/>
                </a:solidFill>
                <a:latin typeface="+mn-ea"/>
              </a:rPr>
              <a:t>入稿時の注意事項（全メニュー共通）</a:t>
            </a:r>
            <a:endParaRPr lang="en" altLang="ja-JP" sz="800" dirty="0">
              <a:solidFill>
                <a:srgbClr val="000000"/>
              </a:solidFill>
              <a:latin typeface="+mn-ea"/>
            </a:endParaRPr>
          </a:p>
        </p:txBody>
      </p:sp>
      <p:sp>
        <p:nvSpPr>
          <p:cNvPr id="9" name="テキスト ボックス 8">
            <a:extLst>
              <a:ext uri="{FF2B5EF4-FFF2-40B4-BE49-F238E27FC236}">
                <a16:creationId xmlns:a16="http://schemas.microsoft.com/office/drawing/2014/main" id="{BDEC433A-DC1D-C9C6-1393-132AE6D8CE9B}"/>
              </a:ext>
            </a:extLst>
          </p:cNvPr>
          <p:cNvSpPr txBox="1"/>
          <p:nvPr/>
        </p:nvSpPr>
        <p:spPr>
          <a:xfrm>
            <a:off x="510243" y="1370237"/>
            <a:ext cx="8130124" cy="1112292"/>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800" dirty="0">
                <a:latin typeface="+mn-ea"/>
              </a:rPr>
              <a:t>配信開始日（差し替え含む）は、弊社営業日に限りますのでご注意ください。</a:t>
            </a:r>
            <a:br>
              <a:rPr lang="en-US" altLang="ja-JP" sz="800" dirty="0">
                <a:latin typeface="+mn-ea"/>
              </a:rPr>
            </a:br>
            <a:r>
              <a:rPr lang="ja-JP" altLang="en-US" sz="800" dirty="0">
                <a:latin typeface="+mn-ea"/>
              </a:rPr>
              <a:t>掲載はご契約開始日の </a:t>
            </a:r>
            <a:r>
              <a:rPr lang="en-US" altLang="ja-JP" sz="800" dirty="0">
                <a:latin typeface="+mn-ea"/>
              </a:rPr>
              <a:t>AM10:00 </a:t>
            </a:r>
            <a:r>
              <a:rPr lang="ja-JP" altLang="en-US" sz="800" dirty="0">
                <a:latin typeface="+mn-ea"/>
              </a:rPr>
              <a:t>からご契約終了日の翌日 </a:t>
            </a:r>
            <a:r>
              <a:rPr lang="en-US" altLang="ja-JP" sz="800" dirty="0">
                <a:latin typeface="+mn-ea"/>
              </a:rPr>
              <a:t>AM10:00 </a:t>
            </a:r>
            <a:r>
              <a:rPr lang="ja-JP" altLang="en-US" sz="800" dirty="0">
                <a:latin typeface="+mn-ea"/>
              </a:rPr>
              <a:t>までになります。（インプレッション保証商品については、ご発注数に達した時点で終了）</a:t>
            </a:r>
          </a:p>
          <a:p>
            <a:pPr marL="177800" indent="-177800">
              <a:lnSpc>
                <a:spcPct val="140000"/>
              </a:lnSpc>
              <a:buClr>
                <a:srgbClr val="181928"/>
              </a:buClr>
              <a:buFont typeface="+mj-lt"/>
              <a:buAutoNum type="arabicPeriod"/>
            </a:pPr>
            <a:r>
              <a:rPr lang="ja-JP" altLang="en-US" sz="800" dirty="0">
                <a:latin typeface="+mn-ea"/>
              </a:rPr>
              <a:t>資料中に記載されている料金は全て消費税等を含まない料金です。ご請求時は消費税等を含んだ金額をご請求いたします。</a:t>
            </a:r>
          </a:p>
          <a:p>
            <a:pPr marL="177800" indent="-177800">
              <a:lnSpc>
                <a:spcPct val="140000"/>
              </a:lnSpc>
              <a:buClr>
                <a:srgbClr val="181928"/>
              </a:buClr>
              <a:buFont typeface="+mj-lt"/>
              <a:buAutoNum type="arabicPeriod"/>
            </a:pPr>
            <a:r>
              <a:rPr lang="ja-JP" altLang="en-US" sz="800" dirty="0">
                <a:latin typeface="+mn-ea"/>
              </a:rPr>
              <a:t>掲載可否に関しましては営業担当までお問い合わせください。</a:t>
            </a:r>
          </a:p>
          <a:p>
            <a:pPr marL="177800" indent="-177800">
              <a:lnSpc>
                <a:spcPct val="140000"/>
              </a:lnSpc>
              <a:buClr>
                <a:srgbClr val="181928"/>
              </a:buClr>
              <a:buFont typeface="+mj-lt"/>
              <a:buAutoNum type="arabicPeriod"/>
            </a:pPr>
            <a:r>
              <a:rPr lang="ja-JP" altLang="en-US" sz="800" dirty="0">
                <a:latin typeface="+mn-ea"/>
              </a:rPr>
              <a:t>広告配信において広告主様発行のタグの利用（</a:t>
            </a:r>
            <a:r>
              <a:rPr lang="en-US" altLang="ja-JP" sz="800" dirty="0">
                <a:latin typeface="+mn-ea"/>
              </a:rPr>
              <a:t>3PAS</a:t>
            </a:r>
            <a:r>
              <a:rPr lang="ja-JP" altLang="en-US" sz="800" dirty="0">
                <a:latin typeface="+mn-ea"/>
              </a:rPr>
              <a:t>配信）を希望する場合には、事前に当社に申し出て、当社との間で別途書面にて契約締結の上、運用ルールの順守をお願いします。（</a:t>
            </a:r>
            <a:r>
              <a:rPr lang="en-US" altLang="ja-JP" sz="800" dirty="0">
                <a:latin typeface="+mn-ea"/>
              </a:rPr>
              <a:t>3PAS</a:t>
            </a:r>
            <a:r>
              <a:rPr lang="ja-JP" altLang="en-US" sz="800" dirty="0">
                <a:latin typeface="+mn-ea"/>
              </a:rPr>
              <a:t>配信不可メニューもございますので、詳細は各メニューページをご確認ください）</a:t>
            </a:r>
            <a:endParaRPr kumimoji="1" lang="ja-JP" altLang="en-US" sz="800" dirty="0">
              <a:latin typeface="+mn-ea"/>
            </a:endParaRPr>
          </a:p>
        </p:txBody>
      </p:sp>
      <p:sp>
        <p:nvSpPr>
          <p:cNvPr id="10" name="テキスト ボックス 9">
            <a:extLst>
              <a:ext uri="{FF2B5EF4-FFF2-40B4-BE49-F238E27FC236}">
                <a16:creationId xmlns:a16="http://schemas.microsoft.com/office/drawing/2014/main" id="{336BDE60-91F4-689D-5B7D-D6E52B183156}"/>
              </a:ext>
            </a:extLst>
          </p:cNvPr>
          <p:cNvSpPr txBox="1"/>
          <p:nvPr/>
        </p:nvSpPr>
        <p:spPr>
          <a:xfrm>
            <a:off x="510244" y="2637103"/>
            <a:ext cx="8130124" cy="224486"/>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solidFill>
                  <a:srgbClr val="000000"/>
                </a:solidFill>
                <a:latin typeface="+mn-ea"/>
              </a:rPr>
              <a:t>バナー広告の表現規制</a:t>
            </a:r>
            <a:endParaRPr lang="en" altLang="ja-JP" sz="800" dirty="0">
              <a:solidFill>
                <a:srgbClr val="000000"/>
              </a:solidFill>
              <a:latin typeface="+mn-ea"/>
            </a:endParaRPr>
          </a:p>
        </p:txBody>
      </p:sp>
      <p:sp>
        <p:nvSpPr>
          <p:cNvPr id="12" name="テキスト ボックス 11">
            <a:extLst>
              <a:ext uri="{FF2B5EF4-FFF2-40B4-BE49-F238E27FC236}">
                <a16:creationId xmlns:a16="http://schemas.microsoft.com/office/drawing/2014/main" id="{00AE1540-9974-D11E-A404-7A3CE2DB2B65}"/>
              </a:ext>
            </a:extLst>
          </p:cNvPr>
          <p:cNvSpPr txBox="1"/>
          <p:nvPr/>
        </p:nvSpPr>
        <p:spPr>
          <a:xfrm>
            <a:off x="510243" y="2925125"/>
            <a:ext cx="8130124" cy="1111779"/>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800" dirty="0">
                <a:latin typeface="+mn-ea"/>
              </a:rPr>
              <a:t>ラジオボタンや閉じるボタン（</a:t>
            </a:r>
            <a:r>
              <a:rPr lang="en-US" altLang="ja-JP" sz="800" dirty="0">
                <a:latin typeface="+mn-ea"/>
              </a:rPr>
              <a:t>×</a:t>
            </a:r>
            <a:r>
              <a:rPr lang="ja-JP" altLang="en-US" sz="800" dirty="0">
                <a:latin typeface="+mn-ea"/>
              </a:rPr>
              <a:t>ボタン）等の</a:t>
            </a:r>
            <a:r>
              <a:rPr lang="en" altLang="ja-JP" sz="800" dirty="0">
                <a:latin typeface="+mn-ea"/>
              </a:rPr>
              <a:t>OS</a:t>
            </a:r>
            <a:r>
              <a:rPr lang="ja-JP" altLang="en-US" sz="800" dirty="0">
                <a:latin typeface="+mn-ea"/>
              </a:rPr>
              <a:t>やブラウザに使用されている形式の画像を含んだバナー</a:t>
            </a:r>
          </a:p>
          <a:p>
            <a:pPr marL="177800" indent="-177800">
              <a:lnSpc>
                <a:spcPct val="140000"/>
              </a:lnSpc>
              <a:buClr>
                <a:srgbClr val="181928"/>
              </a:buClr>
              <a:buFont typeface="+mj-lt"/>
              <a:buAutoNum type="arabicPeriod"/>
            </a:pPr>
            <a:r>
              <a:rPr lang="en" altLang="ja-JP" sz="800" dirty="0">
                <a:latin typeface="+mn-ea"/>
              </a:rPr>
              <a:t>GIF</a:t>
            </a:r>
            <a:r>
              <a:rPr lang="ja-JP" altLang="en-US" sz="800" dirty="0">
                <a:latin typeface="+mn-ea"/>
              </a:rPr>
              <a:t>画像にも関わらず、プルダウンメニューやテキストボックス等でユーザーを欺いてクリックを促すバナー</a:t>
            </a:r>
          </a:p>
          <a:p>
            <a:pPr marL="177800" indent="-177800">
              <a:lnSpc>
                <a:spcPct val="140000"/>
              </a:lnSpc>
              <a:buClr>
                <a:srgbClr val="181928"/>
              </a:buClr>
              <a:buFont typeface="+mj-lt"/>
              <a:buAutoNum type="arabicPeriod"/>
            </a:pPr>
            <a:r>
              <a:rPr lang="ja-JP" altLang="en-US" sz="800" dirty="0">
                <a:latin typeface="+mn-ea"/>
              </a:rPr>
              <a:t>フォートラベルのコンテンツへリンクするかのような表現や、その他、当社がサイトに影響を及ぼすと判断する</a:t>
            </a:r>
            <a:br>
              <a:rPr lang="en-US" altLang="ja-JP" sz="800" dirty="0">
                <a:latin typeface="+mn-ea"/>
              </a:rPr>
            </a:br>
            <a:r>
              <a:rPr lang="ja-JP" altLang="en-US" sz="800" dirty="0">
                <a:latin typeface="+mn-ea"/>
              </a:rPr>
              <a:t>表現が含まれるバナー</a:t>
            </a:r>
          </a:p>
          <a:p>
            <a:pPr marL="177800" indent="-177800">
              <a:lnSpc>
                <a:spcPct val="140000"/>
              </a:lnSpc>
              <a:buClr>
                <a:srgbClr val="181928"/>
              </a:buClr>
              <a:buFont typeface="+mj-lt"/>
              <a:buAutoNum type="arabicPeriod"/>
            </a:pPr>
            <a:r>
              <a:rPr lang="ja-JP" altLang="en-US" sz="800" dirty="0">
                <a:latin typeface="+mn-ea"/>
              </a:rPr>
              <a:t>枠線（最小 </a:t>
            </a:r>
            <a:r>
              <a:rPr lang="en-US" altLang="ja-JP" sz="800" dirty="0">
                <a:latin typeface="+mn-ea"/>
              </a:rPr>
              <a:t>1</a:t>
            </a:r>
            <a:r>
              <a:rPr lang="en" altLang="ja-JP" sz="800" dirty="0">
                <a:latin typeface="+mn-ea"/>
              </a:rPr>
              <a:t>px </a:t>
            </a:r>
            <a:r>
              <a:rPr lang="ja-JP" altLang="en" sz="800" dirty="0">
                <a:latin typeface="+mn-ea"/>
              </a:rPr>
              <a:t>、 </a:t>
            </a:r>
            <a:r>
              <a:rPr lang="ja-JP" altLang="en-US" sz="800" dirty="0">
                <a:latin typeface="+mn-ea"/>
              </a:rPr>
              <a:t>背景色と異なる線色を推奨）のないバナー</a:t>
            </a:r>
          </a:p>
          <a:p>
            <a:pPr marL="177800" indent="-177800">
              <a:lnSpc>
                <a:spcPct val="140000"/>
              </a:lnSpc>
              <a:buClr>
                <a:srgbClr val="181928"/>
              </a:buClr>
              <a:buFont typeface="+mj-lt"/>
              <a:buAutoNum type="arabicPeriod"/>
            </a:pPr>
            <a:r>
              <a:rPr lang="ja-JP" altLang="en-US" sz="800" dirty="0">
                <a:latin typeface="+mn-ea"/>
              </a:rPr>
              <a:t>テキスト広告の原稿において、機種依存文字を用いた広告</a:t>
            </a:r>
            <a:endParaRPr kumimoji="1" lang="ja-JP" altLang="en-US" sz="800" dirty="0">
              <a:latin typeface="+mn-ea"/>
            </a:endParaRPr>
          </a:p>
        </p:txBody>
      </p:sp>
      <p:pic>
        <p:nvPicPr>
          <p:cNvPr id="16" name="図 15">
            <a:extLst>
              <a:ext uri="{FF2B5EF4-FFF2-40B4-BE49-F238E27FC236}">
                <a16:creationId xmlns:a16="http://schemas.microsoft.com/office/drawing/2014/main" id="{13E41274-44CE-8922-FBA6-72E22F4AD8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37885" y="3025930"/>
            <a:ext cx="2502482" cy="320831"/>
          </a:xfrm>
          <a:prstGeom prst="rect">
            <a:avLst/>
          </a:prstGeom>
        </p:spPr>
      </p:pic>
      <p:pic>
        <p:nvPicPr>
          <p:cNvPr id="19" name="図 18">
            <a:extLst>
              <a:ext uri="{FF2B5EF4-FFF2-40B4-BE49-F238E27FC236}">
                <a16:creationId xmlns:a16="http://schemas.microsoft.com/office/drawing/2014/main" id="{75E01AD1-D82D-7186-A806-5782F2C009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7885" y="3436699"/>
            <a:ext cx="2502482" cy="320831"/>
          </a:xfrm>
          <a:prstGeom prst="rect">
            <a:avLst/>
          </a:prstGeom>
        </p:spPr>
      </p:pic>
      <p:sp>
        <p:nvSpPr>
          <p:cNvPr id="24" name="テキスト ボックス 23">
            <a:extLst>
              <a:ext uri="{FF2B5EF4-FFF2-40B4-BE49-F238E27FC236}">
                <a16:creationId xmlns:a16="http://schemas.microsoft.com/office/drawing/2014/main" id="{76D17B06-97AA-A4DE-7959-DE90804A845B}"/>
              </a:ext>
            </a:extLst>
          </p:cNvPr>
          <p:cNvSpPr txBox="1"/>
          <p:nvPr/>
        </p:nvSpPr>
        <p:spPr>
          <a:xfrm>
            <a:off x="510244" y="4203813"/>
            <a:ext cx="8130124" cy="224486"/>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a:solidFill>
                  <a:srgbClr val="000000"/>
                </a:solidFill>
                <a:latin typeface="+mn-ea"/>
              </a:rPr>
              <a:t>リンク先に関する規定（禁止事項）</a:t>
            </a:r>
            <a:endParaRPr lang="en" altLang="ja-JP" sz="800" dirty="0">
              <a:solidFill>
                <a:srgbClr val="000000"/>
              </a:solidFill>
              <a:latin typeface="+mn-ea"/>
            </a:endParaRPr>
          </a:p>
        </p:txBody>
      </p:sp>
      <p:sp>
        <p:nvSpPr>
          <p:cNvPr id="25" name="テキスト ボックス 24">
            <a:extLst>
              <a:ext uri="{FF2B5EF4-FFF2-40B4-BE49-F238E27FC236}">
                <a16:creationId xmlns:a16="http://schemas.microsoft.com/office/drawing/2014/main" id="{04EE76B8-8C1D-1F26-AE71-3BFF89EA0F72}"/>
              </a:ext>
            </a:extLst>
          </p:cNvPr>
          <p:cNvSpPr txBox="1"/>
          <p:nvPr/>
        </p:nvSpPr>
        <p:spPr>
          <a:xfrm>
            <a:off x="510243" y="4491835"/>
            <a:ext cx="8130124" cy="594715"/>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800" dirty="0">
                <a:latin typeface="+mn-ea"/>
              </a:rPr>
              <a:t>リンクした </a:t>
            </a:r>
            <a:r>
              <a:rPr lang="en-US" altLang="ja-JP" sz="800" dirty="0">
                <a:latin typeface="+mn-ea"/>
              </a:rPr>
              <a:t>1 </a:t>
            </a:r>
            <a:r>
              <a:rPr lang="ja-JP" altLang="en-US" sz="800" dirty="0">
                <a:latin typeface="+mn-ea"/>
              </a:rPr>
              <a:t>ページ目に訴求対象となる商品及びサービスが存在しないページへのリンク</a:t>
            </a:r>
          </a:p>
          <a:p>
            <a:pPr marL="177800" indent="-177800">
              <a:lnSpc>
                <a:spcPct val="140000"/>
              </a:lnSpc>
              <a:buClr>
                <a:srgbClr val="181928"/>
              </a:buClr>
              <a:buFont typeface="+mj-lt"/>
              <a:buAutoNum type="arabicPeriod"/>
            </a:pPr>
            <a:r>
              <a:rPr lang="ja-JP" altLang="en-US" sz="800" dirty="0">
                <a:latin typeface="+mn-ea"/>
              </a:rPr>
              <a:t>リンクした </a:t>
            </a:r>
            <a:r>
              <a:rPr lang="en-US" altLang="ja-JP" sz="800" dirty="0">
                <a:latin typeface="+mn-ea"/>
              </a:rPr>
              <a:t>1 </a:t>
            </a:r>
            <a:r>
              <a:rPr lang="ja-JP" altLang="en-US" sz="800" dirty="0">
                <a:latin typeface="+mn-ea"/>
              </a:rPr>
              <a:t>ページ目に責任所在の記載またはその記載があるページへのリンクが存在しないページへのリンク</a:t>
            </a:r>
          </a:p>
          <a:p>
            <a:pPr marL="177800" indent="-177800">
              <a:lnSpc>
                <a:spcPct val="140000"/>
              </a:lnSpc>
              <a:buClr>
                <a:srgbClr val="181928"/>
              </a:buClr>
              <a:buFont typeface="+mj-lt"/>
              <a:buAutoNum type="arabicPeriod"/>
            </a:pPr>
            <a:r>
              <a:rPr lang="ja-JP" altLang="en-US" sz="800" dirty="0">
                <a:latin typeface="+mn-ea"/>
              </a:rPr>
              <a:t>リンクしたページを開いた際、ユーザーの意志無しに新しいウィンドウが自動的に開かれるページへのリンク</a:t>
            </a:r>
            <a:endParaRPr kumimoji="1" lang="ja-JP" altLang="en-US" sz="800" dirty="0">
              <a:latin typeface="+mn-ea"/>
            </a:endParaRPr>
          </a:p>
        </p:txBody>
      </p:sp>
      <p:sp>
        <p:nvSpPr>
          <p:cNvPr id="35" name="円/楕円 6">
            <a:extLst>
              <a:ext uri="{FF2B5EF4-FFF2-40B4-BE49-F238E27FC236}">
                <a16:creationId xmlns:a16="http://schemas.microsoft.com/office/drawing/2014/main" id="{7AFB0983-5366-5962-585C-2D59A895A326}"/>
              </a:ext>
            </a:extLst>
          </p:cNvPr>
          <p:cNvSpPr/>
          <p:nvPr/>
        </p:nvSpPr>
        <p:spPr>
          <a:xfrm>
            <a:off x="6231245" y="3068320"/>
            <a:ext cx="308836"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6" name="円/楕円 21">
            <a:extLst>
              <a:ext uri="{FF2B5EF4-FFF2-40B4-BE49-F238E27FC236}">
                <a16:creationId xmlns:a16="http://schemas.microsoft.com/office/drawing/2014/main" id="{4BD80822-F25C-EB4F-ED25-BFDA46DFF782}"/>
              </a:ext>
            </a:extLst>
          </p:cNvPr>
          <p:cNvSpPr/>
          <p:nvPr/>
        </p:nvSpPr>
        <p:spPr>
          <a:xfrm>
            <a:off x="7435806" y="3068320"/>
            <a:ext cx="896740"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7" name="円/楕円 22">
            <a:extLst>
              <a:ext uri="{FF2B5EF4-FFF2-40B4-BE49-F238E27FC236}">
                <a16:creationId xmlns:a16="http://schemas.microsoft.com/office/drawing/2014/main" id="{61F75DCE-40D6-31A5-7524-B3133E00C3E5}"/>
              </a:ext>
            </a:extLst>
          </p:cNvPr>
          <p:cNvSpPr/>
          <p:nvPr/>
        </p:nvSpPr>
        <p:spPr>
          <a:xfrm>
            <a:off x="8253821" y="3010628"/>
            <a:ext cx="442061" cy="14629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8" name="円/楕円 23">
            <a:extLst>
              <a:ext uri="{FF2B5EF4-FFF2-40B4-BE49-F238E27FC236}">
                <a16:creationId xmlns:a16="http://schemas.microsoft.com/office/drawing/2014/main" id="{3013277C-6D5B-622C-AC12-CB33DD4F6206}"/>
              </a:ext>
            </a:extLst>
          </p:cNvPr>
          <p:cNvSpPr/>
          <p:nvPr/>
        </p:nvSpPr>
        <p:spPr>
          <a:xfrm>
            <a:off x="6322580" y="3440019"/>
            <a:ext cx="1059232"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9" name="円/楕円 24">
            <a:extLst>
              <a:ext uri="{FF2B5EF4-FFF2-40B4-BE49-F238E27FC236}">
                <a16:creationId xmlns:a16="http://schemas.microsoft.com/office/drawing/2014/main" id="{18D07B7C-68F2-4089-FA59-30475D48974C}"/>
              </a:ext>
            </a:extLst>
          </p:cNvPr>
          <p:cNvSpPr/>
          <p:nvPr/>
        </p:nvSpPr>
        <p:spPr>
          <a:xfrm>
            <a:off x="7435806" y="3440019"/>
            <a:ext cx="1059232"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Tree>
    <p:extLst>
      <p:ext uri="{BB962C8B-B14F-4D97-AF65-F5344CB8AC3E}">
        <p14:creationId xmlns:p14="http://schemas.microsoft.com/office/powerpoint/2010/main" val="22802318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98700A3-79D9-4433-B0BB-67B0E169DB84}"/>
              </a:ext>
            </a:extLst>
          </p:cNvPr>
          <p:cNvSpPr>
            <a:spLocks noGrp="1"/>
          </p:cNvSpPr>
          <p:nvPr>
            <p:ph type="sldNum" sz="quarter" idx="12"/>
          </p:nvPr>
        </p:nvSpPr>
        <p:spPr/>
        <p:txBody>
          <a:bodyPr/>
          <a:lstStyle/>
          <a:p>
            <a:fld id="{D8B91448-09D1-4BE7-A07D-AABAAA73F2EB}" type="slidenum">
              <a:rPr kumimoji="1" lang="ja-JP" altLang="en-US" dirty="0" smtClean="0"/>
              <a:t>59</a:t>
            </a:fld>
            <a:endParaRPr kumimoji="1" lang="ja-JP" altLang="en-US"/>
          </a:p>
        </p:txBody>
      </p:sp>
      <p:sp>
        <p:nvSpPr>
          <p:cNvPr id="4" name="フッター プレースホルダー 3">
            <a:extLst>
              <a:ext uri="{FF2B5EF4-FFF2-40B4-BE49-F238E27FC236}">
                <a16:creationId xmlns:a16="http://schemas.microsoft.com/office/drawing/2014/main" id="{7E8B6DBA-A95A-4EA4-9BFC-9D70590723E2}"/>
              </a:ext>
            </a:extLst>
          </p:cNvPr>
          <p:cNvSpPr>
            <a:spLocks noGrp="1"/>
          </p:cNvSpPr>
          <p:nvPr>
            <p:ph type="ftr" sz="quarter" idx="13"/>
          </p:nvPr>
        </p:nvSpPr>
        <p:spPr/>
        <p:txBody>
          <a:bodyPr/>
          <a:lstStyle/>
          <a:p>
            <a:r>
              <a:rPr lang="en-US" altLang="ja-JP"/>
              <a:t>Copyright © Kakaku.com, Inc. All Rights Reserved.</a:t>
            </a:r>
          </a:p>
        </p:txBody>
      </p:sp>
      <p:sp>
        <p:nvSpPr>
          <p:cNvPr id="5" name="テキスト プレースホルダー 8">
            <a:extLst>
              <a:ext uri="{FF2B5EF4-FFF2-40B4-BE49-F238E27FC236}">
                <a16:creationId xmlns:a16="http://schemas.microsoft.com/office/drawing/2014/main" id="{2766DC2E-5AB4-4775-8973-B06C0E55EB7B}"/>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原稿規定・広告掲載基準</a:t>
            </a:r>
          </a:p>
        </p:txBody>
      </p:sp>
      <p:sp>
        <p:nvSpPr>
          <p:cNvPr id="13" name="タイトル 2">
            <a:extLst>
              <a:ext uri="{FF2B5EF4-FFF2-40B4-BE49-F238E27FC236}">
                <a16:creationId xmlns:a16="http://schemas.microsoft.com/office/drawing/2014/main" id="{4579EE90-92E2-4779-8610-2785F638505A}"/>
              </a:ext>
            </a:extLst>
          </p:cNvPr>
          <p:cNvSpPr>
            <a:spLocks noGrp="1"/>
          </p:cNvSpPr>
          <p:nvPr>
            <p:ph type="title"/>
          </p:nvPr>
        </p:nvSpPr>
        <p:spPr>
          <a:xfrm>
            <a:off x="172641" y="438223"/>
            <a:ext cx="7578493" cy="550805"/>
          </a:xfrm>
        </p:spPr>
        <p:txBody>
          <a:bodyPr/>
          <a:lstStyle/>
          <a:p>
            <a:r>
              <a:rPr kumimoji="1" lang="ja-JP" altLang="en-US" sz="1800" dirty="0"/>
              <a:t>入稿時の注意点</a:t>
            </a:r>
          </a:p>
        </p:txBody>
      </p:sp>
      <p:pic>
        <p:nvPicPr>
          <p:cNvPr id="3" name="図 2">
            <a:extLst>
              <a:ext uri="{FF2B5EF4-FFF2-40B4-BE49-F238E27FC236}">
                <a16:creationId xmlns:a16="http://schemas.microsoft.com/office/drawing/2014/main" id="{9338A8DD-73FC-5813-8E47-70EBE0B30A39}"/>
              </a:ext>
            </a:extLst>
          </p:cNvPr>
          <p:cNvPicPr>
            <a:picLocks noChangeAspect="1"/>
          </p:cNvPicPr>
          <p:nvPr/>
        </p:nvPicPr>
        <p:blipFill>
          <a:blip r:embed="rId2"/>
          <a:stretch>
            <a:fillRect/>
          </a:stretch>
        </p:blipFill>
        <p:spPr>
          <a:xfrm>
            <a:off x="1520307" y="3729841"/>
            <a:ext cx="1927431" cy="1607260"/>
          </a:xfrm>
          <a:prstGeom prst="rect">
            <a:avLst/>
          </a:prstGeom>
        </p:spPr>
      </p:pic>
      <p:sp>
        <p:nvSpPr>
          <p:cNvPr id="6" name="テキスト ボックス 5">
            <a:extLst>
              <a:ext uri="{FF2B5EF4-FFF2-40B4-BE49-F238E27FC236}">
                <a16:creationId xmlns:a16="http://schemas.microsoft.com/office/drawing/2014/main" id="{8DBE8AFB-3D39-CAA5-D930-D6FA277B405D}"/>
              </a:ext>
            </a:extLst>
          </p:cNvPr>
          <p:cNvSpPr txBox="1"/>
          <p:nvPr/>
        </p:nvSpPr>
        <p:spPr>
          <a:xfrm>
            <a:off x="510238" y="1358087"/>
            <a:ext cx="3883961" cy="338554"/>
          </a:xfrm>
          <a:prstGeom prst="rect">
            <a:avLst/>
          </a:prstGeom>
          <a:noFill/>
        </p:spPr>
        <p:txBody>
          <a:bodyPr wrap="square">
            <a:spAutoFit/>
          </a:bodyPr>
          <a:lstStyle/>
          <a:p>
            <a:pPr algn="l"/>
            <a:r>
              <a:rPr lang="ja-JP" altLang="en-US" sz="800" i="0" dirty="0">
                <a:effectLst/>
                <a:latin typeface="+mn-ea"/>
              </a:rPr>
              <a:t>画像</a:t>
            </a:r>
            <a:r>
              <a:rPr lang="ja-JP" altLang="en-US" sz="800" dirty="0">
                <a:latin typeface="+mn-ea"/>
              </a:rPr>
              <a:t>（動画）</a:t>
            </a:r>
            <a:r>
              <a:rPr lang="ja-JP" altLang="en-US" sz="800" i="0" dirty="0">
                <a:effectLst/>
                <a:latin typeface="+mn-ea"/>
              </a:rPr>
              <a:t>の右上に</a:t>
            </a:r>
            <a:r>
              <a:rPr lang="en-US" altLang="ja-JP" sz="800" i="0" dirty="0">
                <a:effectLst/>
                <a:latin typeface="+mn-ea"/>
              </a:rPr>
              <a:t>PR</a:t>
            </a:r>
            <a:r>
              <a:rPr lang="ja-JP" altLang="en-US" sz="800" i="0" dirty="0">
                <a:effectLst/>
                <a:latin typeface="+mn-ea"/>
              </a:rPr>
              <a:t>表示（横</a:t>
            </a:r>
            <a:r>
              <a:rPr lang="en-US" altLang="ja-JP" sz="800" i="0" dirty="0">
                <a:effectLst/>
                <a:latin typeface="+mn-ea"/>
              </a:rPr>
              <a:t>18px,</a:t>
            </a:r>
            <a:r>
              <a:rPr lang="ja-JP" altLang="en-US" sz="800" i="0" dirty="0">
                <a:effectLst/>
                <a:latin typeface="+mn-ea"/>
              </a:rPr>
              <a:t>縦</a:t>
            </a:r>
            <a:r>
              <a:rPr lang="en-US" altLang="ja-JP" sz="800" i="0" dirty="0">
                <a:effectLst/>
                <a:latin typeface="+mn-ea"/>
              </a:rPr>
              <a:t>:11px</a:t>
            </a:r>
            <a:r>
              <a:rPr lang="ja-JP" altLang="en-US" sz="800" i="0" dirty="0">
                <a:effectLst/>
                <a:latin typeface="+mn-ea"/>
              </a:rPr>
              <a:t>）が入ります。</a:t>
            </a:r>
          </a:p>
          <a:p>
            <a:pPr algn="l"/>
            <a:r>
              <a:rPr lang="en-US" altLang="ja-JP" sz="800" i="0" dirty="0">
                <a:effectLst/>
                <a:latin typeface="+mn-ea"/>
              </a:rPr>
              <a:t>W</a:t>
            </a:r>
            <a:r>
              <a:rPr lang="ja-JP" altLang="en-US" sz="800" i="0" dirty="0">
                <a:effectLst/>
                <a:latin typeface="+mn-ea"/>
              </a:rPr>
              <a:t>サイズ入稿は縮小表示となるため、横</a:t>
            </a:r>
            <a:r>
              <a:rPr lang="en-US" altLang="ja-JP" sz="800" i="0" dirty="0">
                <a:effectLst/>
                <a:latin typeface="+mn-ea"/>
              </a:rPr>
              <a:t>:36px,</a:t>
            </a:r>
            <a:r>
              <a:rPr lang="ja-JP" altLang="en-US" sz="800" i="0" dirty="0">
                <a:effectLst/>
                <a:latin typeface="+mn-ea"/>
              </a:rPr>
              <a:t>縦</a:t>
            </a:r>
            <a:r>
              <a:rPr lang="en-US" altLang="ja-JP" sz="800" i="0" dirty="0">
                <a:effectLst/>
                <a:latin typeface="+mn-ea"/>
              </a:rPr>
              <a:t>:22px</a:t>
            </a:r>
            <a:r>
              <a:rPr lang="ja-JP" altLang="en-US" sz="800" i="0" dirty="0">
                <a:effectLst/>
                <a:latin typeface="+mn-ea"/>
              </a:rPr>
              <a:t>を空けてください。</a:t>
            </a:r>
            <a:endParaRPr lang="en-US" altLang="ja-JP" sz="800" i="0" dirty="0">
              <a:effectLst/>
              <a:latin typeface="+mn-ea"/>
            </a:endParaRPr>
          </a:p>
        </p:txBody>
      </p:sp>
      <p:sp>
        <p:nvSpPr>
          <p:cNvPr id="8" name="テキスト ボックス 7">
            <a:extLst>
              <a:ext uri="{FF2B5EF4-FFF2-40B4-BE49-F238E27FC236}">
                <a16:creationId xmlns:a16="http://schemas.microsoft.com/office/drawing/2014/main" id="{5300CD85-D478-434B-5D33-A988F33404F3}"/>
              </a:ext>
            </a:extLst>
          </p:cNvPr>
          <p:cNvSpPr txBox="1"/>
          <p:nvPr/>
        </p:nvSpPr>
        <p:spPr>
          <a:xfrm>
            <a:off x="1520307" y="3542405"/>
            <a:ext cx="1927431" cy="200055"/>
          </a:xfrm>
          <a:prstGeom prst="rect">
            <a:avLst/>
          </a:prstGeom>
          <a:noFill/>
        </p:spPr>
        <p:txBody>
          <a:bodyPr wrap="square">
            <a:spAutoFit/>
          </a:bodyPr>
          <a:lstStyle/>
          <a:p>
            <a:pPr algn="ctr"/>
            <a:r>
              <a:rPr lang="ja-JP" altLang="en-US" sz="700" b="0" i="0" dirty="0">
                <a:effectLst/>
                <a:latin typeface="+mn-ea"/>
              </a:rPr>
              <a:t>・レクタングル</a:t>
            </a:r>
          </a:p>
        </p:txBody>
      </p:sp>
      <p:sp>
        <p:nvSpPr>
          <p:cNvPr id="11" name="テキスト ボックス 10">
            <a:extLst>
              <a:ext uri="{FF2B5EF4-FFF2-40B4-BE49-F238E27FC236}">
                <a16:creationId xmlns:a16="http://schemas.microsoft.com/office/drawing/2014/main" id="{5FDAE998-3AD9-57E4-9FF9-29DB1DC240C2}"/>
              </a:ext>
            </a:extLst>
          </p:cNvPr>
          <p:cNvSpPr txBox="1"/>
          <p:nvPr/>
        </p:nvSpPr>
        <p:spPr>
          <a:xfrm>
            <a:off x="4756403" y="3916951"/>
            <a:ext cx="3883956" cy="584775"/>
          </a:xfrm>
          <a:prstGeom prst="rect">
            <a:avLst/>
          </a:prstGeom>
          <a:noFill/>
        </p:spPr>
        <p:txBody>
          <a:bodyPr wrap="square">
            <a:spAutoFit/>
          </a:bodyPr>
          <a:lstStyle/>
          <a:p>
            <a:r>
              <a:rPr lang="en-US" altLang="ja-JP" sz="800" b="0" i="0" dirty="0">
                <a:effectLst/>
                <a:latin typeface="+mn-ea"/>
              </a:rPr>
              <a:t>No.1</a:t>
            </a:r>
            <a:r>
              <a:rPr lang="ja-JP" altLang="en-US" sz="800" b="0" i="0" dirty="0">
                <a:effectLst/>
                <a:latin typeface="+mn-ea"/>
              </a:rPr>
              <a:t>、最大、最高、唯一などの比較または優位性を表現する文言を使用する場合は、バナー内に裏付けとなるデータの調査範囲・調査機関名・調査年月を記載してください。</a:t>
            </a:r>
          </a:p>
          <a:p>
            <a:r>
              <a:rPr lang="en-US" altLang="ja-JP" sz="800" b="0" i="0" dirty="0">
                <a:effectLst/>
                <a:latin typeface="+mn-ea"/>
              </a:rPr>
              <a:t>(</a:t>
            </a:r>
            <a:r>
              <a:rPr lang="ja-JP" altLang="en-US" sz="800" b="0" i="0" dirty="0">
                <a:effectLst/>
                <a:latin typeface="+mn-ea"/>
              </a:rPr>
              <a:t>掲載開始から</a:t>
            </a:r>
            <a:r>
              <a:rPr lang="en-US" altLang="ja-JP" sz="800" b="0" i="0" dirty="0">
                <a:effectLst/>
                <a:latin typeface="+mn-ea"/>
              </a:rPr>
              <a:t>1</a:t>
            </a:r>
            <a:r>
              <a:rPr lang="ja-JP" altLang="en-US" sz="800" b="0" i="0" dirty="0">
                <a:effectLst/>
                <a:latin typeface="+mn-ea"/>
              </a:rPr>
              <a:t>年以内のデータに限ります。）</a:t>
            </a:r>
            <a:endParaRPr lang="en-US" altLang="ja-JP" sz="800" b="0" i="0" dirty="0">
              <a:effectLst/>
              <a:latin typeface="+mn-ea"/>
            </a:endParaRPr>
          </a:p>
        </p:txBody>
      </p:sp>
      <p:sp>
        <p:nvSpPr>
          <p:cNvPr id="14" name="テキスト ボックス 13">
            <a:extLst>
              <a:ext uri="{FF2B5EF4-FFF2-40B4-BE49-F238E27FC236}">
                <a16:creationId xmlns:a16="http://schemas.microsoft.com/office/drawing/2014/main" id="{7DF1BDD8-AF36-9346-73A4-031510F71FAF}"/>
              </a:ext>
            </a:extLst>
          </p:cNvPr>
          <p:cNvSpPr txBox="1"/>
          <p:nvPr/>
        </p:nvSpPr>
        <p:spPr>
          <a:xfrm>
            <a:off x="4729929" y="5759729"/>
            <a:ext cx="3986232" cy="584775"/>
          </a:xfrm>
          <a:prstGeom prst="rect">
            <a:avLst/>
          </a:prstGeom>
          <a:noFill/>
        </p:spPr>
        <p:txBody>
          <a:bodyPr wrap="square">
            <a:spAutoFit/>
          </a:bodyPr>
          <a:lstStyle/>
          <a:p>
            <a:pPr algn="l"/>
            <a:r>
              <a:rPr lang="ja-JP" altLang="en-US" sz="800" dirty="0">
                <a:latin typeface="+mn-ea"/>
              </a:rPr>
              <a:t>アルコール商品の広告など注意表示が必要な広告については、各業界基準を遵守しております。注意表示については、視認可能なサイズで明瞭に記載してください。</a:t>
            </a:r>
          </a:p>
          <a:p>
            <a:pPr algn="l"/>
            <a:br>
              <a:rPr lang="en-US" altLang="ja-JP" sz="900" dirty="0">
                <a:latin typeface="+mn-ea"/>
              </a:rPr>
            </a:br>
            <a:r>
              <a:rPr lang="ja-JP" altLang="en-US" sz="700" dirty="0">
                <a:latin typeface="+mn-ea"/>
              </a:rPr>
              <a:t>例：「未成年者の飲酒は法律で禁じられています」「お酒は二十歳になってから」など</a:t>
            </a:r>
            <a:endParaRPr lang="en-US" altLang="ja-JP" sz="700" dirty="0">
              <a:latin typeface="+mn-ea"/>
            </a:endParaRPr>
          </a:p>
        </p:txBody>
      </p:sp>
      <p:sp>
        <p:nvSpPr>
          <p:cNvPr id="15" name="テキスト ボックス 14">
            <a:extLst>
              <a:ext uri="{FF2B5EF4-FFF2-40B4-BE49-F238E27FC236}">
                <a16:creationId xmlns:a16="http://schemas.microsoft.com/office/drawing/2014/main" id="{3FD0D40D-ED77-1DBE-7AE7-9026C66D16AC}"/>
              </a:ext>
            </a:extLst>
          </p:cNvPr>
          <p:cNvSpPr txBox="1"/>
          <p:nvPr/>
        </p:nvSpPr>
        <p:spPr>
          <a:xfrm>
            <a:off x="5003280" y="1780406"/>
            <a:ext cx="1553585" cy="200055"/>
          </a:xfrm>
          <a:prstGeom prst="rect">
            <a:avLst/>
          </a:prstGeom>
          <a:noFill/>
        </p:spPr>
        <p:txBody>
          <a:bodyPr wrap="square">
            <a:spAutoFit/>
          </a:bodyPr>
          <a:lstStyle/>
          <a:p>
            <a:pPr algn="ctr"/>
            <a:r>
              <a:rPr lang="en-US" altLang="ja-JP" sz="700" b="0" i="0" dirty="0">
                <a:effectLst/>
                <a:latin typeface="+mn-ea"/>
              </a:rPr>
              <a:t>NG</a:t>
            </a:r>
            <a:r>
              <a:rPr lang="ja-JP" altLang="en-US" sz="700" b="0" i="0" dirty="0">
                <a:effectLst/>
                <a:latin typeface="+mn-ea"/>
              </a:rPr>
              <a:t>　広告との境がわからない</a:t>
            </a:r>
          </a:p>
        </p:txBody>
      </p:sp>
      <p:sp>
        <p:nvSpPr>
          <p:cNvPr id="17" name="テキスト ボックス 16">
            <a:extLst>
              <a:ext uri="{FF2B5EF4-FFF2-40B4-BE49-F238E27FC236}">
                <a16:creationId xmlns:a16="http://schemas.microsoft.com/office/drawing/2014/main" id="{B486FC60-2D8C-0DEE-0714-8E0BF5913A88}"/>
              </a:ext>
            </a:extLst>
          </p:cNvPr>
          <p:cNvSpPr txBox="1"/>
          <p:nvPr/>
        </p:nvSpPr>
        <p:spPr>
          <a:xfrm>
            <a:off x="6875046" y="1776987"/>
            <a:ext cx="1526000" cy="200055"/>
          </a:xfrm>
          <a:prstGeom prst="rect">
            <a:avLst/>
          </a:prstGeom>
          <a:noFill/>
        </p:spPr>
        <p:txBody>
          <a:bodyPr wrap="square">
            <a:spAutoFit/>
          </a:bodyPr>
          <a:lstStyle/>
          <a:p>
            <a:pPr algn="ctr"/>
            <a:r>
              <a:rPr lang="en-US" altLang="ja-JP" sz="700" b="0" i="0" dirty="0">
                <a:effectLst/>
                <a:latin typeface="+mn-ea"/>
              </a:rPr>
              <a:t>OK</a:t>
            </a:r>
            <a:r>
              <a:rPr lang="ja-JP" altLang="en-US" sz="700" b="0" i="0" dirty="0">
                <a:effectLst/>
                <a:latin typeface="+mn-ea"/>
              </a:rPr>
              <a:t>　広告との境がわかる</a:t>
            </a:r>
          </a:p>
        </p:txBody>
      </p:sp>
      <p:sp>
        <p:nvSpPr>
          <p:cNvPr id="18" name="テキスト ボックス 17">
            <a:extLst>
              <a:ext uri="{FF2B5EF4-FFF2-40B4-BE49-F238E27FC236}">
                <a16:creationId xmlns:a16="http://schemas.microsoft.com/office/drawing/2014/main" id="{BEE31085-E91D-D181-2B01-1BEBB6EF4D68}"/>
              </a:ext>
            </a:extLst>
          </p:cNvPr>
          <p:cNvSpPr txBox="1"/>
          <p:nvPr/>
        </p:nvSpPr>
        <p:spPr>
          <a:xfrm>
            <a:off x="4756403" y="4914657"/>
            <a:ext cx="3883956" cy="338554"/>
          </a:xfrm>
          <a:prstGeom prst="rect">
            <a:avLst/>
          </a:prstGeom>
          <a:noFill/>
        </p:spPr>
        <p:txBody>
          <a:bodyPr wrap="square">
            <a:spAutoFit/>
          </a:bodyPr>
          <a:lstStyle/>
          <a:p>
            <a:pPr algn="l"/>
            <a:r>
              <a:rPr lang="ja-JP" altLang="en-US" sz="800" dirty="0">
                <a:latin typeface="+mn-ea"/>
              </a:rPr>
              <a:t>バナー内に社名（ブランド名でも可）、サイト名、サービス名のいずれかを記載してください。</a:t>
            </a:r>
            <a:endParaRPr lang="en-US" altLang="ja-JP" sz="800" dirty="0">
              <a:latin typeface="+mn-ea"/>
            </a:endParaRPr>
          </a:p>
        </p:txBody>
      </p:sp>
      <p:sp>
        <p:nvSpPr>
          <p:cNvPr id="20" name="テキスト ボックス 19">
            <a:extLst>
              <a:ext uri="{FF2B5EF4-FFF2-40B4-BE49-F238E27FC236}">
                <a16:creationId xmlns:a16="http://schemas.microsoft.com/office/drawing/2014/main" id="{1AC59F56-71C1-0361-3754-19B462816E1F}"/>
              </a:ext>
            </a:extLst>
          </p:cNvPr>
          <p:cNvSpPr txBox="1"/>
          <p:nvPr/>
        </p:nvSpPr>
        <p:spPr>
          <a:xfrm>
            <a:off x="510238" y="5768118"/>
            <a:ext cx="3883961" cy="584775"/>
          </a:xfrm>
          <a:prstGeom prst="rect">
            <a:avLst/>
          </a:prstGeom>
          <a:noFill/>
        </p:spPr>
        <p:txBody>
          <a:bodyPr wrap="square">
            <a:spAutoFit/>
          </a:bodyPr>
          <a:lstStyle/>
          <a:p>
            <a:pPr algn="l"/>
            <a:r>
              <a:rPr lang="ja-JP" altLang="en-US" sz="800" b="0" i="0" dirty="0">
                <a:effectLst/>
                <a:latin typeface="+mn-ea"/>
              </a:rPr>
              <a:t>バナーに記載されている商品およびサービスが遷移先に存在しないページは指定はできません。</a:t>
            </a:r>
          </a:p>
          <a:p>
            <a:pPr algn="l"/>
            <a:r>
              <a:rPr lang="ja-JP" altLang="en-US" sz="800" b="0" i="0" dirty="0">
                <a:effectLst/>
                <a:latin typeface="+mn-ea"/>
              </a:rPr>
              <a:t>また、商品の価格やキャンペーン内容がバナーに記載されている場合、遷移先ページと整合性が取れる状態でご入稿ください。</a:t>
            </a:r>
            <a:endParaRPr lang="en-US" altLang="ja-JP" sz="800" dirty="0">
              <a:latin typeface="+mn-ea"/>
            </a:endParaRPr>
          </a:p>
        </p:txBody>
      </p:sp>
      <p:pic>
        <p:nvPicPr>
          <p:cNvPr id="21" name="図 20">
            <a:extLst>
              <a:ext uri="{FF2B5EF4-FFF2-40B4-BE49-F238E27FC236}">
                <a16:creationId xmlns:a16="http://schemas.microsoft.com/office/drawing/2014/main" id="{47F3BBD5-49C4-2553-5EDA-4848382D5D61}"/>
              </a:ext>
            </a:extLst>
          </p:cNvPr>
          <p:cNvPicPr>
            <a:picLocks noChangeAspect="1"/>
          </p:cNvPicPr>
          <p:nvPr/>
        </p:nvPicPr>
        <p:blipFill>
          <a:blip r:embed="rId3"/>
          <a:stretch>
            <a:fillRect/>
          </a:stretch>
        </p:blipFill>
        <p:spPr>
          <a:xfrm>
            <a:off x="4968931" y="2066296"/>
            <a:ext cx="1622143" cy="1345445"/>
          </a:xfrm>
          <a:prstGeom prst="rect">
            <a:avLst/>
          </a:prstGeom>
        </p:spPr>
      </p:pic>
      <p:pic>
        <p:nvPicPr>
          <p:cNvPr id="22" name="図 21">
            <a:extLst>
              <a:ext uri="{FF2B5EF4-FFF2-40B4-BE49-F238E27FC236}">
                <a16:creationId xmlns:a16="http://schemas.microsoft.com/office/drawing/2014/main" id="{B3166FF9-F4AB-4A61-CC92-521C3DC870F5}"/>
              </a:ext>
            </a:extLst>
          </p:cNvPr>
          <p:cNvPicPr>
            <a:picLocks noChangeAspect="1"/>
          </p:cNvPicPr>
          <p:nvPr/>
        </p:nvPicPr>
        <p:blipFill>
          <a:blip r:embed="rId2"/>
          <a:stretch>
            <a:fillRect/>
          </a:stretch>
        </p:blipFill>
        <p:spPr>
          <a:xfrm>
            <a:off x="6823022" y="2040510"/>
            <a:ext cx="1630049" cy="1359276"/>
          </a:xfrm>
          <a:prstGeom prst="rect">
            <a:avLst/>
          </a:prstGeom>
        </p:spPr>
      </p:pic>
      <p:sp>
        <p:nvSpPr>
          <p:cNvPr id="23" name="テキスト ボックス 22">
            <a:extLst>
              <a:ext uri="{FF2B5EF4-FFF2-40B4-BE49-F238E27FC236}">
                <a16:creationId xmlns:a16="http://schemas.microsoft.com/office/drawing/2014/main" id="{C16FBAC2-E49B-612E-D2F9-A9BFFA6F71E7}"/>
              </a:ext>
            </a:extLst>
          </p:cNvPr>
          <p:cNvSpPr txBox="1"/>
          <p:nvPr/>
        </p:nvSpPr>
        <p:spPr>
          <a:xfrm>
            <a:off x="1307121" y="2096147"/>
            <a:ext cx="2290194" cy="307777"/>
          </a:xfrm>
          <a:prstGeom prst="rect">
            <a:avLst/>
          </a:prstGeom>
          <a:noFill/>
        </p:spPr>
        <p:txBody>
          <a:bodyPr wrap="square">
            <a:spAutoFit/>
          </a:bodyPr>
          <a:lstStyle/>
          <a:p>
            <a:pPr algn="ctr"/>
            <a:r>
              <a:rPr lang="ja-JP" altLang="en-US" sz="700" b="0" i="0" dirty="0">
                <a:effectLst/>
                <a:latin typeface="+mn-ea"/>
              </a:rPr>
              <a:t>・スマートフォン ビルボードスティッキー</a:t>
            </a:r>
            <a:endParaRPr lang="en-US" altLang="ja-JP" sz="700" b="0" i="0" dirty="0">
              <a:effectLst/>
              <a:latin typeface="+mn-ea"/>
            </a:endParaRPr>
          </a:p>
          <a:p>
            <a:pPr algn="ctr"/>
            <a:r>
              <a:rPr lang="ja-JP" altLang="en-US" sz="700" dirty="0">
                <a:latin typeface="+mn-ea"/>
              </a:rPr>
              <a:t>・動画メニュー</a:t>
            </a:r>
            <a:endParaRPr lang="ja-JP" altLang="en-US" sz="700" b="0" i="0" dirty="0">
              <a:effectLst/>
              <a:latin typeface="+mn-ea"/>
            </a:endParaRPr>
          </a:p>
        </p:txBody>
      </p:sp>
      <p:pic>
        <p:nvPicPr>
          <p:cNvPr id="26" name="図 25">
            <a:extLst>
              <a:ext uri="{FF2B5EF4-FFF2-40B4-BE49-F238E27FC236}">
                <a16:creationId xmlns:a16="http://schemas.microsoft.com/office/drawing/2014/main" id="{113A2236-4CC2-F210-9AC1-8B12352C7C79}"/>
              </a:ext>
            </a:extLst>
          </p:cNvPr>
          <p:cNvPicPr>
            <a:picLocks noChangeAspect="1"/>
          </p:cNvPicPr>
          <p:nvPr/>
        </p:nvPicPr>
        <p:blipFill>
          <a:blip r:embed="rId4"/>
          <a:stretch>
            <a:fillRect/>
          </a:stretch>
        </p:blipFill>
        <p:spPr>
          <a:xfrm>
            <a:off x="1520307" y="2400288"/>
            <a:ext cx="1927431" cy="1086807"/>
          </a:xfrm>
          <a:prstGeom prst="rect">
            <a:avLst/>
          </a:prstGeom>
        </p:spPr>
      </p:pic>
      <p:sp>
        <p:nvSpPr>
          <p:cNvPr id="27" name="テキスト ボックス 26">
            <a:extLst>
              <a:ext uri="{FF2B5EF4-FFF2-40B4-BE49-F238E27FC236}">
                <a16:creationId xmlns:a16="http://schemas.microsoft.com/office/drawing/2014/main" id="{664999CF-13FC-44B2-E5CF-135E8EFDBB2B}"/>
              </a:ext>
            </a:extLst>
          </p:cNvPr>
          <p:cNvSpPr txBox="1"/>
          <p:nvPr/>
        </p:nvSpPr>
        <p:spPr>
          <a:xfrm>
            <a:off x="510238" y="1785338"/>
            <a:ext cx="3883961" cy="215444"/>
          </a:xfrm>
          <a:prstGeom prst="rect">
            <a:avLst/>
          </a:prstGeom>
          <a:solidFill>
            <a:schemeClr val="accent3">
              <a:lumMod val="60000"/>
              <a:lumOff val="40000"/>
            </a:schemeClr>
          </a:solidFill>
        </p:spPr>
        <p:txBody>
          <a:bodyPr wrap="square" rtlCol="0">
            <a:spAutoFit/>
          </a:bodyPr>
          <a:lstStyle/>
          <a:p>
            <a:pPr algn="ctr"/>
            <a:r>
              <a:rPr lang="ja-JP" altLang="en-US" sz="800" b="1">
                <a:solidFill>
                  <a:schemeClr val="bg1"/>
                </a:solidFill>
                <a:latin typeface="+mn-ea"/>
              </a:rPr>
              <a:t>参考画像</a:t>
            </a:r>
          </a:p>
        </p:txBody>
      </p:sp>
      <p:sp>
        <p:nvSpPr>
          <p:cNvPr id="28" name="テキスト ボックス 27">
            <a:extLst>
              <a:ext uri="{FF2B5EF4-FFF2-40B4-BE49-F238E27FC236}">
                <a16:creationId xmlns:a16="http://schemas.microsoft.com/office/drawing/2014/main" id="{D46F8F16-54D0-9277-C793-CCD0EBE1AFE6}"/>
              </a:ext>
            </a:extLst>
          </p:cNvPr>
          <p:cNvSpPr txBox="1"/>
          <p:nvPr/>
        </p:nvSpPr>
        <p:spPr>
          <a:xfrm>
            <a:off x="510244" y="1082215"/>
            <a:ext cx="3883955" cy="224486"/>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en-US" altLang="ja-JP" sz="900" b="1" dirty="0">
                <a:latin typeface="+mn-ea"/>
              </a:rPr>
              <a:t>PR</a:t>
            </a:r>
            <a:r>
              <a:rPr lang="ja-JP" altLang="en-US" sz="900" b="1" dirty="0">
                <a:latin typeface="+mn-ea"/>
              </a:rPr>
              <a:t>表記</a:t>
            </a:r>
            <a:endParaRPr lang="en" altLang="ja-JP" sz="800" b="1" dirty="0">
              <a:latin typeface="+mn-ea"/>
            </a:endParaRPr>
          </a:p>
        </p:txBody>
      </p:sp>
      <p:sp>
        <p:nvSpPr>
          <p:cNvPr id="29" name="テキスト ボックス 28">
            <a:extLst>
              <a:ext uri="{FF2B5EF4-FFF2-40B4-BE49-F238E27FC236}">
                <a16:creationId xmlns:a16="http://schemas.microsoft.com/office/drawing/2014/main" id="{163AD109-3AC0-8A3E-81E2-60283830D8AA}"/>
              </a:ext>
            </a:extLst>
          </p:cNvPr>
          <p:cNvSpPr txBox="1"/>
          <p:nvPr/>
        </p:nvSpPr>
        <p:spPr>
          <a:xfrm>
            <a:off x="510244" y="5481064"/>
            <a:ext cx="3883955" cy="224486"/>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mn-ea"/>
              </a:rPr>
              <a:t>遷移先ページ</a:t>
            </a:r>
            <a:endParaRPr lang="en" altLang="ja-JP" sz="800" b="1" dirty="0">
              <a:latin typeface="+mn-ea"/>
            </a:endParaRPr>
          </a:p>
        </p:txBody>
      </p:sp>
      <p:sp>
        <p:nvSpPr>
          <p:cNvPr id="30" name="テキスト ボックス 29">
            <a:extLst>
              <a:ext uri="{FF2B5EF4-FFF2-40B4-BE49-F238E27FC236}">
                <a16:creationId xmlns:a16="http://schemas.microsoft.com/office/drawing/2014/main" id="{44E31B80-6925-0C69-9534-93B5771C3CBC}"/>
              </a:ext>
            </a:extLst>
          </p:cNvPr>
          <p:cNvSpPr txBox="1"/>
          <p:nvPr/>
        </p:nvSpPr>
        <p:spPr>
          <a:xfrm>
            <a:off x="4756403" y="1082215"/>
            <a:ext cx="3883955" cy="224486"/>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mn-ea"/>
              </a:rPr>
              <a:t>バナー枠線</a:t>
            </a:r>
            <a:endParaRPr lang="en-US" altLang="ja-JP" sz="900" b="1" dirty="0">
              <a:latin typeface="+mn-ea"/>
            </a:endParaRPr>
          </a:p>
        </p:txBody>
      </p:sp>
      <p:sp>
        <p:nvSpPr>
          <p:cNvPr id="31" name="テキスト ボックス 30">
            <a:extLst>
              <a:ext uri="{FF2B5EF4-FFF2-40B4-BE49-F238E27FC236}">
                <a16:creationId xmlns:a16="http://schemas.microsoft.com/office/drawing/2014/main" id="{440F776A-5E41-3005-865C-5209486E47A6}"/>
              </a:ext>
            </a:extLst>
          </p:cNvPr>
          <p:cNvSpPr txBox="1"/>
          <p:nvPr/>
        </p:nvSpPr>
        <p:spPr>
          <a:xfrm>
            <a:off x="4756403" y="3619055"/>
            <a:ext cx="3883955" cy="224486"/>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mn-ea"/>
              </a:rPr>
              <a:t>比較・最上位表現</a:t>
            </a:r>
            <a:endParaRPr lang="en-US" altLang="ja-JP" sz="900" b="1" dirty="0">
              <a:latin typeface="+mn-ea"/>
            </a:endParaRPr>
          </a:p>
        </p:txBody>
      </p:sp>
      <p:sp>
        <p:nvSpPr>
          <p:cNvPr id="32" name="テキスト ボックス 31">
            <a:extLst>
              <a:ext uri="{FF2B5EF4-FFF2-40B4-BE49-F238E27FC236}">
                <a16:creationId xmlns:a16="http://schemas.microsoft.com/office/drawing/2014/main" id="{EBB91E5D-E3D0-2CCA-089E-1CAC4DDF4AF8}"/>
              </a:ext>
            </a:extLst>
          </p:cNvPr>
          <p:cNvSpPr txBox="1"/>
          <p:nvPr/>
        </p:nvSpPr>
        <p:spPr>
          <a:xfrm>
            <a:off x="4756403" y="4638618"/>
            <a:ext cx="3883955" cy="224486"/>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mn-ea"/>
              </a:rPr>
              <a:t>広告主体名の表記</a:t>
            </a:r>
            <a:endParaRPr lang="en-US" altLang="ja-JP" sz="900" b="1" dirty="0">
              <a:latin typeface="+mn-ea"/>
            </a:endParaRPr>
          </a:p>
        </p:txBody>
      </p:sp>
      <p:sp>
        <p:nvSpPr>
          <p:cNvPr id="33" name="テキスト ボックス 32">
            <a:extLst>
              <a:ext uri="{FF2B5EF4-FFF2-40B4-BE49-F238E27FC236}">
                <a16:creationId xmlns:a16="http://schemas.microsoft.com/office/drawing/2014/main" id="{C18C5279-561E-5708-5583-C74B457AB0A3}"/>
              </a:ext>
            </a:extLst>
          </p:cNvPr>
          <p:cNvSpPr txBox="1"/>
          <p:nvPr/>
        </p:nvSpPr>
        <p:spPr>
          <a:xfrm>
            <a:off x="4756403" y="5472675"/>
            <a:ext cx="3883955" cy="224486"/>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a:latin typeface="+mn-ea"/>
              </a:rPr>
              <a:t>各業界基準の遵守</a:t>
            </a:r>
            <a:endParaRPr lang="en-US" altLang="ja-JP" sz="900" b="1" dirty="0">
              <a:latin typeface="+mn-ea"/>
            </a:endParaRPr>
          </a:p>
        </p:txBody>
      </p:sp>
      <p:sp>
        <p:nvSpPr>
          <p:cNvPr id="34" name="テキスト ボックス 33">
            <a:extLst>
              <a:ext uri="{FF2B5EF4-FFF2-40B4-BE49-F238E27FC236}">
                <a16:creationId xmlns:a16="http://schemas.microsoft.com/office/drawing/2014/main" id="{58C58A5A-81C4-C23A-ADE1-02DCAEC9F0D6}"/>
              </a:ext>
            </a:extLst>
          </p:cNvPr>
          <p:cNvSpPr txBox="1"/>
          <p:nvPr/>
        </p:nvSpPr>
        <p:spPr>
          <a:xfrm>
            <a:off x="4756403" y="1394809"/>
            <a:ext cx="3883955" cy="338554"/>
          </a:xfrm>
          <a:prstGeom prst="rect">
            <a:avLst/>
          </a:prstGeom>
          <a:noFill/>
        </p:spPr>
        <p:txBody>
          <a:bodyPr wrap="square">
            <a:spAutoFit/>
          </a:bodyPr>
          <a:lstStyle/>
          <a:p>
            <a:pPr algn="l"/>
            <a:r>
              <a:rPr lang="ja-JP" altLang="en-US" sz="800" dirty="0">
                <a:latin typeface="+mn-ea"/>
              </a:rPr>
              <a:t>当社サイトの背景色（ホワイトまたはグレー）とバナーの色が同化する場合は、</a:t>
            </a:r>
            <a:endParaRPr lang="en-US" altLang="ja-JP" sz="800" dirty="0">
              <a:latin typeface="+mn-ea"/>
            </a:endParaRPr>
          </a:p>
          <a:p>
            <a:pPr algn="l"/>
            <a:r>
              <a:rPr lang="ja-JP" altLang="en-US" sz="800" dirty="0">
                <a:latin typeface="+mn-ea"/>
              </a:rPr>
              <a:t>広告領域を明瞭とするため、枠線をつけてください。</a:t>
            </a:r>
            <a:endParaRPr lang="en-US" altLang="ja-JP" sz="800" b="0" i="0" dirty="0">
              <a:effectLst/>
              <a:latin typeface="+mn-ea"/>
            </a:endParaRPr>
          </a:p>
        </p:txBody>
      </p:sp>
    </p:spTree>
    <p:extLst>
      <p:ext uri="{BB962C8B-B14F-4D97-AF65-F5344CB8AC3E}">
        <p14:creationId xmlns:p14="http://schemas.microsoft.com/office/powerpoint/2010/main" val="691037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3F68AE0B-76DC-49EA-AD1D-103DA6328595}"/>
              </a:ext>
            </a:extLst>
          </p:cNvPr>
          <p:cNvSpPr/>
          <p:nvPr/>
        </p:nvSpPr>
        <p:spPr>
          <a:xfrm>
            <a:off x="6884503" y="1198420"/>
            <a:ext cx="2104697" cy="526472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529D99B3-B687-4B0F-B7B4-9A9904765FB3}"/>
              </a:ext>
            </a:extLst>
          </p:cNvPr>
          <p:cNvSpPr txBox="1"/>
          <p:nvPr/>
        </p:nvSpPr>
        <p:spPr>
          <a:xfrm>
            <a:off x="7853746" y="1085570"/>
            <a:ext cx="1044000" cy="261610"/>
          </a:xfrm>
          <a:prstGeom prst="rect">
            <a:avLst/>
          </a:prstGeom>
          <a:solidFill>
            <a:schemeClr val="accent1"/>
          </a:solidFill>
        </p:spPr>
        <p:txBody>
          <a:bodyPr wrap="square" rtlCol="0" anchor="ctr">
            <a:spAutoFit/>
          </a:bodyPr>
          <a:lstStyle/>
          <a:p>
            <a:pPr algn="ctr"/>
            <a:r>
              <a:rPr kumimoji="1" lang="ja-JP" altLang="en-US" sz="1100" b="1">
                <a:solidFill>
                  <a:schemeClr val="bg1"/>
                </a:solidFill>
              </a:rPr>
              <a:t>旅行ガイド</a:t>
            </a:r>
            <a:endParaRPr kumimoji="1" lang="en-US" altLang="ja-JP" sz="1100" b="1">
              <a:solidFill>
                <a:schemeClr val="bg1"/>
              </a:solidFill>
            </a:endParaRPr>
          </a:p>
        </p:txBody>
      </p:sp>
      <p:sp>
        <p:nvSpPr>
          <p:cNvPr id="23" name="正方形/長方形 22">
            <a:extLst>
              <a:ext uri="{FF2B5EF4-FFF2-40B4-BE49-F238E27FC236}">
                <a16:creationId xmlns:a16="http://schemas.microsoft.com/office/drawing/2014/main" id="{D5CF7B81-1656-49FE-8D6A-1E474EE2DD64}"/>
              </a:ext>
            </a:extLst>
          </p:cNvPr>
          <p:cNvSpPr/>
          <p:nvPr/>
        </p:nvSpPr>
        <p:spPr>
          <a:xfrm>
            <a:off x="293916" y="581297"/>
            <a:ext cx="2168434" cy="589582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グラフィックス 24" descr="キャレットを下へ 単色塗りつぶし">
            <a:extLst>
              <a:ext uri="{FF2B5EF4-FFF2-40B4-BE49-F238E27FC236}">
                <a16:creationId xmlns:a16="http://schemas.microsoft.com/office/drawing/2014/main" id="{992207F2-A7BD-46B0-A0F7-7D0E16A9A66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4035" y="5745205"/>
            <a:ext cx="4581759" cy="914400"/>
          </a:xfrm>
          <a:prstGeom prst="rect">
            <a:avLst/>
          </a:prstGeom>
        </p:spPr>
      </p:pic>
      <p:sp>
        <p:nvSpPr>
          <p:cNvPr id="26" name="正方形/長方形 25">
            <a:extLst>
              <a:ext uri="{FF2B5EF4-FFF2-40B4-BE49-F238E27FC236}">
                <a16:creationId xmlns:a16="http://schemas.microsoft.com/office/drawing/2014/main" id="{4747C393-C62C-41F6-8798-F029EB2258B6}"/>
              </a:ext>
            </a:extLst>
          </p:cNvPr>
          <p:cNvSpPr/>
          <p:nvPr/>
        </p:nvSpPr>
        <p:spPr>
          <a:xfrm>
            <a:off x="2612756" y="1794165"/>
            <a:ext cx="4097369" cy="467727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プレースホルダー 8">
            <a:extLst>
              <a:ext uri="{FF2B5EF4-FFF2-40B4-BE49-F238E27FC236}">
                <a16:creationId xmlns:a16="http://schemas.microsoft.com/office/drawing/2014/main" id="{35EFAFE1-36E3-4679-A32A-E5F0CD2835A4}"/>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コンテンツのご紹介</a:t>
            </a:r>
          </a:p>
        </p:txBody>
      </p:sp>
      <p:sp>
        <p:nvSpPr>
          <p:cNvPr id="18" name="テキスト ボックス 17">
            <a:extLst>
              <a:ext uri="{FF2B5EF4-FFF2-40B4-BE49-F238E27FC236}">
                <a16:creationId xmlns:a16="http://schemas.microsoft.com/office/drawing/2014/main" id="{4FDF67F3-FBB5-4B81-9E76-BB34D0770E76}"/>
              </a:ext>
            </a:extLst>
          </p:cNvPr>
          <p:cNvSpPr txBox="1"/>
          <p:nvPr/>
        </p:nvSpPr>
        <p:spPr>
          <a:xfrm>
            <a:off x="1040680" y="918560"/>
            <a:ext cx="1338828" cy="369332"/>
          </a:xfrm>
          <a:prstGeom prst="rect">
            <a:avLst/>
          </a:prstGeom>
          <a:noFill/>
        </p:spPr>
        <p:txBody>
          <a:bodyPr wrap="none" rtlCol="0">
            <a:spAutoFit/>
          </a:bodyPr>
          <a:lstStyle/>
          <a:p>
            <a:r>
              <a:rPr kumimoji="1" lang="ja-JP" altLang="en-US" b="1">
                <a:solidFill>
                  <a:schemeClr val="bg1"/>
                </a:solidFill>
              </a:rPr>
              <a:t>行先の検討</a:t>
            </a:r>
          </a:p>
        </p:txBody>
      </p:sp>
      <p:sp>
        <p:nvSpPr>
          <p:cNvPr id="19" name="テキスト ボックス 18">
            <a:extLst>
              <a:ext uri="{FF2B5EF4-FFF2-40B4-BE49-F238E27FC236}">
                <a16:creationId xmlns:a16="http://schemas.microsoft.com/office/drawing/2014/main" id="{4BC4D12A-69C8-44D6-82FB-F549507877F5}"/>
              </a:ext>
            </a:extLst>
          </p:cNvPr>
          <p:cNvSpPr txBox="1"/>
          <p:nvPr/>
        </p:nvSpPr>
        <p:spPr>
          <a:xfrm>
            <a:off x="336641" y="747309"/>
            <a:ext cx="704039" cy="707886"/>
          </a:xfrm>
          <a:prstGeom prst="rect">
            <a:avLst/>
          </a:prstGeom>
          <a:noFill/>
        </p:spPr>
        <p:txBody>
          <a:bodyPr wrap="none" rtlCol="0">
            <a:spAutoFit/>
          </a:bodyPr>
          <a:lstStyle/>
          <a:p>
            <a:r>
              <a:rPr kumimoji="1" lang="en-US" altLang="ja-JP" sz="4000" b="1">
                <a:solidFill>
                  <a:schemeClr val="bg1"/>
                </a:solidFill>
              </a:rPr>
              <a:t>02</a:t>
            </a:r>
            <a:endParaRPr kumimoji="1" lang="ja-JP" altLang="en-US" sz="4000" b="1">
              <a:solidFill>
                <a:schemeClr val="bg1"/>
              </a:solidFill>
            </a:endParaRPr>
          </a:p>
        </p:txBody>
      </p:sp>
      <p:pic>
        <p:nvPicPr>
          <p:cNvPr id="12" name="図 11" descr="グラフィカル ユーザー インターフェイス&#10;&#10;自動的に生成された説明">
            <a:extLst>
              <a:ext uri="{FF2B5EF4-FFF2-40B4-BE49-F238E27FC236}">
                <a16:creationId xmlns:a16="http://schemas.microsoft.com/office/drawing/2014/main" id="{04522DF0-7E3D-40A8-81A1-E349E576D3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84186" y="1422972"/>
            <a:ext cx="1908000" cy="4915486"/>
          </a:xfrm>
          <a:prstGeom prst="rect">
            <a:avLst/>
          </a:prstGeom>
          <a:ln w="76200">
            <a:noFill/>
          </a:ln>
        </p:spPr>
      </p:pic>
      <p:sp>
        <p:nvSpPr>
          <p:cNvPr id="4" name="スライド番号プレースホルダー 3">
            <a:extLst>
              <a:ext uri="{FF2B5EF4-FFF2-40B4-BE49-F238E27FC236}">
                <a16:creationId xmlns:a16="http://schemas.microsoft.com/office/drawing/2014/main" id="{41D46102-C641-4933-9FCA-E58BD15E5E13}"/>
              </a:ext>
            </a:extLst>
          </p:cNvPr>
          <p:cNvSpPr>
            <a:spLocks noGrp="1"/>
          </p:cNvSpPr>
          <p:nvPr>
            <p:ph type="sldNum" sz="quarter" idx="12"/>
          </p:nvPr>
        </p:nvSpPr>
        <p:spPr/>
        <p:txBody>
          <a:bodyPr/>
          <a:lstStyle/>
          <a:p>
            <a:fld id="{D8B91448-09D1-4BE7-A07D-AABAAA73F2EB}" type="slidenum">
              <a:rPr kumimoji="1" lang="ja-JP" altLang="en-US" smtClean="0"/>
              <a:t>6</a:t>
            </a:fld>
            <a:endParaRPr kumimoji="1" lang="ja-JP" altLang="en-US"/>
          </a:p>
        </p:txBody>
      </p:sp>
      <p:pic>
        <p:nvPicPr>
          <p:cNvPr id="16" name="図 15" descr="グラフィカル ユーザー インターフェイス, アプリケーション, チャットまたはテキスト メッセージ&#10;&#10;自動的に生成された説明">
            <a:extLst>
              <a:ext uri="{FF2B5EF4-FFF2-40B4-BE49-F238E27FC236}">
                <a16:creationId xmlns:a16="http://schemas.microsoft.com/office/drawing/2014/main" id="{489959F0-DD3B-4FE1-9D85-9A0219EAA38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62459" y="1951378"/>
            <a:ext cx="1810482" cy="4343102"/>
          </a:xfrm>
          <a:prstGeom prst="rect">
            <a:avLst/>
          </a:prstGeom>
          <a:ln w="76200">
            <a:noFill/>
          </a:ln>
        </p:spPr>
      </p:pic>
      <p:pic>
        <p:nvPicPr>
          <p:cNvPr id="37" name="図 36" descr="スクリーンショットの画面&#10;&#10;自動的に生成された説明">
            <a:extLst>
              <a:ext uri="{FF2B5EF4-FFF2-40B4-BE49-F238E27FC236}">
                <a16:creationId xmlns:a16="http://schemas.microsoft.com/office/drawing/2014/main" id="{5794EEA1-128F-4F8E-B258-F33BDBB9352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47319" y="1996789"/>
            <a:ext cx="1810482" cy="4278161"/>
          </a:xfrm>
          <a:prstGeom prst="rect">
            <a:avLst/>
          </a:prstGeom>
          <a:ln w="76200">
            <a:noFill/>
          </a:ln>
        </p:spPr>
      </p:pic>
      <p:sp>
        <p:nvSpPr>
          <p:cNvPr id="20" name="コンテンツ プレースホルダー 2">
            <a:extLst>
              <a:ext uri="{FF2B5EF4-FFF2-40B4-BE49-F238E27FC236}">
                <a16:creationId xmlns:a16="http://schemas.microsoft.com/office/drawing/2014/main" id="{C27AB347-29B7-477F-837F-88555437B68A}"/>
              </a:ext>
            </a:extLst>
          </p:cNvPr>
          <p:cNvSpPr txBox="1">
            <a:spLocks/>
          </p:cNvSpPr>
          <p:nvPr/>
        </p:nvSpPr>
        <p:spPr>
          <a:xfrm>
            <a:off x="2478203" y="431437"/>
            <a:ext cx="6510997" cy="1491123"/>
          </a:xfrm>
          <a:prstGeom prst="rect">
            <a:avLst/>
          </a:prstGeom>
        </p:spPr>
        <p:txBody>
          <a:bodyPr vert="horz" lIns="91440" tIns="144000" rIns="91440" bIns="144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1400" b="1" dirty="0">
                <a:ea typeface="游ゴシック"/>
              </a:rPr>
              <a:t>433</a:t>
            </a:r>
            <a:r>
              <a:rPr lang="ja-JP" altLang="en-US" sz="1400" b="1" dirty="0">
                <a:ea typeface="游ゴシック"/>
              </a:rPr>
              <a:t>万件</a:t>
            </a:r>
            <a:r>
              <a:rPr lang="en-US" altLang="ja-JP" sz="1000" dirty="0">
                <a:ea typeface="游ゴシック"/>
              </a:rPr>
              <a:t>※</a:t>
            </a:r>
            <a:r>
              <a:rPr lang="ja-JP" altLang="en-US" sz="1400" dirty="0">
                <a:ea typeface="游ゴシック"/>
              </a:rPr>
              <a:t>を超える</a:t>
            </a:r>
            <a:r>
              <a:rPr lang="ja-JP" altLang="en-US" sz="1400" b="1" dirty="0">
                <a:ea typeface="游ゴシック"/>
              </a:rPr>
              <a:t>クチコミ</a:t>
            </a:r>
            <a:r>
              <a:rPr lang="ja-JP" altLang="en-US" sz="1400" dirty="0">
                <a:ea typeface="游ゴシック"/>
              </a:rPr>
              <a:t>から旅行者の実体験に基づいたスポットの満足度がわかる、</a:t>
            </a:r>
            <a:r>
              <a:rPr lang="ja-JP" altLang="en-US" sz="1400" b="1" dirty="0">
                <a:ea typeface="游ゴシック"/>
              </a:rPr>
              <a:t>海外 </a:t>
            </a:r>
            <a:r>
              <a:rPr lang="en-US" altLang="ja-JP" sz="1400" b="1" dirty="0">
                <a:ea typeface="游ゴシック"/>
              </a:rPr>
              <a:t>190以上の国と地域</a:t>
            </a:r>
            <a:r>
              <a:rPr lang="ja-JP" altLang="en-US" sz="1400" b="1" dirty="0">
                <a:ea typeface="游ゴシック"/>
              </a:rPr>
              <a:t>、国内</a:t>
            </a:r>
            <a:r>
              <a:rPr lang="en-US" altLang="ja-JP" sz="1400" b="1" dirty="0">
                <a:ea typeface="游ゴシック"/>
              </a:rPr>
              <a:t>47</a:t>
            </a:r>
            <a:r>
              <a:rPr lang="ja-JP" altLang="en-US" sz="1400" b="1" dirty="0">
                <a:ea typeface="游ゴシック"/>
              </a:rPr>
              <a:t>都道府県</a:t>
            </a:r>
            <a:r>
              <a:rPr lang="ja-JP" altLang="en-US" sz="1400" dirty="0">
                <a:ea typeface="游ゴシック"/>
              </a:rPr>
              <a:t>の</a:t>
            </a:r>
            <a:r>
              <a:rPr lang="ja-JP" altLang="en-US" sz="1800" b="1" dirty="0">
                <a:solidFill>
                  <a:schemeClr val="accent1"/>
                </a:solidFill>
                <a:ea typeface="游ゴシック"/>
              </a:rPr>
              <a:t>旅行ガイド</a:t>
            </a:r>
          </a:p>
          <a:p>
            <a:pPr marL="0" indent="0">
              <a:lnSpc>
                <a:spcPct val="100000"/>
              </a:lnSpc>
              <a:buFont typeface="Arial" panose="020B0604020202020204" pitchFamily="34" charset="0"/>
              <a:buNone/>
            </a:pPr>
            <a:r>
              <a:rPr lang="ja-JP" altLang="en-US" sz="1400" dirty="0">
                <a:ea typeface="游ゴシック"/>
              </a:rPr>
              <a:t>旅行先の巡り方がわかる、</a:t>
            </a:r>
            <a:br>
              <a:rPr lang="en-US" altLang="ja-JP" sz="1400" dirty="0"/>
            </a:br>
            <a:r>
              <a:rPr lang="en-US" altLang="ja-JP" sz="1400" b="1" dirty="0">
                <a:ea typeface="游ゴシック"/>
              </a:rPr>
              <a:t>152</a:t>
            </a:r>
            <a:r>
              <a:rPr lang="ja-JP" altLang="en-US" sz="1400" b="1" dirty="0">
                <a:ea typeface="游ゴシック"/>
              </a:rPr>
              <a:t>万冊以上</a:t>
            </a:r>
            <a:r>
              <a:rPr lang="en-US" altLang="ja-JP" sz="1000" dirty="0">
                <a:ea typeface="游ゴシック"/>
              </a:rPr>
              <a:t>※</a:t>
            </a:r>
            <a:r>
              <a:rPr lang="ja-JP" altLang="en-US" sz="1400" dirty="0">
                <a:ea typeface="游ゴシック"/>
              </a:rPr>
              <a:t>の</a:t>
            </a:r>
            <a:r>
              <a:rPr lang="ja-JP" altLang="en-US" sz="1800" b="1" dirty="0">
                <a:solidFill>
                  <a:schemeClr val="accent1"/>
                </a:solidFill>
                <a:ea typeface="游ゴシック"/>
              </a:rPr>
              <a:t>旅行記</a:t>
            </a:r>
            <a:r>
              <a:rPr lang="ja-JP" altLang="en-US" sz="1400" b="1" dirty="0">
                <a:solidFill>
                  <a:schemeClr val="accent1"/>
                </a:solidFill>
                <a:ea typeface="游ゴシック"/>
              </a:rPr>
              <a:t>（旅行ブログ）</a:t>
            </a:r>
          </a:p>
        </p:txBody>
      </p:sp>
      <p:sp>
        <p:nvSpPr>
          <p:cNvPr id="21" name="フリーフォーム: 図形 20">
            <a:extLst>
              <a:ext uri="{FF2B5EF4-FFF2-40B4-BE49-F238E27FC236}">
                <a16:creationId xmlns:a16="http://schemas.microsoft.com/office/drawing/2014/main" id="{C53D891E-FD6D-4999-B5E3-B1952CBC4F58}"/>
              </a:ext>
            </a:extLst>
          </p:cNvPr>
          <p:cNvSpPr/>
          <p:nvPr/>
        </p:nvSpPr>
        <p:spPr>
          <a:xfrm>
            <a:off x="4702218" y="6309734"/>
            <a:ext cx="1945564" cy="5262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ッター プレースホルダー 4">
            <a:extLst>
              <a:ext uri="{FF2B5EF4-FFF2-40B4-BE49-F238E27FC236}">
                <a16:creationId xmlns:a16="http://schemas.microsoft.com/office/drawing/2014/main" id="{B1E70D2F-50A2-4F66-8779-2BB0A9630BF3}"/>
              </a:ext>
            </a:extLst>
          </p:cNvPr>
          <p:cNvSpPr>
            <a:spLocks noGrp="1"/>
          </p:cNvSpPr>
          <p:nvPr>
            <p:ph type="ftr" sz="quarter" idx="13"/>
          </p:nvPr>
        </p:nvSpPr>
        <p:spPr/>
        <p:txBody>
          <a:bodyPr/>
          <a:lstStyle/>
          <a:p>
            <a:r>
              <a:rPr lang="en-US" altLang="ja-JP"/>
              <a:t>Copyright © Kakaku.com, Inc. All Rights Reserved.</a:t>
            </a:r>
          </a:p>
        </p:txBody>
      </p:sp>
      <p:sp>
        <p:nvSpPr>
          <p:cNvPr id="22" name="フリーフォーム: 図形 21">
            <a:extLst>
              <a:ext uri="{FF2B5EF4-FFF2-40B4-BE49-F238E27FC236}">
                <a16:creationId xmlns:a16="http://schemas.microsoft.com/office/drawing/2014/main" id="{DB6E0D08-1470-4DFB-86CE-8A8F9F79618A}"/>
              </a:ext>
            </a:extLst>
          </p:cNvPr>
          <p:cNvSpPr/>
          <p:nvPr/>
        </p:nvSpPr>
        <p:spPr>
          <a:xfrm>
            <a:off x="4636182" y="1945087"/>
            <a:ext cx="2011600" cy="57612"/>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図形 27">
            <a:extLst>
              <a:ext uri="{FF2B5EF4-FFF2-40B4-BE49-F238E27FC236}">
                <a16:creationId xmlns:a16="http://schemas.microsoft.com/office/drawing/2014/main" id="{97A8D028-4950-4632-B6D5-9772D740353A}"/>
              </a:ext>
            </a:extLst>
          </p:cNvPr>
          <p:cNvSpPr/>
          <p:nvPr/>
        </p:nvSpPr>
        <p:spPr>
          <a:xfrm>
            <a:off x="2727272" y="6308798"/>
            <a:ext cx="1945564" cy="5262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FC5ECFA4-C6AA-45B3-85DA-405B30CE493C}"/>
              </a:ext>
            </a:extLst>
          </p:cNvPr>
          <p:cNvSpPr txBox="1"/>
          <p:nvPr/>
        </p:nvSpPr>
        <p:spPr>
          <a:xfrm>
            <a:off x="5720144" y="1736727"/>
            <a:ext cx="900000" cy="261610"/>
          </a:xfrm>
          <a:prstGeom prst="rect">
            <a:avLst/>
          </a:prstGeom>
          <a:solidFill>
            <a:schemeClr val="accent1"/>
          </a:solidFill>
        </p:spPr>
        <p:txBody>
          <a:bodyPr wrap="square" rtlCol="0" anchor="ctr">
            <a:spAutoFit/>
          </a:bodyPr>
          <a:lstStyle/>
          <a:p>
            <a:pPr algn="ctr"/>
            <a:r>
              <a:rPr kumimoji="1" lang="ja-JP" altLang="en-US" sz="1100" b="1">
                <a:solidFill>
                  <a:schemeClr val="bg1"/>
                </a:solidFill>
              </a:rPr>
              <a:t>旅行記</a:t>
            </a:r>
            <a:endParaRPr kumimoji="1" lang="en-US" altLang="ja-JP" sz="1100" b="1">
              <a:solidFill>
                <a:schemeClr val="bg1"/>
              </a:solidFill>
            </a:endParaRPr>
          </a:p>
        </p:txBody>
      </p:sp>
      <p:sp>
        <p:nvSpPr>
          <p:cNvPr id="32" name="フリーフォーム: 図形 31">
            <a:extLst>
              <a:ext uri="{FF2B5EF4-FFF2-40B4-BE49-F238E27FC236}">
                <a16:creationId xmlns:a16="http://schemas.microsoft.com/office/drawing/2014/main" id="{43415DC2-2518-493D-BF33-4A2ED3454436}"/>
              </a:ext>
            </a:extLst>
          </p:cNvPr>
          <p:cNvSpPr/>
          <p:nvPr/>
        </p:nvSpPr>
        <p:spPr>
          <a:xfrm>
            <a:off x="6946822" y="6274950"/>
            <a:ext cx="1945564" cy="5262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85219F26-DEAC-460E-9D10-449EE8F044E0}"/>
              </a:ext>
            </a:extLst>
          </p:cNvPr>
          <p:cNvSpPr txBox="1"/>
          <p:nvPr/>
        </p:nvSpPr>
        <p:spPr>
          <a:xfrm>
            <a:off x="5675000" y="1468160"/>
            <a:ext cx="1146468" cy="215444"/>
          </a:xfrm>
          <a:prstGeom prst="rect">
            <a:avLst/>
          </a:prstGeom>
          <a:noFill/>
        </p:spPr>
        <p:txBody>
          <a:bodyPr wrap="none" rtlCol="0">
            <a:spAutoFit/>
          </a:bodyPr>
          <a:lstStyle/>
          <a:p>
            <a:pPr algn="r"/>
            <a:r>
              <a:rPr kumimoji="1" lang="en-US" altLang="ja-JP" sz="800" dirty="0">
                <a:solidFill>
                  <a:schemeClr val="bg1">
                    <a:lumMod val="50000"/>
                  </a:schemeClr>
                </a:solidFill>
              </a:rPr>
              <a:t>※2023</a:t>
            </a:r>
            <a:r>
              <a:rPr kumimoji="1" lang="ja-JP" altLang="en-US" sz="800" dirty="0">
                <a:solidFill>
                  <a:schemeClr val="bg1">
                    <a:lumMod val="50000"/>
                  </a:schemeClr>
                </a:solidFill>
              </a:rPr>
              <a:t>年</a:t>
            </a:r>
            <a:r>
              <a:rPr kumimoji="1" lang="en-US" altLang="ja-JP" sz="800" dirty="0">
                <a:solidFill>
                  <a:schemeClr val="bg1">
                    <a:lumMod val="50000"/>
                  </a:schemeClr>
                </a:solidFill>
              </a:rPr>
              <a:t>10</a:t>
            </a:r>
            <a:r>
              <a:rPr kumimoji="1" lang="ja-JP" altLang="en-US" sz="800" dirty="0">
                <a:solidFill>
                  <a:schemeClr val="bg1">
                    <a:lumMod val="50000"/>
                  </a:schemeClr>
                </a:solidFill>
              </a:rPr>
              <a:t>月末時点</a:t>
            </a:r>
          </a:p>
        </p:txBody>
      </p:sp>
    </p:spTree>
    <p:extLst>
      <p:ext uri="{BB962C8B-B14F-4D97-AF65-F5344CB8AC3E}">
        <p14:creationId xmlns:p14="http://schemas.microsoft.com/office/powerpoint/2010/main" val="39156326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98700A3-79D9-4433-B0BB-67B0E169DB84}"/>
              </a:ext>
            </a:extLst>
          </p:cNvPr>
          <p:cNvSpPr>
            <a:spLocks noGrp="1"/>
          </p:cNvSpPr>
          <p:nvPr>
            <p:ph type="sldNum" sz="quarter" idx="12"/>
          </p:nvPr>
        </p:nvSpPr>
        <p:spPr/>
        <p:txBody>
          <a:bodyPr/>
          <a:lstStyle/>
          <a:p>
            <a:pPr defTabSz="844083">
              <a:defRPr/>
            </a:pPr>
            <a:fld id="{D8B91448-09D1-4BE7-A07D-AABAAA73F2EB}" type="slidenum">
              <a:rPr lang="ja-JP" altLang="en-US" dirty="0">
                <a:solidFill>
                  <a:srgbClr val="000000">
                    <a:tint val="75000"/>
                  </a:srgbClr>
                </a:solidFill>
                <a:latin typeface="游ゴシック" panose="020F0502020204030204"/>
                <a:ea typeface="游ゴシック" panose="020B0400000000000000" pitchFamily="50" charset="-128"/>
              </a:rPr>
              <a:pPr defTabSz="844083">
                <a:defRPr/>
              </a:pPr>
              <a:t>60</a:t>
            </a:fld>
            <a:endParaRPr lang="ja-JP" altLang="en-US" sz="923" dirty="0">
              <a:solidFill>
                <a:srgbClr val="000000">
                  <a:tint val="75000"/>
                </a:srgbClr>
              </a:solidFill>
              <a:latin typeface="游ゴシック" panose="020F0502020204030204"/>
              <a:ea typeface="游ゴシック" panose="020B0400000000000000" pitchFamily="50" charset="-128"/>
            </a:endParaRPr>
          </a:p>
        </p:txBody>
      </p:sp>
      <p:sp>
        <p:nvSpPr>
          <p:cNvPr id="4" name="フッター プレースホルダー 3">
            <a:extLst>
              <a:ext uri="{FF2B5EF4-FFF2-40B4-BE49-F238E27FC236}">
                <a16:creationId xmlns:a16="http://schemas.microsoft.com/office/drawing/2014/main" id="{7E8B6DBA-A95A-4EA4-9BFC-9D70590723E2}"/>
              </a:ext>
            </a:extLst>
          </p:cNvPr>
          <p:cNvSpPr>
            <a:spLocks noGrp="1"/>
          </p:cNvSpPr>
          <p:nvPr>
            <p:ph type="ftr" sz="quarter" idx="13"/>
          </p:nvPr>
        </p:nvSpPr>
        <p:spPr>
          <a:xfrm>
            <a:off x="209550" y="6453633"/>
            <a:ext cx="3367288" cy="337038"/>
          </a:xfrm>
        </p:spPr>
        <p:txBody>
          <a:bodyPr/>
          <a:lstStyle/>
          <a:p>
            <a:pPr defTabSz="844083">
              <a:defRPr/>
            </a:pPr>
            <a:r>
              <a:rPr lang="en-US" altLang="ja-JP" dirty="0">
                <a:solidFill>
                  <a:srgbClr val="000000">
                    <a:tint val="75000"/>
                  </a:srgbClr>
                </a:solidFill>
                <a:latin typeface="游ゴシック" panose="020F0502020204030204"/>
                <a:ea typeface="游ゴシック" panose="020B0400000000000000" pitchFamily="50" charset="-128"/>
              </a:rPr>
              <a:t>Copyright © Kakaku.com, Inc. All Rights Reserved.</a:t>
            </a:r>
          </a:p>
        </p:txBody>
      </p:sp>
      <p:sp>
        <p:nvSpPr>
          <p:cNvPr id="5" name="テキスト プレースホルダー 8">
            <a:extLst>
              <a:ext uri="{FF2B5EF4-FFF2-40B4-BE49-F238E27FC236}">
                <a16:creationId xmlns:a16="http://schemas.microsoft.com/office/drawing/2014/main" id="{2766DC2E-5AB4-4775-8973-B06C0E55EB7B}"/>
              </a:ext>
            </a:extLst>
          </p:cNvPr>
          <p:cNvSpPr txBox="1">
            <a:spLocks/>
          </p:cNvSpPr>
          <p:nvPr/>
        </p:nvSpPr>
        <p:spPr>
          <a:xfrm>
            <a:off x="214795" y="67329"/>
            <a:ext cx="7100669" cy="294297"/>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spcBef>
                <a:spcPts val="923"/>
              </a:spcBef>
              <a:defRPr/>
            </a:pPr>
            <a:r>
              <a:rPr lang="ja-JP" altLang="en-US" sz="1292" dirty="0">
                <a:solidFill>
                  <a:srgbClr val="FFFFFF"/>
                </a:solidFill>
                <a:latin typeface="游ゴシック" panose="020F0502020204030204"/>
                <a:ea typeface="游ゴシック" panose="020B0400000000000000" pitchFamily="50" charset="-128"/>
              </a:rPr>
              <a:t>原稿規定・広告掲載基準</a:t>
            </a:r>
          </a:p>
        </p:txBody>
      </p:sp>
      <p:sp>
        <p:nvSpPr>
          <p:cNvPr id="13" name="タイトル 2">
            <a:extLst>
              <a:ext uri="{FF2B5EF4-FFF2-40B4-BE49-F238E27FC236}">
                <a16:creationId xmlns:a16="http://schemas.microsoft.com/office/drawing/2014/main" id="{4579EE90-92E2-4779-8610-2785F638505A}"/>
              </a:ext>
            </a:extLst>
          </p:cNvPr>
          <p:cNvSpPr>
            <a:spLocks noGrp="1"/>
          </p:cNvSpPr>
          <p:nvPr>
            <p:ph type="title"/>
          </p:nvPr>
        </p:nvSpPr>
        <p:spPr>
          <a:xfrm>
            <a:off x="267363" y="554689"/>
            <a:ext cx="6995532" cy="508435"/>
          </a:xfrm>
        </p:spPr>
        <p:txBody>
          <a:bodyPr/>
          <a:lstStyle/>
          <a:p>
            <a:r>
              <a:rPr lang="ja-JP" altLang="en-US" sz="1800" dirty="0"/>
              <a:t>ディスプレイ </a:t>
            </a:r>
            <a:r>
              <a:rPr lang="en-US" altLang="ja-JP" sz="1800" dirty="0"/>
              <a:t>/ </a:t>
            </a:r>
            <a:r>
              <a:rPr lang="ja-JP" altLang="en-US" sz="1800" dirty="0"/>
              <a:t>バナー広告に関する注意事項・入稿規定</a:t>
            </a:r>
          </a:p>
        </p:txBody>
      </p:sp>
      <p:sp>
        <p:nvSpPr>
          <p:cNvPr id="10" name="テキスト ボックス 9">
            <a:extLst>
              <a:ext uri="{FF2B5EF4-FFF2-40B4-BE49-F238E27FC236}">
                <a16:creationId xmlns:a16="http://schemas.microsoft.com/office/drawing/2014/main" id="{75E0DBFD-7460-1C7C-3A4F-455047E4677E}"/>
              </a:ext>
            </a:extLst>
          </p:cNvPr>
          <p:cNvSpPr txBox="1"/>
          <p:nvPr/>
        </p:nvSpPr>
        <p:spPr>
          <a:xfrm>
            <a:off x="267363" y="1063124"/>
            <a:ext cx="8312080" cy="4769447"/>
          </a:xfrm>
          <a:prstGeom prst="rect">
            <a:avLst/>
          </a:prstGeom>
          <a:noFill/>
        </p:spPr>
        <p:txBody>
          <a:bodyPr wrap="square">
            <a:spAutoFit/>
          </a:bodyPr>
          <a:lstStyle/>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srgbClr val="FF0000"/>
                </a:solidFill>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資料中に記載されている料金は全て消費税等を含まない料金です。ご請求時は消費税等を乗算した金額をご請求致します。</a:t>
            </a:r>
            <a:endParaRPr lang="en-US" altLang="ja-JP" sz="969" dirty="0">
              <a:solidFill>
                <a:srgbClr val="FF0000"/>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当社アドサーバーとして利用している</a:t>
            </a:r>
            <a:r>
              <a:rPr lang="en-US" altLang="ja-JP" sz="969" dirty="0">
                <a:solidFill>
                  <a:prstClr val="black"/>
                </a:solidFill>
                <a:latin typeface="游ゴシック" panose="020B0400000000000000" pitchFamily="50" charset="-128"/>
                <a:ea typeface="游ゴシック" panose="020B0400000000000000" pitchFamily="50" charset="-128"/>
              </a:rPr>
              <a:t>Google</a:t>
            </a:r>
            <a:r>
              <a:rPr lang="ja-JP" altLang="en-US" sz="969" dirty="0">
                <a:solidFill>
                  <a:prstClr val="black"/>
                </a:solidFill>
                <a:latin typeface="游ゴシック" panose="020B0400000000000000" pitchFamily="50" charset="-128"/>
                <a:ea typeface="游ゴシック" panose="020B0400000000000000" pitchFamily="50" charset="-128"/>
              </a:rPr>
              <a:t>の規定によりリンク先ランディングページがポリシー違反とみなされた場合、掲載開始ができない、または予告なく掲載停止になることがあります。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入稿期限は配信開始日の</a:t>
            </a:r>
            <a:r>
              <a:rPr lang="en-US" altLang="ja-JP" sz="969" dirty="0">
                <a:solidFill>
                  <a:prstClr val="black"/>
                </a:solidFill>
                <a:latin typeface="游ゴシック" panose="020B0400000000000000" pitchFamily="50" charset="-128"/>
                <a:ea typeface="游ゴシック" panose="020B0400000000000000" pitchFamily="50" charset="-128"/>
              </a:rPr>
              <a:t>5</a:t>
            </a:r>
            <a:r>
              <a:rPr lang="ja-JP" altLang="en-US" sz="969" dirty="0">
                <a:solidFill>
                  <a:prstClr val="black"/>
                </a:solidFill>
                <a:latin typeface="游ゴシック" panose="020B0400000000000000" pitchFamily="50" charset="-128"/>
                <a:ea typeface="游ゴシック" panose="020B0400000000000000" pitchFamily="50" charset="-128"/>
              </a:rPr>
              <a:t>営業日前の</a:t>
            </a:r>
            <a:r>
              <a:rPr lang="en-US" altLang="ja-JP" sz="969" dirty="0">
                <a:solidFill>
                  <a:prstClr val="black"/>
                </a:solidFill>
                <a:latin typeface="游ゴシック" panose="020B0400000000000000" pitchFamily="50" charset="-128"/>
                <a:ea typeface="游ゴシック" panose="020B0400000000000000" pitchFamily="50" charset="-128"/>
              </a:rPr>
              <a:t>12:00</a:t>
            </a:r>
            <a:r>
              <a:rPr lang="ja-JP" altLang="en-US" sz="969" dirty="0">
                <a:solidFill>
                  <a:prstClr val="black"/>
                </a:solidFill>
                <a:latin typeface="游ゴシック" panose="020B0400000000000000" pitchFamily="50" charset="-128"/>
                <a:ea typeface="游ゴシック" panose="020B0400000000000000" pitchFamily="50" charset="-128"/>
              </a:rPr>
              <a:t>とさせていただきます。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掲載可否に関しましては広告担当までお問い合わせ下さい。</a:t>
            </a: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配信期間は掲載開始日の</a:t>
            </a:r>
            <a:r>
              <a:rPr lang="en-US" altLang="ja-JP" sz="969" dirty="0">
                <a:solidFill>
                  <a:prstClr val="black"/>
                </a:solidFill>
                <a:latin typeface="游ゴシック" panose="020B0400000000000000" pitchFamily="50" charset="-128"/>
                <a:ea typeface="游ゴシック" panose="020B0400000000000000" pitchFamily="50" charset="-128"/>
              </a:rPr>
              <a:t>AM10</a:t>
            </a:r>
            <a:r>
              <a:rPr lang="ja-JP" altLang="en-US" sz="969" dirty="0">
                <a:solidFill>
                  <a:prstClr val="black"/>
                </a:solidFill>
                <a:latin typeface="游ゴシック" panose="020B0400000000000000" pitchFamily="50" charset="-128"/>
                <a:ea typeface="游ゴシック" panose="020B0400000000000000" pitchFamily="50" charset="-128"/>
              </a:rPr>
              <a:t>時～掲載終了日の翌</a:t>
            </a:r>
            <a:r>
              <a:rPr lang="en-US" altLang="ja-JP" sz="969" dirty="0">
                <a:solidFill>
                  <a:prstClr val="black"/>
                </a:solidFill>
                <a:latin typeface="游ゴシック" panose="020B0400000000000000" pitchFamily="50" charset="-128"/>
                <a:ea typeface="游ゴシック" panose="020B0400000000000000" pitchFamily="50" charset="-128"/>
              </a:rPr>
              <a:t>AM10</a:t>
            </a:r>
            <a:r>
              <a:rPr lang="ja-JP" altLang="en-US" sz="969" dirty="0">
                <a:solidFill>
                  <a:prstClr val="black"/>
                </a:solidFill>
                <a:latin typeface="游ゴシック" panose="020B0400000000000000" pitchFamily="50" charset="-128"/>
                <a:ea typeface="游ゴシック" panose="020B0400000000000000" pitchFamily="50" charset="-128"/>
              </a:rPr>
              <a:t>時までとなり、配信開始日は原則弊社の営業日のみとなります。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srgbClr val="FF0000"/>
                </a:solidFill>
                <a:latin typeface="游ゴシック" panose="020B0400000000000000" pitchFamily="50" charset="-128"/>
                <a:ea typeface="游ゴシック" panose="020B0400000000000000" pitchFamily="50" charset="-128"/>
              </a:rPr>
              <a:t>土、日、祝日及び当社休日の掲載開始及び差替えは原則不可となります。ただし、月初</a:t>
            </a:r>
            <a:r>
              <a:rPr lang="en-US" altLang="ja-JP" sz="969" dirty="0">
                <a:solidFill>
                  <a:srgbClr val="FF0000"/>
                </a:solidFill>
                <a:latin typeface="游ゴシック" panose="020B0400000000000000" pitchFamily="50" charset="-128"/>
                <a:ea typeface="游ゴシック" panose="020B0400000000000000" pitchFamily="50" charset="-128"/>
              </a:rPr>
              <a:t>1</a:t>
            </a:r>
            <a:r>
              <a:rPr lang="ja-JP" altLang="en-US" sz="969" dirty="0">
                <a:solidFill>
                  <a:srgbClr val="FF0000"/>
                </a:solidFill>
                <a:latin typeface="游ゴシック" panose="020B0400000000000000" pitchFamily="50" charset="-128"/>
                <a:ea typeface="游ゴシック" panose="020B0400000000000000" pitchFamily="50" charset="-128"/>
              </a:rPr>
              <a:t>日が土・日・祝日・当社休日の場合の掲載開始、差替えは除きます。</a:t>
            </a:r>
            <a:endParaRPr lang="en-US" altLang="ja-JP" sz="969" dirty="0">
              <a:solidFill>
                <a:srgbClr val="FF0000"/>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配信数は媒体資料発行以前の実績を基に算出した想定値であり、配信数を保証するものではございません。</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インプレッション保証メニューに関して、ご発注</a:t>
            </a:r>
            <a:r>
              <a:rPr lang="en-US" altLang="ja-JP" sz="969" dirty="0">
                <a:solidFill>
                  <a:prstClr val="black"/>
                </a:solidFill>
                <a:latin typeface="游ゴシック" panose="020B0400000000000000" pitchFamily="50" charset="-128"/>
                <a:ea typeface="游ゴシック" panose="020B0400000000000000" pitchFamily="50" charset="-128"/>
              </a:rPr>
              <a:t>imp</a:t>
            </a:r>
            <a:r>
              <a:rPr lang="ja-JP" altLang="en-US" sz="969" dirty="0">
                <a:solidFill>
                  <a:prstClr val="black"/>
                </a:solidFill>
                <a:latin typeface="游ゴシック" panose="020B0400000000000000" pitchFamily="50" charset="-128"/>
                <a:ea typeface="游ゴシック" panose="020B0400000000000000" pitchFamily="50" charset="-128"/>
              </a:rPr>
              <a:t>数に満たない場合は、期間を延長し配信させていただきます。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配信量や配信期間によっては掲載終了日を待たず終了してしまう場合がございます。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テキスト内の機種依存文字は使用できません。</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一部を除き画像の右上部に</a:t>
            </a:r>
            <a:r>
              <a:rPr lang="en-US" altLang="ja-JP" sz="969" dirty="0">
                <a:solidFill>
                  <a:prstClr val="black"/>
                </a:solidFill>
                <a:latin typeface="游ゴシック" panose="020B0400000000000000" pitchFamily="50" charset="-128"/>
                <a:ea typeface="游ゴシック" panose="020B0400000000000000" pitchFamily="50" charset="-128"/>
              </a:rPr>
              <a:t>PR</a:t>
            </a:r>
            <a:r>
              <a:rPr lang="ja-JP" altLang="en-US" sz="969" dirty="0">
                <a:solidFill>
                  <a:prstClr val="black"/>
                </a:solidFill>
                <a:latin typeface="游ゴシック" panose="020B0400000000000000" pitchFamily="50" charset="-128"/>
                <a:ea typeface="游ゴシック" panose="020B0400000000000000" pitchFamily="50" charset="-128"/>
              </a:rPr>
              <a:t>表示が入ります。表示サイズ（</a:t>
            </a:r>
            <a:r>
              <a:rPr lang="en-US" altLang="ja-JP" sz="969" dirty="0">
                <a:solidFill>
                  <a:prstClr val="black"/>
                </a:solidFill>
                <a:latin typeface="游ゴシック" panose="020B0400000000000000" pitchFamily="50" charset="-128"/>
                <a:ea typeface="游ゴシック" panose="020B0400000000000000" pitchFamily="50" charset="-128"/>
              </a:rPr>
              <a:t>width:18px;height:11px</a:t>
            </a:r>
            <a:r>
              <a:rPr lang="ja-JP" altLang="en-US" sz="969" dirty="0">
                <a:solidFill>
                  <a:prstClr val="black"/>
                </a:solidFill>
                <a:latin typeface="游ゴシック" panose="020B0400000000000000" pitchFamily="50" charset="-128"/>
                <a:ea typeface="游ゴシック" panose="020B0400000000000000" pitchFamily="50" charset="-128"/>
              </a:rPr>
              <a:t>）となりますのでこの箇所に文字、画像が被らないようにご調整ください。なお、</a:t>
            </a:r>
            <a:r>
              <a:rPr lang="en-US" altLang="ja-JP" sz="969" dirty="0">
                <a:solidFill>
                  <a:prstClr val="black"/>
                </a:solidFill>
                <a:latin typeface="游ゴシック" panose="020B0400000000000000" pitchFamily="50" charset="-128"/>
                <a:ea typeface="游ゴシック" panose="020B0400000000000000" pitchFamily="50" charset="-128"/>
              </a:rPr>
              <a:t>W</a:t>
            </a:r>
            <a:r>
              <a:rPr lang="ja-JP" altLang="en-US" sz="969" dirty="0">
                <a:solidFill>
                  <a:prstClr val="black"/>
                </a:solidFill>
                <a:latin typeface="游ゴシック" panose="020B0400000000000000" pitchFamily="50" charset="-128"/>
                <a:ea typeface="游ゴシック" panose="020B0400000000000000" pitchFamily="50" charset="-128"/>
              </a:rPr>
              <a:t>サイズ入稿は縮小表示となりますが（</a:t>
            </a:r>
            <a:r>
              <a:rPr lang="en-US" altLang="ja-JP" sz="969" dirty="0">
                <a:solidFill>
                  <a:prstClr val="black"/>
                </a:solidFill>
                <a:latin typeface="游ゴシック" panose="020B0400000000000000" pitchFamily="50" charset="-128"/>
                <a:ea typeface="游ゴシック" panose="020B0400000000000000" pitchFamily="50" charset="-128"/>
              </a:rPr>
              <a:t>width:36px;height:22px</a:t>
            </a:r>
            <a:r>
              <a:rPr lang="ja-JP" altLang="en-US" sz="969" dirty="0">
                <a:solidFill>
                  <a:prstClr val="black"/>
                </a:solidFill>
                <a:latin typeface="游ゴシック" panose="020B0400000000000000" pitchFamily="50" charset="-128"/>
                <a:ea typeface="游ゴシック" panose="020B0400000000000000" pitchFamily="50" charset="-128"/>
              </a:rPr>
              <a:t>）を空けるよう作成ください</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アニメーション</a:t>
            </a:r>
            <a:r>
              <a:rPr lang="en-US" altLang="ja-JP" sz="969" dirty="0">
                <a:solidFill>
                  <a:prstClr val="black"/>
                </a:solidFill>
                <a:latin typeface="游ゴシック" panose="020B0400000000000000" pitchFamily="50" charset="-128"/>
                <a:ea typeface="游ゴシック" panose="020B0400000000000000" pitchFamily="50" charset="-128"/>
              </a:rPr>
              <a:t>gif</a:t>
            </a:r>
            <a:r>
              <a:rPr lang="ja-JP" altLang="en-US" sz="969" dirty="0">
                <a:solidFill>
                  <a:prstClr val="black"/>
                </a:solidFill>
                <a:latin typeface="游ゴシック" panose="020B0400000000000000" pitchFamily="50" charset="-128"/>
                <a:ea typeface="游ゴシック" panose="020B0400000000000000" pitchFamily="50" charset="-128"/>
              </a:rPr>
              <a:t>のループ最終画面に広告主名の表記が必要です。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広告配信において広告主様発行のタグの利用（</a:t>
            </a:r>
            <a:r>
              <a:rPr lang="en-US" altLang="ja-JP" sz="969" dirty="0">
                <a:solidFill>
                  <a:prstClr val="black"/>
                </a:solidFill>
                <a:latin typeface="游ゴシック" panose="020B0400000000000000" pitchFamily="50" charset="-128"/>
                <a:ea typeface="游ゴシック" panose="020B0400000000000000" pitchFamily="50" charset="-128"/>
              </a:rPr>
              <a:t>3PAS</a:t>
            </a:r>
            <a:r>
              <a:rPr lang="ja-JP" altLang="en-US" sz="969" dirty="0">
                <a:solidFill>
                  <a:prstClr val="black"/>
                </a:solidFill>
                <a:latin typeface="游ゴシック" panose="020B0400000000000000" pitchFamily="50" charset="-128"/>
                <a:ea typeface="游ゴシック" panose="020B0400000000000000" pitchFamily="50" charset="-128"/>
              </a:rPr>
              <a:t>配信）を希望する場合には、事前に当社に申し出て、当社との間で別途書面にて契約締結の上、運用ルールの順守をお願いします。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コンテンツデザイン・レイアウトは予告なく変更する場合がございます。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スマートフォン版はブラウザのみ配信いたします。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利用するブラウザ設定、</a:t>
            </a:r>
            <a:r>
              <a:rPr lang="en-US" altLang="ja-JP" sz="969" dirty="0">
                <a:solidFill>
                  <a:prstClr val="black"/>
                </a:solidFill>
                <a:latin typeface="游ゴシック" panose="020B0400000000000000" pitchFamily="50" charset="-128"/>
                <a:ea typeface="游ゴシック" panose="020B0400000000000000" pitchFamily="50" charset="-128"/>
              </a:rPr>
              <a:t>OS</a:t>
            </a:r>
            <a:r>
              <a:rPr lang="ja-JP" altLang="en-US" sz="969" dirty="0">
                <a:solidFill>
                  <a:prstClr val="black"/>
                </a:solidFill>
                <a:latin typeface="游ゴシック" panose="020B0400000000000000" pitchFamily="50" charset="-128"/>
                <a:ea typeface="游ゴシック" panose="020B0400000000000000" pitchFamily="50" charset="-128"/>
              </a:rPr>
              <a:t>、セキュリティーソフト、ファイアウォール、プラグインソフトなどのユーザー環境や通信環境、その他設定により、広告が配信できない、または広告が表示されない可能性がございます。</a:t>
            </a:r>
          </a:p>
        </p:txBody>
      </p:sp>
      <p:sp>
        <p:nvSpPr>
          <p:cNvPr id="6" name="四角形: 角を丸くする 5">
            <a:extLst>
              <a:ext uri="{FF2B5EF4-FFF2-40B4-BE49-F238E27FC236}">
                <a16:creationId xmlns:a16="http://schemas.microsoft.com/office/drawing/2014/main" id="{05D9CD84-7AAC-4C2E-0262-C6DA6EF908CA}"/>
              </a:ext>
            </a:extLst>
          </p:cNvPr>
          <p:cNvSpPr/>
          <p:nvPr/>
        </p:nvSpPr>
        <p:spPr bwMode="auto">
          <a:xfrm>
            <a:off x="5040143" y="6056412"/>
            <a:ext cx="3933332" cy="335912"/>
          </a:xfrm>
          <a:prstGeom prst="round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A70A3734-C0EA-B9E3-DABC-13CDA365B8E2}"/>
              </a:ext>
            </a:extLst>
          </p:cNvPr>
          <p:cNvSpPr txBox="1"/>
          <p:nvPr/>
        </p:nvSpPr>
        <p:spPr>
          <a:xfrm>
            <a:off x="4986390" y="6039702"/>
            <a:ext cx="4040837" cy="369332"/>
          </a:xfrm>
          <a:prstGeom prst="rect">
            <a:avLst/>
          </a:prstGeom>
          <a:noFill/>
        </p:spPr>
        <p:txBody>
          <a:bodyPr wrap="square">
            <a:spAutoFit/>
          </a:bodyPr>
          <a:lstStyle/>
          <a:p>
            <a:r>
              <a:rPr lang="en-US" altLang="ja-JP" sz="900" b="0" i="0" dirty="0">
                <a:solidFill>
                  <a:schemeClr val="tx1">
                    <a:lumMod val="65000"/>
                    <a:lumOff val="35000"/>
                  </a:schemeClr>
                </a:solidFill>
                <a:effectLst/>
                <a:latin typeface="游ゴシック" panose="020B0400000000000000" pitchFamily="50" charset="-128"/>
                <a:ea typeface="游ゴシック" panose="020B0400000000000000" pitchFamily="50" charset="-128"/>
              </a:rPr>
              <a:t>※</a:t>
            </a:r>
            <a:r>
              <a:rPr lang="en-US" altLang="ja-JP" sz="900" dirty="0">
                <a:latin typeface="+mn-ea"/>
              </a:rPr>
              <a:t>1</a:t>
            </a:r>
            <a:r>
              <a:rPr lang="ja-JP" altLang="en-US" sz="900" dirty="0">
                <a:latin typeface="+mn-ea"/>
              </a:rPr>
              <a:t>月は年末年始進行のため、お申込み・入稿期日が異なります。</a:t>
            </a:r>
            <a:br>
              <a:rPr lang="ja-JP" altLang="en-US" sz="900" dirty="0">
                <a:latin typeface="+mn-ea"/>
              </a:rPr>
            </a:br>
            <a:r>
              <a:rPr lang="ja-JP" altLang="en-US" sz="900" dirty="0">
                <a:latin typeface="+mn-ea"/>
              </a:rPr>
              <a:t>詳細スケジュールは、決定次第 営業担当よりご案内させていただきます。</a:t>
            </a:r>
          </a:p>
        </p:txBody>
      </p:sp>
    </p:spTree>
    <p:extLst>
      <p:ext uri="{BB962C8B-B14F-4D97-AF65-F5344CB8AC3E}">
        <p14:creationId xmlns:p14="http://schemas.microsoft.com/office/powerpoint/2010/main" val="35317312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98700A3-79D9-4433-B0BB-67B0E169DB84}"/>
              </a:ext>
            </a:extLst>
          </p:cNvPr>
          <p:cNvSpPr>
            <a:spLocks noGrp="1"/>
          </p:cNvSpPr>
          <p:nvPr>
            <p:ph type="sldNum" sz="quarter" idx="12"/>
          </p:nvPr>
        </p:nvSpPr>
        <p:spPr/>
        <p:txBody>
          <a:bodyPr/>
          <a:lstStyle/>
          <a:p>
            <a:pPr defTabSz="844083">
              <a:defRPr/>
            </a:pPr>
            <a:fld id="{D8B91448-09D1-4BE7-A07D-AABAAA73F2EB}" type="slidenum">
              <a:rPr lang="ja-JP" altLang="en-US" dirty="0">
                <a:solidFill>
                  <a:srgbClr val="000000">
                    <a:tint val="75000"/>
                  </a:srgbClr>
                </a:solidFill>
                <a:latin typeface="游ゴシック" panose="020F0502020204030204"/>
                <a:ea typeface="游ゴシック" panose="020B0400000000000000" pitchFamily="50" charset="-128"/>
              </a:rPr>
              <a:pPr defTabSz="844083">
                <a:defRPr/>
              </a:pPr>
              <a:t>61</a:t>
            </a:fld>
            <a:endParaRPr lang="ja-JP" altLang="en-US" sz="923" dirty="0">
              <a:solidFill>
                <a:srgbClr val="000000">
                  <a:tint val="75000"/>
                </a:srgbClr>
              </a:solidFill>
              <a:latin typeface="游ゴシック" panose="020F0502020204030204"/>
              <a:ea typeface="游ゴシック" panose="020B0400000000000000" pitchFamily="50" charset="-128"/>
            </a:endParaRPr>
          </a:p>
        </p:txBody>
      </p:sp>
      <p:sp>
        <p:nvSpPr>
          <p:cNvPr id="4" name="フッター プレースホルダー 3">
            <a:extLst>
              <a:ext uri="{FF2B5EF4-FFF2-40B4-BE49-F238E27FC236}">
                <a16:creationId xmlns:a16="http://schemas.microsoft.com/office/drawing/2014/main" id="{7E8B6DBA-A95A-4EA4-9BFC-9D70590723E2}"/>
              </a:ext>
            </a:extLst>
          </p:cNvPr>
          <p:cNvSpPr>
            <a:spLocks noGrp="1"/>
          </p:cNvSpPr>
          <p:nvPr>
            <p:ph type="ftr" sz="quarter" idx="13"/>
          </p:nvPr>
        </p:nvSpPr>
        <p:spPr>
          <a:xfrm>
            <a:off x="259075" y="6432061"/>
            <a:ext cx="3367288" cy="337038"/>
          </a:xfrm>
        </p:spPr>
        <p:txBody>
          <a:bodyPr/>
          <a:lstStyle/>
          <a:p>
            <a:pPr defTabSz="844083">
              <a:defRPr/>
            </a:pPr>
            <a:r>
              <a:rPr lang="en-US" altLang="ja-JP" dirty="0">
                <a:solidFill>
                  <a:srgbClr val="000000">
                    <a:tint val="75000"/>
                  </a:srgbClr>
                </a:solidFill>
                <a:latin typeface="游ゴシック" panose="020F0502020204030204"/>
                <a:ea typeface="游ゴシック" panose="020B0400000000000000" pitchFamily="50" charset="-128"/>
              </a:rPr>
              <a:t>Copyright © Kakaku.com, Inc. All Rights Reserved.</a:t>
            </a:r>
          </a:p>
        </p:txBody>
      </p:sp>
      <p:sp>
        <p:nvSpPr>
          <p:cNvPr id="5" name="テキスト プレースホルダー 8">
            <a:extLst>
              <a:ext uri="{FF2B5EF4-FFF2-40B4-BE49-F238E27FC236}">
                <a16:creationId xmlns:a16="http://schemas.microsoft.com/office/drawing/2014/main" id="{2766DC2E-5AB4-4775-8973-B06C0E55EB7B}"/>
              </a:ext>
            </a:extLst>
          </p:cNvPr>
          <p:cNvSpPr txBox="1">
            <a:spLocks/>
          </p:cNvSpPr>
          <p:nvPr/>
        </p:nvSpPr>
        <p:spPr>
          <a:xfrm>
            <a:off x="259075" y="88901"/>
            <a:ext cx="7100669" cy="294297"/>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spcBef>
                <a:spcPts val="923"/>
              </a:spcBef>
              <a:defRPr/>
            </a:pPr>
            <a:r>
              <a:rPr lang="ja-JP" altLang="en-US" sz="1292">
                <a:solidFill>
                  <a:srgbClr val="FFFFFF"/>
                </a:solidFill>
                <a:latin typeface="游ゴシック" panose="020F0502020204030204"/>
                <a:ea typeface="游ゴシック" panose="020B0400000000000000" pitchFamily="50" charset="-128"/>
              </a:rPr>
              <a:t>原稿規定・広告掲載基準</a:t>
            </a:r>
          </a:p>
        </p:txBody>
      </p:sp>
      <p:sp>
        <p:nvSpPr>
          <p:cNvPr id="13" name="タイトル 2">
            <a:extLst>
              <a:ext uri="{FF2B5EF4-FFF2-40B4-BE49-F238E27FC236}">
                <a16:creationId xmlns:a16="http://schemas.microsoft.com/office/drawing/2014/main" id="{4579EE90-92E2-4779-8610-2785F638505A}"/>
              </a:ext>
            </a:extLst>
          </p:cNvPr>
          <p:cNvSpPr>
            <a:spLocks noGrp="1"/>
          </p:cNvSpPr>
          <p:nvPr>
            <p:ph type="title"/>
          </p:nvPr>
        </p:nvSpPr>
        <p:spPr>
          <a:xfrm>
            <a:off x="126910" y="505136"/>
            <a:ext cx="6995532" cy="508435"/>
          </a:xfrm>
        </p:spPr>
        <p:txBody>
          <a:bodyPr/>
          <a:lstStyle/>
          <a:p>
            <a:r>
              <a:rPr lang="ja-JP" altLang="en-US" sz="1662" dirty="0"/>
              <a:t>原稿規定 バナー広告（静止画）</a:t>
            </a:r>
          </a:p>
        </p:txBody>
      </p:sp>
      <p:sp>
        <p:nvSpPr>
          <p:cNvPr id="8" name="テキスト ボックス 7">
            <a:extLst>
              <a:ext uri="{FF2B5EF4-FFF2-40B4-BE49-F238E27FC236}">
                <a16:creationId xmlns:a16="http://schemas.microsoft.com/office/drawing/2014/main" id="{DE3CE273-AF37-BDB6-29A7-084C82988820}"/>
              </a:ext>
            </a:extLst>
          </p:cNvPr>
          <p:cNvSpPr txBox="1"/>
          <p:nvPr/>
        </p:nvSpPr>
        <p:spPr>
          <a:xfrm>
            <a:off x="126910" y="4352159"/>
            <a:ext cx="4953000" cy="215444"/>
          </a:xfrm>
          <a:prstGeom prst="rect">
            <a:avLst/>
          </a:prstGeom>
          <a:noFill/>
        </p:spPr>
        <p:txBody>
          <a:bodyPr wrap="square">
            <a:spAutoFit/>
          </a:bodyPr>
          <a:lstStyle/>
          <a:p>
            <a:r>
              <a:rPr lang="en-US" altLang="ja-JP" sz="800" dirty="0">
                <a:latin typeface="+mn-ea"/>
              </a:rPr>
              <a:t>※1 </a:t>
            </a:r>
            <a:r>
              <a:rPr lang="ja-JP" altLang="en-US" sz="800" dirty="0">
                <a:latin typeface="+mn-ea"/>
              </a:rPr>
              <a:t>表示サイズでの入稿も可能です。表示サイズはメニューページをご覧ください。</a:t>
            </a:r>
          </a:p>
        </p:txBody>
      </p:sp>
      <p:graphicFrame>
        <p:nvGraphicFramePr>
          <p:cNvPr id="6" name="表 5">
            <a:extLst>
              <a:ext uri="{FF2B5EF4-FFF2-40B4-BE49-F238E27FC236}">
                <a16:creationId xmlns:a16="http://schemas.microsoft.com/office/drawing/2014/main" id="{90D39DB7-8651-206E-23F0-635B48534628}"/>
              </a:ext>
            </a:extLst>
          </p:cNvPr>
          <p:cNvGraphicFramePr>
            <a:graphicFrameLocks noGrp="1"/>
          </p:cNvGraphicFramePr>
          <p:nvPr>
            <p:extLst>
              <p:ext uri="{D42A27DB-BD31-4B8C-83A1-F6EECF244321}">
                <p14:modId xmlns:p14="http://schemas.microsoft.com/office/powerpoint/2010/main" val="3671542855"/>
              </p:ext>
            </p:extLst>
          </p:nvPr>
        </p:nvGraphicFramePr>
        <p:xfrm>
          <a:off x="185737" y="1013571"/>
          <a:ext cx="8772525" cy="3192586"/>
        </p:xfrm>
        <a:graphic>
          <a:graphicData uri="http://schemas.openxmlformats.org/drawingml/2006/table">
            <a:tbl>
              <a:tblPr/>
              <a:tblGrid>
                <a:gridCol w="336777">
                  <a:extLst>
                    <a:ext uri="{9D8B030D-6E8A-4147-A177-3AD203B41FA5}">
                      <a16:colId xmlns:a16="http://schemas.microsoft.com/office/drawing/2014/main" val="3419649342"/>
                    </a:ext>
                  </a:extLst>
                </a:gridCol>
                <a:gridCol w="470263">
                  <a:extLst>
                    <a:ext uri="{9D8B030D-6E8A-4147-A177-3AD203B41FA5}">
                      <a16:colId xmlns:a16="http://schemas.microsoft.com/office/drawing/2014/main" val="2852286733"/>
                    </a:ext>
                  </a:extLst>
                </a:gridCol>
                <a:gridCol w="1584960">
                  <a:extLst>
                    <a:ext uri="{9D8B030D-6E8A-4147-A177-3AD203B41FA5}">
                      <a16:colId xmlns:a16="http://schemas.microsoft.com/office/drawing/2014/main" val="1148539757"/>
                    </a:ext>
                  </a:extLst>
                </a:gridCol>
                <a:gridCol w="984069">
                  <a:extLst>
                    <a:ext uri="{9D8B030D-6E8A-4147-A177-3AD203B41FA5}">
                      <a16:colId xmlns:a16="http://schemas.microsoft.com/office/drawing/2014/main" val="183608355"/>
                    </a:ext>
                  </a:extLst>
                </a:gridCol>
                <a:gridCol w="452845">
                  <a:extLst>
                    <a:ext uri="{9D8B030D-6E8A-4147-A177-3AD203B41FA5}">
                      <a16:colId xmlns:a16="http://schemas.microsoft.com/office/drawing/2014/main" val="3107761885"/>
                    </a:ext>
                  </a:extLst>
                </a:gridCol>
                <a:gridCol w="705395">
                  <a:extLst>
                    <a:ext uri="{9D8B030D-6E8A-4147-A177-3AD203B41FA5}">
                      <a16:colId xmlns:a16="http://schemas.microsoft.com/office/drawing/2014/main" val="984348227"/>
                    </a:ext>
                  </a:extLst>
                </a:gridCol>
                <a:gridCol w="490129">
                  <a:extLst>
                    <a:ext uri="{9D8B030D-6E8A-4147-A177-3AD203B41FA5}">
                      <a16:colId xmlns:a16="http://schemas.microsoft.com/office/drawing/2014/main" val="650114738"/>
                    </a:ext>
                  </a:extLst>
                </a:gridCol>
                <a:gridCol w="434066">
                  <a:extLst>
                    <a:ext uri="{9D8B030D-6E8A-4147-A177-3AD203B41FA5}">
                      <a16:colId xmlns:a16="http://schemas.microsoft.com/office/drawing/2014/main" val="3944419993"/>
                    </a:ext>
                  </a:extLst>
                </a:gridCol>
                <a:gridCol w="399112">
                  <a:extLst>
                    <a:ext uri="{9D8B030D-6E8A-4147-A177-3AD203B41FA5}">
                      <a16:colId xmlns:a16="http://schemas.microsoft.com/office/drawing/2014/main" val="3472008767"/>
                    </a:ext>
                  </a:extLst>
                </a:gridCol>
                <a:gridCol w="460667">
                  <a:extLst>
                    <a:ext uri="{9D8B030D-6E8A-4147-A177-3AD203B41FA5}">
                      <a16:colId xmlns:a16="http://schemas.microsoft.com/office/drawing/2014/main" val="4028011087"/>
                    </a:ext>
                  </a:extLst>
                </a:gridCol>
                <a:gridCol w="399112">
                  <a:extLst>
                    <a:ext uri="{9D8B030D-6E8A-4147-A177-3AD203B41FA5}">
                      <a16:colId xmlns:a16="http://schemas.microsoft.com/office/drawing/2014/main" val="1838946302"/>
                    </a:ext>
                  </a:extLst>
                </a:gridCol>
                <a:gridCol w="422940">
                  <a:extLst>
                    <a:ext uri="{9D8B030D-6E8A-4147-A177-3AD203B41FA5}">
                      <a16:colId xmlns:a16="http://schemas.microsoft.com/office/drawing/2014/main" val="4180007697"/>
                    </a:ext>
                  </a:extLst>
                </a:gridCol>
                <a:gridCol w="572602">
                  <a:extLst>
                    <a:ext uri="{9D8B030D-6E8A-4147-A177-3AD203B41FA5}">
                      <a16:colId xmlns:a16="http://schemas.microsoft.com/office/drawing/2014/main" val="12105380"/>
                    </a:ext>
                  </a:extLst>
                </a:gridCol>
                <a:gridCol w="660476">
                  <a:extLst>
                    <a:ext uri="{9D8B030D-6E8A-4147-A177-3AD203B41FA5}">
                      <a16:colId xmlns:a16="http://schemas.microsoft.com/office/drawing/2014/main" val="2623400716"/>
                    </a:ext>
                  </a:extLst>
                </a:gridCol>
                <a:gridCol w="399112">
                  <a:extLst>
                    <a:ext uri="{9D8B030D-6E8A-4147-A177-3AD203B41FA5}">
                      <a16:colId xmlns:a16="http://schemas.microsoft.com/office/drawing/2014/main" val="3929455404"/>
                    </a:ext>
                  </a:extLst>
                </a:gridCol>
              </a:tblGrid>
              <a:tr h="362383">
                <a:tc>
                  <a:txBody>
                    <a:bodyPr/>
                    <a:lstStyle/>
                    <a:p>
                      <a:pPr algn="ctr" fontAlgn="ctr"/>
                      <a:r>
                        <a:rPr lang="en-US" sz="750" b="1" i="0" u="none" strike="noStrike" dirty="0">
                          <a:solidFill>
                            <a:srgbClr val="FFFFFF"/>
                          </a:solidFill>
                          <a:effectLst/>
                          <a:latin typeface="+mn-ea"/>
                          <a:ea typeface="+mn-ea"/>
                        </a:rPr>
                        <a:t>Type</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750" b="1" i="0" u="none" strike="noStrike" dirty="0">
                          <a:solidFill>
                            <a:srgbClr val="FFFFFF"/>
                          </a:solidFill>
                          <a:effectLst/>
                          <a:latin typeface="+mn-ea"/>
                          <a:ea typeface="+mn-ea"/>
                        </a:rPr>
                        <a:t>デバイス</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750" b="1" i="0" u="none" strike="noStrike" dirty="0">
                          <a:solidFill>
                            <a:srgbClr val="FFFFFF"/>
                          </a:solidFill>
                          <a:effectLst/>
                          <a:latin typeface="+mn-ea"/>
                          <a:ea typeface="+mn-ea"/>
                        </a:rPr>
                        <a:t>メニュー名</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750" b="1" i="0" u="none" strike="noStrike">
                          <a:solidFill>
                            <a:srgbClr val="FFFFFF"/>
                          </a:solidFill>
                          <a:effectLst/>
                          <a:latin typeface="+mn-ea"/>
                          <a:ea typeface="+mn-ea"/>
                        </a:rPr>
                        <a:t>サイズ</a:t>
                      </a:r>
                      <a:r>
                        <a:rPr lang="en-US" altLang="ja-JP" sz="750" b="1" i="0" u="none" strike="noStrike">
                          <a:solidFill>
                            <a:srgbClr val="FFFFFF"/>
                          </a:solidFill>
                          <a:effectLst/>
                          <a:latin typeface="+mn-ea"/>
                          <a:ea typeface="+mn-ea"/>
                        </a:rPr>
                        <a:t>/</a:t>
                      </a:r>
                      <a:r>
                        <a:rPr lang="ja-JP" altLang="en-US" sz="750" b="1" i="0" u="none" strike="noStrike">
                          <a:solidFill>
                            <a:srgbClr val="FFFFFF"/>
                          </a:solidFill>
                          <a:effectLst/>
                          <a:latin typeface="+mn-ea"/>
                          <a:ea typeface="+mn-ea"/>
                        </a:rPr>
                        <a:t>左右</a:t>
                      </a:r>
                      <a:r>
                        <a:rPr lang="en-US" altLang="ja-JP" sz="750" b="1" i="0" u="none" strike="noStrike">
                          <a:solidFill>
                            <a:srgbClr val="FFFFFF"/>
                          </a:solidFill>
                          <a:effectLst/>
                          <a:latin typeface="+mn-ea"/>
                          <a:ea typeface="+mn-ea"/>
                        </a:rPr>
                        <a:t>×</a:t>
                      </a:r>
                      <a:r>
                        <a:rPr lang="ja-JP" altLang="en-US" sz="750" b="1" i="0" u="none" strike="noStrike">
                          <a:solidFill>
                            <a:srgbClr val="FFFFFF"/>
                          </a:solidFill>
                          <a:effectLst/>
                          <a:latin typeface="+mn-ea"/>
                          <a:ea typeface="+mn-ea"/>
                        </a:rPr>
                        <a:t>天地（</a:t>
                      </a:r>
                      <a:r>
                        <a:rPr lang="en-US" altLang="ja-JP" sz="750" b="1" i="0" u="none" strike="noStrike">
                          <a:solidFill>
                            <a:srgbClr val="FFFFFF"/>
                          </a:solidFill>
                          <a:effectLst/>
                          <a:latin typeface="+mn-ea"/>
                          <a:ea typeface="+mn-ea"/>
                        </a:rPr>
                        <a:t>pixels</a:t>
                      </a:r>
                      <a:r>
                        <a:rPr lang="ja-JP" altLang="en-US" sz="750" b="1" i="0" u="none" strike="noStrike">
                          <a:solidFill>
                            <a:srgbClr val="FFFFFF"/>
                          </a:solidFill>
                          <a:effectLst/>
                          <a:latin typeface="+mn-ea"/>
                          <a:ea typeface="+mn-ea"/>
                        </a:rPr>
                        <a:t>）</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750" b="1" i="0" u="none" strike="noStrike">
                          <a:solidFill>
                            <a:srgbClr val="FFFFFF"/>
                          </a:solidFill>
                          <a:effectLst/>
                          <a:latin typeface="+mn-ea"/>
                          <a:ea typeface="+mn-ea"/>
                        </a:rPr>
                        <a:t>W</a:t>
                      </a:r>
                      <a:r>
                        <a:rPr lang="ja-JP" altLang="en-US" sz="750" b="1" i="0" u="none" strike="noStrike">
                          <a:solidFill>
                            <a:srgbClr val="FFFFFF"/>
                          </a:solidFill>
                          <a:effectLst/>
                          <a:latin typeface="+mn-ea"/>
                          <a:ea typeface="+mn-ea"/>
                        </a:rPr>
                        <a:t>サイズ入稿</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750" b="1" i="0" u="none" strike="noStrike">
                          <a:solidFill>
                            <a:srgbClr val="FFFFFF"/>
                          </a:solidFill>
                          <a:effectLst/>
                          <a:latin typeface="+mn-ea"/>
                          <a:ea typeface="+mn-ea"/>
                        </a:rPr>
                        <a:t>容量</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750" b="1" i="0" u="none" strike="noStrike" dirty="0">
                          <a:solidFill>
                            <a:srgbClr val="FFFFFF"/>
                          </a:solidFill>
                          <a:effectLst/>
                          <a:latin typeface="+mn-ea"/>
                          <a:ea typeface="+mn-ea"/>
                        </a:rPr>
                        <a:t>ファイル</a:t>
                      </a:r>
                      <a:endParaRPr lang="en-US" altLang="ja-JP" sz="750" b="1" i="0" u="none" strike="noStrike" dirty="0">
                        <a:solidFill>
                          <a:srgbClr val="FFFFFF"/>
                        </a:solidFill>
                        <a:effectLst/>
                        <a:latin typeface="+mn-ea"/>
                        <a:ea typeface="+mn-ea"/>
                      </a:endParaRPr>
                    </a:p>
                    <a:p>
                      <a:pPr algn="ctr" fontAlgn="ctr"/>
                      <a:r>
                        <a:rPr lang="ja-JP" altLang="en-US" sz="750" b="1" i="0" u="none" strike="noStrike" dirty="0">
                          <a:solidFill>
                            <a:srgbClr val="FFFFFF"/>
                          </a:solidFill>
                          <a:effectLst/>
                          <a:latin typeface="+mn-ea"/>
                          <a:ea typeface="+mn-ea"/>
                        </a:rPr>
                        <a:t>形式</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750" b="1" i="0" u="none" strike="noStrike">
                          <a:solidFill>
                            <a:srgbClr val="FFFFFF"/>
                          </a:solidFill>
                          <a:effectLst/>
                          <a:latin typeface="+mn-ea"/>
                          <a:ea typeface="+mn-ea"/>
                        </a:rPr>
                        <a:t>リンク先</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750" b="1" i="0" u="none" strike="noStrike" dirty="0">
                          <a:solidFill>
                            <a:srgbClr val="FFFFFF"/>
                          </a:solidFill>
                          <a:effectLst/>
                          <a:latin typeface="+mn-ea"/>
                          <a:ea typeface="+mn-ea"/>
                        </a:rPr>
                        <a:t>ループ</a:t>
                      </a:r>
                      <a:endParaRPr lang="en-US" altLang="ja-JP" sz="750" b="1" i="0" u="none" strike="noStrike" dirty="0">
                        <a:solidFill>
                          <a:srgbClr val="FFFFFF"/>
                        </a:solidFill>
                        <a:effectLst/>
                        <a:latin typeface="+mn-ea"/>
                        <a:ea typeface="+mn-ea"/>
                      </a:endParaRPr>
                    </a:p>
                    <a:p>
                      <a:pPr algn="ctr" fontAlgn="ctr"/>
                      <a:r>
                        <a:rPr lang="ja-JP" altLang="en-US" sz="750" b="1" i="0" u="none" strike="noStrike" dirty="0">
                          <a:solidFill>
                            <a:srgbClr val="FFFFFF"/>
                          </a:solidFill>
                          <a:effectLst/>
                          <a:latin typeface="+mn-ea"/>
                          <a:ea typeface="+mn-ea"/>
                        </a:rPr>
                        <a:t>上限</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750" b="1" i="0" u="none" strike="noStrike">
                          <a:solidFill>
                            <a:srgbClr val="FFFFFF"/>
                          </a:solidFill>
                          <a:effectLst/>
                          <a:latin typeface="+mn-ea"/>
                          <a:ea typeface="+mn-ea"/>
                        </a:rPr>
                        <a:t>アニメー</a:t>
                      </a:r>
                      <a:br>
                        <a:rPr lang="ja-JP" altLang="en-US" sz="750" b="1" i="0" u="none" strike="noStrike">
                          <a:solidFill>
                            <a:srgbClr val="FFFFFF"/>
                          </a:solidFill>
                          <a:effectLst/>
                          <a:latin typeface="+mn-ea"/>
                          <a:ea typeface="+mn-ea"/>
                        </a:rPr>
                      </a:br>
                      <a:r>
                        <a:rPr lang="ja-JP" altLang="en-US" sz="750" b="1" i="0" u="none" strike="noStrike">
                          <a:solidFill>
                            <a:srgbClr val="FFFFFF"/>
                          </a:solidFill>
                          <a:effectLst/>
                          <a:latin typeface="+mn-ea"/>
                          <a:ea typeface="+mn-ea"/>
                        </a:rPr>
                        <a:t>ション</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750" b="1" i="0" u="none" strike="noStrike">
                          <a:solidFill>
                            <a:srgbClr val="FFFFFF"/>
                          </a:solidFill>
                          <a:effectLst/>
                          <a:latin typeface="+mn-ea"/>
                          <a:ea typeface="+mn-ea"/>
                        </a:rPr>
                        <a:t>ALT</a:t>
                      </a:r>
                      <a:br>
                        <a:rPr lang="en-US" sz="750" b="1" i="0" u="none" strike="noStrike">
                          <a:solidFill>
                            <a:srgbClr val="FFFFFF"/>
                          </a:solidFill>
                          <a:effectLst/>
                          <a:latin typeface="+mn-ea"/>
                          <a:ea typeface="+mn-ea"/>
                        </a:rPr>
                      </a:br>
                      <a:r>
                        <a:rPr lang="ja-JP" altLang="en-US" sz="750" b="1" i="0" u="none" strike="noStrike">
                          <a:solidFill>
                            <a:srgbClr val="FFFFFF"/>
                          </a:solidFill>
                          <a:effectLst/>
                          <a:latin typeface="+mn-ea"/>
                          <a:ea typeface="+mn-ea"/>
                        </a:rPr>
                        <a:t>テキスト</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750" b="1" i="0" u="none" strike="noStrike" dirty="0">
                          <a:solidFill>
                            <a:srgbClr val="FFFFFF"/>
                          </a:solidFill>
                          <a:effectLst/>
                          <a:latin typeface="+mn-ea"/>
                          <a:ea typeface="+mn-ea"/>
                        </a:rPr>
                        <a:t>同時</a:t>
                      </a:r>
                      <a:endParaRPr lang="en-US" altLang="ja-JP" sz="750" b="1" i="0" u="none" strike="noStrike" dirty="0">
                        <a:solidFill>
                          <a:srgbClr val="FFFFFF"/>
                        </a:solidFill>
                        <a:effectLst/>
                        <a:latin typeface="+mn-ea"/>
                        <a:ea typeface="+mn-ea"/>
                      </a:endParaRPr>
                    </a:p>
                    <a:p>
                      <a:pPr algn="ctr" fontAlgn="ctr"/>
                      <a:r>
                        <a:rPr lang="ja-JP" altLang="en-US" sz="750" b="1" i="0" u="none" strike="noStrike" dirty="0">
                          <a:solidFill>
                            <a:srgbClr val="FFFFFF"/>
                          </a:solidFill>
                          <a:effectLst/>
                          <a:latin typeface="+mn-ea"/>
                          <a:ea typeface="+mn-ea"/>
                        </a:rPr>
                        <a:t>掲載数</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750" b="1" i="0" u="none" strike="noStrike">
                          <a:solidFill>
                            <a:srgbClr val="FFFFFF"/>
                          </a:solidFill>
                          <a:effectLst/>
                          <a:latin typeface="+mn-ea"/>
                          <a:ea typeface="+mn-ea"/>
                        </a:rPr>
                        <a:t>入稿期日</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750" b="1" i="0" u="none" strike="noStrike">
                          <a:solidFill>
                            <a:srgbClr val="FFFFFF"/>
                          </a:solidFill>
                          <a:effectLst/>
                          <a:latin typeface="+mn-ea"/>
                          <a:ea typeface="+mn-ea"/>
                        </a:rPr>
                        <a:t>3PAS</a:t>
                      </a:r>
                      <a:r>
                        <a:rPr lang="ja-JP" altLang="en-US" sz="750" b="1" i="0" u="none" strike="noStrike">
                          <a:solidFill>
                            <a:srgbClr val="FFFFFF"/>
                          </a:solidFill>
                          <a:effectLst/>
                          <a:latin typeface="+mn-ea"/>
                          <a:ea typeface="+mn-ea"/>
                        </a:rPr>
                        <a:t>配信</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750" b="1" i="0" u="none" strike="noStrike">
                          <a:solidFill>
                            <a:srgbClr val="FFFFFF"/>
                          </a:solidFill>
                          <a:effectLst/>
                          <a:latin typeface="+mn-ea"/>
                          <a:ea typeface="+mn-ea"/>
                        </a:rPr>
                        <a:t>PR</a:t>
                      </a:r>
                      <a:r>
                        <a:rPr lang="ja-JP" altLang="en-US" sz="750" b="1" i="0" u="none" strike="noStrike">
                          <a:solidFill>
                            <a:srgbClr val="FFFFFF"/>
                          </a:solidFill>
                          <a:effectLst/>
                          <a:latin typeface="+mn-ea"/>
                          <a:ea typeface="+mn-ea"/>
                        </a:rPr>
                        <a:t>表記</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extLst>
                  <a:ext uri="{0D108BD9-81ED-4DB2-BD59-A6C34878D82A}">
                    <a16:rowId xmlns:a16="http://schemas.microsoft.com/office/drawing/2014/main" val="2646470708"/>
                  </a:ext>
                </a:extLst>
              </a:tr>
              <a:tr h="266372">
                <a:tc>
                  <a:txBody>
                    <a:bodyPr/>
                    <a:lstStyle/>
                    <a:p>
                      <a:pPr algn="ctr" fontAlgn="ctr"/>
                      <a:r>
                        <a:rPr lang="en-US" sz="750" b="0" i="0" u="none" strike="noStrike">
                          <a:effectLst/>
                          <a:latin typeface="+mn-ea"/>
                          <a:ea typeface="+mn-ea"/>
                        </a:rPr>
                        <a:t>A</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750" b="0" i="0" u="none" strike="noStrike">
                          <a:effectLst/>
                          <a:latin typeface="+mn-ea"/>
                          <a:ea typeface="+mn-ea"/>
                        </a:rPr>
                        <a:t>PC</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750" b="0" i="0" u="none" strike="noStrike" dirty="0">
                          <a:effectLst/>
                          <a:latin typeface="+mn-ea"/>
                          <a:ea typeface="+mn-ea"/>
                        </a:rPr>
                        <a:t>プレミアムレクタングル</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altLang="ja-JP" sz="750" b="0" i="0" u="none" strike="noStrike">
                          <a:effectLst/>
                          <a:latin typeface="+mn-ea"/>
                          <a:ea typeface="+mn-ea"/>
                        </a:rPr>
                        <a:t>300×250</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a:effectLst/>
                          <a:latin typeface="+mn-ea"/>
                          <a:ea typeface="+mn-ea"/>
                        </a:rPr>
                        <a:t>○</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dirty="0">
                          <a:effectLst/>
                          <a:latin typeface="+mn-ea"/>
                          <a:ea typeface="+mn-ea"/>
                        </a:rPr>
                        <a:t>150KB</a:t>
                      </a:r>
                      <a:r>
                        <a:rPr lang="ja-JP" altLang="en-US" sz="750" b="0" i="0" u="none" strike="noStrike" dirty="0">
                          <a:effectLst/>
                          <a:latin typeface="+mn-ea"/>
                          <a:ea typeface="+mn-ea"/>
                        </a:rPr>
                        <a:t>以内</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rowSpan="10">
                  <a:txBody>
                    <a:bodyPr/>
                    <a:lstStyle/>
                    <a:p>
                      <a:pPr algn="ctr" fontAlgn="ctr"/>
                      <a:r>
                        <a:rPr lang="en-US" sz="750" b="0" i="0" u="none" strike="noStrike" dirty="0">
                          <a:effectLst/>
                          <a:latin typeface="+mn-ea"/>
                          <a:ea typeface="+mn-ea"/>
                        </a:rPr>
                        <a:t>GIF・JPG・PNG</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rowSpan="10">
                  <a:txBody>
                    <a:bodyPr/>
                    <a:lstStyle/>
                    <a:p>
                      <a:pPr algn="ctr" fontAlgn="ctr"/>
                      <a:r>
                        <a:rPr lang="en-US" altLang="ja-JP" sz="750" b="0" i="0" u="none" strike="noStrike">
                          <a:effectLst/>
                          <a:latin typeface="+mn-ea"/>
                          <a:ea typeface="+mn-ea"/>
                        </a:rPr>
                        <a:t>1</a:t>
                      </a:r>
                      <a:r>
                        <a:rPr lang="ja-JP" altLang="en-US" sz="750" b="0" i="0" u="none" strike="noStrike">
                          <a:effectLst/>
                          <a:latin typeface="+mn-ea"/>
                          <a:ea typeface="+mn-ea"/>
                        </a:rPr>
                        <a:t>本</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altLang="ja-JP" sz="750" b="0" i="0" u="none" strike="noStrike">
                          <a:effectLst/>
                          <a:latin typeface="+mn-ea"/>
                          <a:ea typeface="+mn-ea"/>
                        </a:rPr>
                        <a:t>3</a:t>
                      </a:r>
                      <a:r>
                        <a:rPr lang="ja-JP" altLang="en-US" sz="750" b="0" i="0" u="none" strike="noStrike">
                          <a:effectLst/>
                          <a:latin typeface="+mn-ea"/>
                          <a:ea typeface="+mn-ea"/>
                        </a:rPr>
                        <a:t>回</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a:effectLst/>
                          <a:latin typeface="+mn-ea"/>
                          <a:ea typeface="+mn-ea"/>
                        </a:rPr>
                        <a:t>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rowSpan="10">
                  <a:txBody>
                    <a:bodyPr/>
                    <a:lstStyle/>
                    <a:p>
                      <a:pPr algn="ctr" fontAlgn="ctr"/>
                      <a:r>
                        <a:rPr lang="ja-JP" altLang="en-US" sz="750" b="0" i="0" u="none" strike="noStrike">
                          <a:effectLst/>
                          <a:latin typeface="+mn-ea"/>
                          <a:ea typeface="+mn-ea"/>
                        </a:rPr>
                        <a:t>不可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altLang="ja-JP" sz="750" b="0" i="0" u="none" strike="noStrike">
                          <a:effectLst/>
                          <a:latin typeface="+mn-ea"/>
                          <a:ea typeface="+mn-ea"/>
                        </a:rPr>
                        <a:t>2</a:t>
                      </a:r>
                      <a:r>
                        <a:rPr lang="ja-JP" altLang="en-US" sz="750" b="0" i="0" u="none" strike="noStrike">
                          <a:effectLst/>
                          <a:latin typeface="+mn-ea"/>
                          <a:ea typeface="+mn-ea"/>
                        </a:rPr>
                        <a:t>本まで</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rowSpan="10">
                  <a:txBody>
                    <a:bodyPr/>
                    <a:lstStyle/>
                    <a:p>
                      <a:pPr algn="ctr" fontAlgn="ctr"/>
                      <a:r>
                        <a:rPr lang="ja-JP" altLang="en-US" sz="750" b="0" i="0" u="none" strike="noStrike" dirty="0">
                          <a:effectLst/>
                          <a:latin typeface="+mn-lt"/>
                          <a:ea typeface="+mn-ea"/>
                        </a:rPr>
                        <a:t>掲載開始</a:t>
                      </a:r>
                      <a:endParaRPr lang="en-US" altLang="ja-JP" sz="750" b="0" i="0" u="none" strike="noStrike" dirty="0">
                        <a:effectLst/>
                        <a:latin typeface="+mn-lt"/>
                        <a:ea typeface="+mn-ea"/>
                      </a:endParaRPr>
                    </a:p>
                    <a:p>
                      <a:pPr algn="ctr" fontAlgn="ctr"/>
                      <a:r>
                        <a:rPr lang="en-US" altLang="ja-JP" sz="750" b="0" i="0" u="none" strike="noStrike" dirty="0">
                          <a:effectLst/>
                          <a:latin typeface="+mn-lt"/>
                          <a:ea typeface="+mn-ea"/>
                        </a:rPr>
                        <a:t>5</a:t>
                      </a:r>
                      <a:r>
                        <a:rPr lang="ja-JP" altLang="en-US" sz="750" b="0" i="0" u="none" strike="noStrike" dirty="0">
                          <a:effectLst/>
                          <a:latin typeface="+mn-lt"/>
                          <a:ea typeface="+mn-ea"/>
                        </a:rPr>
                        <a:t>営業日前</a:t>
                      </a:r>
                      <a:r>
                        <a:rPr lang="en-US" altLang="ja-JP" sz="750" b="0" i="0" u="none" strike="noStrike" dirty="0">
                          <a:effectLst/>
                          <a:latin typeface="+mn-lt"/>
                          <a:ea typeface="+mn-ea"/>
                        </a:rPr>
                        <a:t>12:00</a:t>
                      </a:r>
                      <a:endParaRPr lang="en-US" altLang="zh-TW" sz="750" b="0" i="0" u="none" strike="noStrike" dirty="0">
                        <a:effectLst/>
                        <a:latin typeface="+mn-lt"/>
                        <a:ea typeface="+mn-ea"/>
                      </a:endParaRP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a:effectLst/>
                          <a:latin typeface="+mn-ea"/>
                          <a:ea typeface="+mn-ea"/>
                        </a:rPr>
                        <a:t>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rowSpan="10">
                  <a:txBody>
                    <a:bodyPr/>
                    <a:lstStyle/>
                    <a:p>
                      <a:pPr algn="ctr" fontAlgn="ctr"/>
                      <a:r>
                        <a:rPr lang="ja-JP" altLang="en-US" sz="750" b="0" i="0" u="none" strike="noStrike">
                          <a:effectLst/>
                          <a:latin typeface="+mn-ea"/>
                          <a:ea typeface="+mn-ea"/>
                        </a:rPr>
                        <a:t>あり</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60090535"/>
                  </a:ext>
                </a:extLst>
              </a:tr>
              <a:tr h="266372">
                <a:tc>
                  <a:txBody>
                    <a:bodyPr/>
                    <a:lstStyle/>
                    <a:p>
                      <a:pPr algn="ctr" fontAlgn="ctr"/>
                      <a:r>
                        <a:rPr lang="en-US" sz="750" b="0" i="0" u="none" strike="noStrike">
                          <a:effectLst/>
                          <a:latin typeface="+mn-ea"/>
                          <a:ea typeface="+mn-ea"/>
                        </a:rPr>
                        <a:t>B</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750" b="0" i="0" u="none" strike="noStrike">
                          <a:effectLst/>
                          <a:latin typeface="+mn-ea"/>
                          <a:ea typeface="+mn-ea"/>
                        </a:rPr>
                        <a:t>PC</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750" b="0" i="0" u="none" strike="noStrike">
                          <a:effectLst/>
                          <a:latin typeface="+mn-ea"/>
                          <a:ea typeface="+mn-ea"/>
                        </a:rPr>
                        <a:t>フローティングレクタングル</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altLang="ja-JP" sz="750" b="0" i="0" u="none" strike="noStrike" dirty="0">
                          <a:effectLst/>
                          <a:latin typeface="+mn-ea"/>
                          <a:ea typeface="+mn-ea"/>
                        </a:rPr>
                        <a:t>300×250</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a:effectLst/>
                          <a:latin typeface="+mn-ea"/>
                          <a:ea typeface="+mn-ea"/>
                        </a:rPr>
                        <a:t>○</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a:effectLst/>
                          <a:latin typeface="+mn-ea"/>
                          <a:ea typeface="+mn-ea"/>
                        </a:rPr>
                        <a:t>150KB</a:t>
                      </a:r>
                      <a:r>
                        <a:rPr lang="ja-JP" altLang="en-US" sz="750" b="0" i="0" u="none" strike="noStrike">
                          <a:effectLst/>
                          <a:latin typeface="+mn-ea"/>
                          <a:ea typeface="+mn-ea"/>
                        </a:rPr>
                        <a:t>以内</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750" b="0" i="0" u="none" strike="noStrike">
                          <a:effectLst/>
                          <a:latin typeface="+mn-ea"/>
                          <a:ea typeface="+mn-ea"/>
                        </a:rPr>
                        <a:t>3</a:t>
                      </a:r>
                      <a:r>
                        <a:rPr lang="ja-JP" altLang="en-US" sz="750" b="0" i="0" u="none" strike="noStrike">
                          <a:effectLst/>
                          <a:latin typeface="+mn-ea"/>
                          <a:ea typeface="+mn-ea"/>
                        </a:rPr>
                        <a:t>回</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a:effectLst/>
                          <a:latin typeface="+mn-ea"/>
                          <a:ea typeface="+mn-ea"/>
                        </a:rPr>
                        <a:t>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en-US" altLang="ja-JP" sz="750" b="0" i="0" u="none" strike="noStrike">
                          <a:effectLst/>
                          <a:latin typeface="+mn-ea"/>
                          <a:ea typeface="+mn-ea"/>
                        </a:rPr>
                        <a:t>2</a:t>
                      </a:r>
                      <a:r>
                        <a:rPr lang="ja-JP" altLang="en-US" sz="750" b="0" i="0" u="none" strike="noStrike">
                          <a:effectLst/>
                          <a:latin typeface="+mn-ea"/>
                          <a:ea typeface="+mn-ea"/>
                        </a:rPr>
                        <a:t>本まで</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750" b="0" i="0" u="none" strike="noStrike">
                          <a:effectLst/>
                          <a:latin typeface="+mn-ea"/>
                          <a:ea typeface="+mn-ea"/>
                        </a:rPr>
                        <a:t>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044907379"/>
                  </a:ext>
                </a:extLst>
              </a:tr>
              <a:tr h="266372">
                <a:tc>
                  <a:txBody>
                    <a:bodyPr/>
                    <a:lstStyle/>
                    <a:p>
                      <a:pPr algn="ctr" fontAlgn="ctr"/>
                      <a:r>
                        <a:rPr lang="en-US" sz="750" b="0" i="0" u="none" strike="noStrike">
                          <a:effectLst/>
                          <a:latin typeface="+mn-ea"/>
                          <a:ea typeface="+mn-ea"/>
                        </a:rPr>
                        <a:t>C</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750" b="0" i="0" u="none" strike="noStrike">
                          <a:effectLst/>
                          <a:latin typeface="+mn-ea"/>
                          <a:ea typeface="+mn-ea"/>
                        </a:rPr>
                        <a:t>PC</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750" b="0" i="0" u="none" strike="noStrike" dirty="0">
                          <a:effectLst/>
                          <a:latin typeface="+mn-ea"/>
                          <a:ea typeface="+mn-ea"/>
                        </a:rPr>
                        <a:t>ビルボード</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dirty="0">
                          <a:effectLst/>
                          <a:latin typeface="+mn-ea"/>
                          <a:ea typeface="+mn-ea"/>
                        </a:rPr>
                        <a:t>970x250</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a:effectLst/>
                          <a:latin typeface="+mn-ea"/>
                          <a:ea typeface="+mn-ea"/>
                        </a:rPr>
                        <a:t>✕</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a:effectLst/>
                          <a:latin typeface="+mn-ea"/>
                          <a:ea typeface="+mn-ea"/>
                        </a:rPr>
                        <a:t>150KB</a:t>
                      </a:r>
                      <a:r>
                        <a:rPr lang="ja-JP" altLang="en-US" sz="750" b="0" i="0" u="none" strike="noStrike">
                          <a:effectLst/>
                          <a:latin typeface="+mn-ea"/>
                          <a:ea typeface="+mn-ea"/>
                        </a:rPr>
                        <a:t>以内</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50" b="0" i="0" u="none" strike="noStrike">
                          <a:effectLst/>
                          <a:latin typeface="+mn-ea"/>
                          <a:ea typeface="+mn-ea"/>
                        </a:rPr>
                        <a:t>－</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a:effectLst/>
                          <a:latin typeface="+mn-ea"/>
                          <a:ea typeface="+mn-ea"/>
                        </a:rPr>
                        <a:t>不可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en-US" altLang="ja-JP" sz="750" b="0" i="0" u="none" strike="noStrike">
                          <a:effectLst/>
                          <a:latin typeface="+mn-ea"/>
                          <a:ea typeface="+mn-ea"/>
                        </a:rPr>
                        <a:t>2</a:t>
                      </a:r>
                      <a:r>
                        <a:rPr lang="ja-JP" altLang="en-US" sz="750" b="0" i="0" u="none" strike="noStrike">
                          <a:effectLst/>
                          <a:latin typeface="+mn-ea"/>
                          <a:ea typeface="+mn-ea"/>
                        </a:rPr>
                        <a:t>本まで</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750" b="0" i="0" u="none" strike="noStrike">
                          <a:effectLst/>
                          <a:latin typeface="+mn-ea"/>
                          <a:ea typeface="+mn-ea"/>
                        </a:rPr>
                        <a:t>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994899594"/>
                  </a:ext>
                </a:extLst>
              </a:tr>
              <a:tr h="266372">
                <a:tc rowSpan="2">
                  <a:txBody>
                    <a:bodyPr/>
                    <a:lstStyle/>
                    <a:p>
                      <a:pPr algn="ctr" fontAlgn="ctr"/>
                      <a:r>
                        <a:rPr lang="en-US" sz="750" b="0" i="0" u="none" strike="noStrike">
                          <a:effectLst/>
                          <a:latin typeface="+mn-ea"/>
                          <a:ea typeface="+mn-ea"/>
                        </a:rPr>
                        <a:t>D</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rowSpan="2">
                  <a:txBody>
                    <a:bodyPr/>
                    <a:lstStyle/>
                    <a:p>
                      <a:pPr algn="ctr" fontAlgn="ctr"/>
                      <a:r>
                        <a:rPr lang="en-US" sz="750" b="0" i="0" u="none" strike="noStrike">
                          <a:effectLst/>
                          <a:latin typeface="+mn-ea"/>
                          <a:ea typeface="+mn-ea"/>
                        </a:rPr>
                        <a:t>PC</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750" b="0" i="0" u="none" strike="noStrike">
                          <a:effectLst/>
                          <a:latin typeface="+mn-ea"/>
                          <a:ea typeface="+mn-ea"/>
                        </a:rPr>
                        <a:t>インパクト広告（レクタングル）</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altLang="ja-JP" sz="750" b="0" i="0" u="none" strike="noStrike" dirty="0">
                          <a:effectLst/>
                          <a:latin typeface="+mn-ea"/>
                          <a:ea typeface="+mn-ea"/>
                        </a:rPr>
                        <a:t>300×250</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dirty="0">
                          <a:effectLst/>
                          <a:latin typeface="+mn-ea"/>
                          <a:ea typeface="+mn-ea"/>
                        </a:rPr>
                        <a:t>○</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a:effectLst/>
                          <a:latin typeface="+mn-ea"/>
                          <a:ea typeface="+mn-ea"/>
                        </a:rPr>
                        <a:t>150KB</a:t>
                      </a:r>
                      <a:r>
                        <a:rPr lang="ja-JP" altLang="en-US" sz="750" b="0" i="0" u="none" strike="noStrike">
                          <a:effectLst/>
                          <a:latin typeface="+mn-ea"/>
                          <a:ea typeface="+mn-ea"/>
                        </a:rPr>
                        <a:t>以内</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50" b="0" i="0" u="none" strike="noStrike">
                          <a:effectLst/>
                          <a:latin typeface="+mn-ea"/>
                          <a:ea typeface="+mn-ea"/>
                        </a:rPr>
                        <a:t>－</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a:effectLst/>
                          <a:latin typeface="+mn-ea"/>
                          <a:ea typeface="+mn-ea"/>
                        </a:rPr>
                        <a:t>不可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en-US" altLang="ja-JP" sz="750" b="0" i="0" u="none" strike="noStrike">
                          <a:effectLst/>
                          <a:latin typeface="+mn-ea"/>
                          <a:ea typeface="+mn-ea"/>
                        </a:rPr>
                        <a:t>1</a:t>
                      </a:r>
                      <a:r>
                        <a:rPr lang="ja-JP" altLang="en-US" sz="750" b="0" i="0" u="none" strike="noStrike">
                          <a:effectLst/>
                          <a:latin typeface="+mn-ea"/>
                          <a:ea typeface="+mn-ea"/>
                        </a:rPr>
                        <a:t>本まで</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750" b="0" i="0" u="none" strike="noStrike">
                          <a:effectLst/>
                          <a:latin typeface="+mn-ea"/>
                          <a:ea typeface="+mn-ea"/>
                        </a:rPr>
                        <a:t>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803789411"/>
                  </a:ext>
                </a:extLst>
              </a:tr>
              <a:tr h="26637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750" b="0" i="0" u="none" strike="noStrike">
                          <a:effectLst/>
                          <a:latin typeface="+mn-ea"/>
                          <a:ea typeface="+mn-ea"/>
                        </a:rPr>
                        <a:t>インパクト広告</a:t>
                      </a:r>
                      <a:br>
                        <a:rPr lang="ja-JP" altLang="en-US" sz="750" b="0" i="0" u="none" strike="noStrike">
                          <a:effectLst/>
                          <a:latin typeface="+mn-ea"/>
                          <a:ea typeface="+mn-ea"/>
                        </a:rPr>
                      </a:br>
                      <a:r>
                        <a:rPr lang="ja-JP" altLang="en-US" sz="750" b="0" i="0" u="none" strike="noStrike">
                          <a:effectLst/>
                          <a:latin typeface="+mn-ea"/>
                          <a:ea typeface="+mn-ea"/>
                        </a:rPr>
                        <a:t>（サイドパネル：左右）</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altLang="ja-JP" sz="750" b="0" i="0" u="none" strike="noStrike">
                          <a:effectLst/>
                          <a:latin typeface="+mn-ea"/>
                          <a:ea typeface="+mn-ea"/>
                        </a:rPr>
                        <a:t>140×830</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dirty="0">
                          <a:effectLst/>
                          <a:latin typeface="+mn-ea"/>
                          <a:ea typeface="+mn-ea"/>
                        </a:rPr>
                        <a:t>✕</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a:effectLst/>
                          <a:latin typeface="+mn-ea"/>
                          <a:ea typeface="+mn-ea"/>
                        </a:rPr>
                        <a:t>150KB</a:t>
                      </a:r>
                      <a:r>
                        <a:rPr lang="ja-JP" altLang="en-US" sz="750" b="0" i="0" u="none" strike="noStrike">
                          <a:effectLst/>
                          <a:latin typeface="+mn-ea"/>
                          <a:ea typeface="+mn-ea"/>
                        </a:rPr>
                        <a:t>以内</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50" b="0" i="0" u="none" strike="noStrike">
                          <a:effectLst/>
                          <a:latin typeface="+mn-ea"/>
                          <a:ea typeface="+mn-ea"/>
                        </a:rPr>
                        <a:t>－</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a:effectLst/>
                          <a:latin typeface="+mn-ea"/>
                          <a:ea typeface="+mn-ea"/>
                        </a:rPr>
                        <a:t>不可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en-US" altLang="ja-JP" sz="750" b="0" i="0" u="none" strike="noStrike">
                          <a:effectLst/>
                          <a:latin typeface="+mn-ea"/>
                          <a:ea typeface="+mn-ea"/>
                        </a:rPr>
                        <a:t>1</a:t>
                      </a:r>
                      <a:r>
                        <a:rPr lang="ja-JP" altLang="en-US" sz="750" b="0" i="0" u="none" strike="noStrike">
                          <a:effectLst/>
                          <a:latin typeface="+mn-ea"/>
                          <a:ea typeface="+mn-ea"/>
                        </a:rPr>
                        <a:t>本まで</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750" b="0" i="0" u="none" strike="noStrike">
                          <a:effectLst/>
                          <a:latin typeface="+mn-ea"/>
                          <a:ea typeface="+mn-ea"/>
                        </a:rPr>
                        <a:t>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374737787"/>
                  </a:ext>
                </a:extLst>
              </a:tr>
              <a:tr h="432855">
                <a:tc>
                  <a:txBody>
                    <a:bodyPr/>
                    <a:lstStyle/>
                    <a:p>
                      <a:pPr algn="ctr" fontAlgn="ctr"/>
                      <a:r>
                        <a:rPr lang="en-US" sz="750" b="0" i="0" u="none" strike="noStrike">
                          <a:effectLst/>
                          <a:latin typeface="+mn-ea"/>
                          <a:ea typeface="+mn-ea"/>
                        </a:rPr>
                        <a:t>E</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750" b="0" i="0" u="none" strike="noStrike">
                          <a:effectLst/>
                          <a:latin typeface="+mn-ea"/>
                          <a:ea typeface="+mn-ea"/>
                        </a:rPr>
                        <a:t>SP</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750" b="0" i="0" u="none" strike="noStrike">
                          <a:effectLst/>
                          <a:latin typeface="+mn-ea"/>
                          <a:ea typeface="+mn-ea"/>
                        </a:rPr>
                        <a:t>スマートビルボードスティッキー</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altLang="ja-JP" sz="750" b="0" i="0" u="none" strike="noStrike">
                          <a:effectLst/>
                          <a:latin typeface="+mn-ea"/>
                          <a:ea typeface="+mn-ea"/>
                        </a:rPr>
                        <a:t>640x360</a:t>
                      </a:r>
                      <a:br>
                        <a:rPr lang="en-US" altLang="ja-JP" sz="750" b="0" i="0" u="none" strike="noStrike">
                          <a:effectLst/>
                          <a:latin typeface="+mn-ea"/>
                          <a:ea typeface="+mn-ea"/>
                        </a:rPr>
                      </a:br>
                      <a:r>
                        <a:rPr lang="ja-JP" altLang="en-US" sz="750" b="0" i="0" u="none" strike="noStrike">
                          <a:effectLst/>
                          <a:latin typeface="+mn-ea"/>
                          <a:ea typeface="+mn-ea"/>
                        </a:rPr>
                        <a:t>（表示サイズの</a:t>
                      </a:r>
                      <a:r>
                        <a:rPr lang="en-US" altLang="ja-JP" sz="750" b="0" i="0" u="none" strike="noStrike">
                          <a:effectLst/>
                          <a:latin typeface="+mn-ea"/>
                          <a:ea typeface="+mn-ea"/>
                        </a:rPr>
                        <a:t>2</a:t>
                      </a:r>
                      <a:r>
                        <a:rPr lang="ja-JP" altLang="en-US" sz="750" b="0" i="0" u="none" strike="noStrike">
                          <a:effectLst/>
                          <a:latin typeface="+mn-ea"/>
                          <a:ea typeface="+mn-ea"/>
                        </a:rPr>
                        <a:t>倍）</a:t>
                      </a:r>
                      <a:br>
                        <a:rPr lang="ja-JP" altLang="en-US" sz="750" b="0" i="0" u="none" strike="noStrike">
                          <a:effectLst/>
                          <a:latin typeface="+mn-ea"/>
                          <a:ea typeface="+mn-ea"/>
                        </a:rPr>
                      </a:br>
                      <a:r>
                        <a:rPr lang="en-US" altLang="ja-JP" sz="750" b="0" i="0" u="none" strike="noStrike">
                          <a:effectLst/>
                          <a:latin typeface="+mn-ea"/>
                          <a:ea typeface="+mn-ea"/>
                        </a:rPr>
                        <a:t>※1</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a:effectLst/>
                          <a:latin typeface="+mn-ea"/>
                          <a:ea typeface="+mn-ea"/>
                        </a:rPr>
                        <a:t>－</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dirty="0">
                          <a:effectLst/>
                          <a:latin typeface="+mn-ea"/>
                          <a:ea typeface="+mn-ea"/>
                        </a:rPr>
                        <a:t>500KB</a:t>
                      </a:r>
                      <a:r>
                        <a:rPr lang="ja-JP" altLang="en-US" sz="750" b="0" i="0" u="none" strike="noStrike" dirty="0">
                          <a:effectLst/>
                          <a:latin typeface="+mn-ea"/>
                          <a:ea typeface="+mn-ea"/>
                        </a:rPr>
                        <a:t>以内</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50" b="0" i="0" u="none" strike="noStrike">
                          <a:effectLst/>
                          <a:latin typeface="+mn-ea"/>
                          <a:ea typeface="+mn-ea"/>
                        </a:rPr>
                        <a:t>－</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a:effectLst/>
                          <a:latin typeface="+mn-ea"/>
                          <a:ea typeface="+mn-ea"/>
                        </a:rPr>
                        <a:t>不可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en-US" altLang="ja-JP" sz="750" b="0" i="0" u="none" strike="noStrike">
                          <a:effectLst/>
                          <a:latin typeface="+mn-ea"/>
                          <a:ea typeface="+mn-ea"/>
                        </a:rPr>
                        <a:t>2</a:t>
                      </a:r>
                      <a:r>
                        <a:rPr lang="ja-JP" altLang="en-US" sz="750" b="0" i="0" u="none" strike="noStrike">
                          <a:effectLst/>
                          <a:latin typeface="+mn-ea"/>
                          <a:ea typeface="+mn-ea"/>
                        </a:rPr>
                        <a:t>本まで</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750" b="0" i="0" u="none" strike="noStrike">
                          <a:effectLst/>
                          <a:latin typeface="+mn-ea"/>
                          <a:ea typeface="+mn-ea"/>
                        </a:rPr>
                        <a:t>不可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75998122"/>
                  </a:ext>
                </a:extLst>
              </a:tr>
              <a:tr h="266372">
                <a:tc>
                  <a:txBody>
                    <a:bodyPr/>
                    <a:lstStyle/>
                    <a:p>
                      <a:pPr algn="ctr" fontAlgn="ctr"/>
                      <a:r>
                        <a:rPr lang="en-US" sz="750" b="0" i="0" u="none" strike="noStrike">
                          <a:effectLst/>
                          <a:latin typeface="+mn-ea"/>
                          <a:ea typeface="+mn-ea"/>
                        </a:rPr>
                        <a:t>F</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750" b="0" i="0" u="none" strike="noStrike">
                          <a:effectLst/>
                          <a:latin typeface="+mn-ea"/>
                          <a:ea typeface="+mn-ea"/>
                        </a:rPr>
                        <a:t>SP</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750" b="0" i="0" u="none" strike="noStrike">
                          <a:effectLst/>
                          <a:latin typeface="+mn-ea"/>
                          <a:ea typeface="+mn-ea"/>
                        </a:rPr>
                        <a:t>スマートレクタングル</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altLang="ja-JP" sz="750" b="0" i="0" u="none" strike="noStrike">
                          <a:effectLst/>
                          <a:latin typeface="+mn-ea"/>
                          <a:ea typeface="+mn-ea"/>
                        </a:rPr>
                        <a:t>300×250</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a:effectLst/>
                          <a:latin typeface="+mn-ea"/>
                          <a:ea typeface="+mn-ea"/>
                        </a:rPr>
                        <a:t>○</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dirty="0">
                          <a:effectLst/>
                          <a:latin typeface="+mn-ea"/>
                          <a:ea typeface="+mn-ea"/>
                        </a:rPr>
                        <a:t>150KB</a:t>
                      </a:r>
                      <a:r>
                        <a:rPr lang="ja-JP" altLang="en-US" sz="750" b="0" i="0" u="none" strike="noStrike" dirty="0">
                          <a:effectLst/>
                          <a:latin typeface="+mn-ea"/>
                          <a:ea typeface="+mn-ea"/>
                        </a:rPr>
                        <a:t>以内</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750" b="0" i="0" u="none" strike="noStrike">
                          <a:effectLst/>
                          <a:latin typeface="+mn-ea"/>
                          <a:ea typeface="+mn-ea"/>
                        </a:rPr>
                        <a:t>3</a:t>
                      </a:r>
                      <a:r>
                        <a:rPr lang="ja-JP" altLang="en-US" sz="750" b="0" i="0" u="none" strike="noStrike">
                          <a:effectLst/>
                          <a:latin typeface="+mn-ea"/>
                          <a:ea typeface="+mn-ea"/>
                        </a:rPr>
                        <a:t>回</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dirty="0">
                          <a:effectLst/>
                          <a:latin typeface="+mn-ea"/>
                          <a:ea typeface="+mn-ea"/>
                        </a:rPr>
                        <a:t>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en-US" altLang="ja-JP" sz="750" b="0" i="0" u="none" strike="noStrike">
                          <a:effectLst/>
                          <a:latin typeface="+mn-ea"/>
                          <a:ea typeface="+mn-ea"/>
                        </a:rPr>
                        <a:t>2</a:t>
                      </a:r>
                      <a:r>
                        <a:rPr lang="ja-JP" altLang="en-US" sz="750" b="0" i="0" u="none" strike="noStrike">
                          <a:effectLst/>
                          <a:latin typeface="+mn-ea"/>
                          <a:ea typeface="+mn-ea"/>
                        </a:rPr>
                        <a:t>本まで</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750" b="0" i="0" u="none" strike="noStrike">
                          <a:effectLst/>
                          <a:latin typeface="+mn-ea"/>
                          <a:ea typeface="+mn-ea"/>
                        </a:rPr>
                        <a:t>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907585744"/>
                  </a:ext>
                </a:extLst>
              </a:tr>
              <a:tr h="266372">
                <a:tc rowSpan="3">
                  <a:txBody>
                    <a:bodyPr/>
                    <a:lstStyle/>
                    <a:p>
                      <a:pPr algn="ctr" fontAlgn="ctr"/>
                      <a:r>
                        <a:rPr lang="en-US" sz="750" b="0" i="0" u="none" strike="noStrike">
                          <a:effectLst/>
                          <a:latin typeface="+mn-ea"/>
                          <a:ea typeface="+mn-ea"/>
                        </a:rPr>
                        <a:t>G</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750" b="0" i="0" u="none" strike="noStrike">
                          <a:effectLst/>
                          <a:latin typeface="+mn-ea"/>
                          <a:ea typeface="+mn-ea"/>
                        </a:rPr>
                        <a:t>PC/SP</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rowSpan="3">
                  <a:txBody>
                    <a:bodyPr/>
                    <a:lstStyle/>
                    <a:p>
                      <a:pPr algn="l" fontAlgn="ctr"/>
                      <a:r>
                        <a:rPr lang="en-US" sz="750" b="0" i="0" u="none" strike="noStrike" dirty="0">
                          <a:effectLst/>
                          <a:latin typeface="+mn-ea"/>
                          <a:ea typeface="+mn-ea"/>
                        </a:rPr>
                        <a:t>Run of </a:t>
                      </a:r>
                      <a:r>
                        <a:rPr lang="en-US" sz="750" b="0" i="0" u="none" strike="noStrike" dirty="0" err="1">
                          <a:effectLst/>
                          <a:latin typeface="+mn-ea"/>
                          <a:ea typeface="+mn-ea"/>
                        </a:rPr>
                        <a:t>kakakucom</a:t>
                      </a:r>
                      <a:endParaRPr lang="en-US" sz="750" b="0" i="0" u="none" strike="noStrike" dirty="0">
                        <a:effectLst/>
                        <a:latin typeface="+mn-ea"/>
                        <a:ea typeface="+mn-ea"/>
                      </a:endParaRP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altLang="ja-JP" sz="750" b="0" i="0" u="none" strike="noStrike">
                          <a:effectLst/>
                          <a:latin typeface="+mn-ea"/>
                          <a:ea typeface="+mn-ea"/>
                        </a:rPr>
                        <a:t>300×250</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a:effectLst/>
                          <a:latin typeface="+mn-ea"/>
                          <a:ea typeface="+mn-ea"/>
                        </a:rPr>
                        <a:t>○</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a:effectLst/>
                          <a:latin typeface="+mn-ea"/>
                          <a:ea typeface="+mn-ea"/>
                        </a:rPr>
                        <a:t>150KB</a:t>
                      </a:r>
                      <a:r>
                        <a:rPr lang="ja-JP" altLang="en-US" sz="750" b="0" i="0" u="none" strike="noStrike">
                          <a:effectLst/>
                          <a:latin typeface="+mn-ea"/>
                          <a:ea typeface="+mn-ea"/>
                        </a:rPr>
                        <a:t>以内</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50" b="0" i="0" u="none" strike="noStrike" dirty="0">
                          <a:effectLst/>
                          <a:latin typeface="+mn-ea"/>
                          <a:ea typeface="+mn-ea"/>
                        </a:rPr>
                        <a:t>－</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a:effectLst/>
                          <a:latin typeface="+mn-ea"/>
                          <a:ea typeface="+mn-ea"/>
                        </a:rPr>
                        <a:t>不可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en-US" altLang="ja-JP" sz="750" b="0" i="0" u="none" strike="noStrike" dirty="0">
                          <a:effectLst/>
                          <a:latin typeface="+mn-ea"/>
                          <a:ea typeface="+mn-ea"/>
                        </a:rPr>
                        <a:t>2</a:t>
                      </a:r>
                      <a:r>
                        <a:rPr lang="ja-JP" altLang="en-US" sz="750" b="0" i="0" u="none" strike="noStrike" dirty="0">
                          <a:effectLst/>
                          <a:latin typeface="+mn-ea"/>
                          <a:ea typeface="+mn-ea"/>
                        </a:rPr>
                        <a:t>本まで</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750" b="0" i="0" u="none" strike="noStrike">
                          <a:effectLst/>
                          <a:latin typeface="+mn-ea"/>
                          <a:ea typeface="+mn-ea"/>
                        </a:rPr>
                        <a:t>不可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541625567"/>
                  </a:ext>
                </a:extLst>
              </a:tr>
              <a:tr h="266372">
                <a:tc vMerge="1">
                  <a:txBody>
                    <a:bodyPr/>
                    <a:lstStyle/>
                    <a:p>
                      <a:endParaRPr kumimoji="1" lang="ja-JP" altLang="en-US"/>
                    </a:p>
                  </a:txBody>
                  <a:tcPr/>
                </a:tc>
                <a:tc>
                  <a:txBody>
                    <a:bodyPr/>
                    <a:lstStyle/>
                    <a:p>
                      <a:pPr algn="ctr" fontAlgn="ctr"/>
                      <a:r>
                        <a:rPr lang="en-US" sz="750" b="0" i="0" u="none" strike="noStrike" dirty="0">
                          <a:effectLst/>
                          <a:latin typeface="+mn-ea"/>
                          <a:ea typeface="+mn-ea"/>
                        </a:rPr>
                        <a:t>PC</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vMerge="1">
                  <a:txBody>
                    <a:bodyPr/>
                    <a:lstStyle/>
                    <a:p>
                      <a:endParaRPr kumimoji="1" lang="ja-JP" altLang="en-US"/>
                    </a:p>
                  </a:txBody>
                  <a:tcPr/>
                </a:tc>
                <a:tc>
                  <a:txBody>
                    <a:bodyPr/>
                    <a:lstStyle/>
                    <a:p>
                      <a:pPr algn="ctr" fontAlgn="ctr"/>
                      <a:r>
                        <a:rPr lang="en-US" altLang="ja-JP" sz="750" b="0" i="0" u="none" strike="noStrike">
                          <a:effectLst/>
                          <a:latin typeface="+mn-ea"/>
                          <a:ea typeface="+mn-ea"/>
                        </a:rPr>
                        <a:t>728×90</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a:effectLst/>
                          <a:latin typeface="+mn-ea"/>
                          <a:ea typeface="+mn-ea"/>
                        </a:rPr>
                        <a:t>○</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a:effectLst/>
                          <a:latin typeface="+mn-ea"/>
                          <a:ea typeface="+mn-ea"/>
                        </a:rPr>
                        <a:t>150KB</a:t>
                      </a:r>
                      <a:r>
                        <a:rPr lang="ja-JP" altLang="en-US" sz="750" b="0" i="0" u="none" strike="noStrike">
                          <a:effectLst/>
                          <a:latin typeface="+mn-ea"/>
                          <a:ea typeface="+mn-ea"/>
                        </a:rPr>
                        <a:t>以内</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50" b="0" i="0" u="none" strike="noStrike">
                          <a:effectLst/>
                          <a:latin typeface="+mn-ea"/>
                          <a:ea typeface="+mn-ea"/>
                        </a:rPr>
                        <a:t>－</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dirty="0">
                          <a:effectLst/>
                          <a:latin typeface="+mn-ea"/>
                          <a:ea typeface="+mn-ea"/>
                        </a:rPr>
                        <a:t>不可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en-US" altLang="ja-JP" sz="750" b="0" i="0" u="none" strike="noStrike" dirty="0">
                          <a:effectLst/>
                          <a:latin typeface="+mn-ea"/>
                          <a:ea typeface="+mn-ea"/>
                        </a:rPr>
                        <a:t>2</a:t>
                      </a:r>
                      <a:r>
                        <a:rPr lang="ja-JP" altLang="en-US" sz="750" b="0" i="0" u="none" strike="noStrike" dirty="0">
                          <a:effectLst/>
                          <a:latin typeface="+mn-ea"/>
                          <a:ea typeface="+mn-ea"/>
                        </a:rPr>
                        <a:t>本まで</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750" b="0" i="0" u="none" strike="noStrike" dirty="0">
                          <a:effectLst/>
                          <a:latin typeface="+mn-ea"/>
                          <a:ea typeface="+mn-ea"/>
                        </a:rPr>
                        <a:t>不可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005743942"/>
                  </a:ext>
                </a:extLst>
              </a:tr>
              <a:tr h="266372">
                <a:tc vMerge="1">
                  <a:txBody>
                    <a:bodyPr/>
                    <a:lstStyle/>
                    <a:p>
                      <a:endParaRPr kumimoji="1" lang="ja-JP" altLang="en-US"/>
                    </a:p>
                  </a:txBody>
                  <a:tcPr/>
                </a:tc>
                <a:tc>
                  <a:txBody>
                    <a:bodyPr/>
                    <a:lstStyle/>
                    <a:p>
                      <a:pPr algn="ctr" fontAlgn="ctr"/>
                      <a:r>
                        <a:rPr lang="en-US" sz="750" b="0" i="0" u="none" strike="noStrike">
                          <a:effectLst/>
                          <a:latin typeface="+mn-ea"/>
                          <a:ea typeface="+mn-ea"/>
                        </a:rPr>
                        <a:t>SP</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vMerge="1">
                  <a:txBody>
                    <a:bodyPr/>
                    <a:lstStyle/>
                    <a:p>
                      <a:endParaRPr kumimoji="1" lang="ja-JP" altLang="en-US"/>
                    </a:p>
                  </a:txBody>
                  <a:tcPr/>
                </a:tc>
                <a:tc>
                  <a:txBody>
                    <a:bodyPr/>
                    <a:lstStyle/>
                    <a:p>
                      <a:pPr algn="ctr" fontAlgn="ctr"/>
                      <a:r>
                        <a:rPr lang="en-US" altLang="ja-JP" sz="750" b="0" i="0" u="none" strike="noStrike">
                          <a:effectLst/>
                          <a:latin typeface="+mn-ea"/>
                          <a:ea typeface="+mn-ea"/>
                        </a:rPr>
                        <a:t>320×50</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a:effectLst/>
                          <a:latin typeface="+mn-ea"/>
                          <a:ea typeface="+mn-ea"/>
                        </a:rPr>
                        <a:t>○</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a:effectLst/>
                          <a:latin typeface="+mn-ea"/>
                          <a:ea typeface="+mn-ea"/>
                        </a:rPr>
                        <a:t>150KB</a:t>
                      </a:r>
                      <a:r>
                        <a:rPr lang="ja-JP" altLang="en-US" sz="750" b="0" i="0" u="none" strike="noStrike">
                          <a:effectLst/>
                          <a:latin typeface="+mn-ea"/>
                          <a:ea typeface="+mn-ea"/>
                        </a:rPr>
                        <a:t>以内</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50" b="0" i="0" u="none" strike="noStrike">
                          <a:effectLst/>
                          <a:latin typeface="+mn-ea"/>
                          <a:ea typeface="+mn-ea"/>
                        </a:rPr>
                        <a:t>－</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a:effectLst/>
                          <a:latin typeface="+mn-ea"/>
                          <a:ea typeface="+mn-ea"/>
                        </a:rPr>
                        <a:t>不可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en-US" altLang="ja-JP" sz="750" b="0" i="0" u="none" strike="noStrike" dirty="0">
                          <a:effectLst/>
                          <a:latin typeface="+mn-ea"/>
                          <a:ea typeface="+mn-ea"/>
                        </a:rPr>
                        <a:t>2</a:t>
                      </a:r>
                      <a:r>
                        <a:rPr lang="ja-JP" altLang="en-US" sz="750" b="0" i="0" u="none" strike="noStrike" dirty="0">
                          <a:effectLst/>
                          <a:latin typeface="+mn-ea"/>
                          <a:ea typeface="+mn-ea"/>
                        </a:rPr>
                        <a:t>本まで</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750" b="0" i="0" u="none" strike="noStrike" dirty="0">
                          <a:effectLst/>
                          <a:latin typeface="+mn-ea"/>
                          <a:ea typeface="+mn-ea"/>
                        </a:rPr>
                        <a:t>不可</a:t>
                      </a:r>
                    </a:p>
                  </a:txBody>
                  <a:tcPr marL="6659" marR="6659" marT="6659"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59976025"/>
                  </a:ext>
                </a:extLst>
              </a:tr>
            </a:tbl>
          </a:graphicData>
        </a:graphic>
      </p:graphicFrame>
    </p:spTree>
    <p:extLst>
      <p:ext uri="{BB962C8B-B14F-4D97-AF65-F5344CB8AC3E}">
        <p14:creationId xmlns:p14="http://schemas.microsoft.com/office/powerpoint/2010/main" val="31047684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98700A3-79D9-4433-B0BB-67B0E169DB84}"/>
              </a:ext>
            </a:extLst>
          </p:cNvPr>
          <p:cNvSpPr>
            <a:spLocks noGrp="1"/>
          </p:cNvSpPr>
          <p:nvPr>
            <p:ph type="sldNum" sz="quarter" idx="12"/>
          </p:nvPr>
        </p:nvSpPr>
        <p:spPr/>
        <p:txBody>
          <a:bodyPr/>
          <a:lstStyle/>
          <a:p>
            <a:pPr defTabSz="844083">
              <a:defRPr/>
            </a:pPr>
            <a:fld id="{D8B91448-09D1-4BE7-A07D-AABAAA73F2EB}" type="slidenum">
              <a:rPr lang="ja-JP" altLang="en-US" dirty="0">
                <a:solidFill>
                  <a:srgbClr val="000000">
                    <a:tint val="75000"/>
                  </a:srgbClr>
                </a:solidFill>
                <a:latin typeface="游ゴシック" panose="020F0502020204030204"/>
                <a:ea typeface="游ゴシック" panose="020B0400000000000000" pitchFamily="50" charset="-128"/>
              </a:rPr>
              <a:pPr defTabSz="844083">
                <a:defRPr/>
              </a:pPr>
              <a:t>62</a:t>
            </a:fld>
            <a:endParaRPr lang="ja-JP" altLang="en-US" sz="923" dirty="0">
              <a:solidFill>
                <a:srgbClr val="000000">
                  <a:tint val="75000"/>
                </a:srgbClr>
              </a:solidFill>
              <a:latin typeface="游ゴシック" panose="020F0502020204030204"/>
              <a:ea typeface="游ゴシック" panose="020B0400000000000000" pitchFamily="50" charset="-128"/>
            </a:endParaRPr>
          </a:p>
        </p:txBody>
      </p:sp>
      <p:sp>
        <p:nvSpPr>
          <p:cNvPr id="4" name="フッター プレースホルダー 3">
            <a:extLst>
              <a:ext uri="{FF2B5EF4-FFF2-40B4-BE49-F238E27FC236}">
                <a16:creationId xmlns:a16="http://schemas.microsoft.com/office/drawing/2014/main" id="{7E8B6DBA-A95A-4EA4-9BFC-9D70590723E2}"/>
              </a:ext>
            </a:extLst>
          </p:cNvPr>
          <p:cNvSpPr>
            <a:spLocks noGrp="1"/>
          </p:cNvSpPr>
          <p:nvPr>
            <p:ph type="ftr" sz="quarter" idx="13"/>
          </p:nvPr>
        </p:nvSpPr>
        <p:spPr>
          <a:xfrm>
            <a:off x="209550" y="6447886"/>
            <a:ext cx="3367288" cy="337038"/>
          </a:xfrm>
        </p:spPr>
        <p:txBody>
          <a:bodyPr/>
          <a:lstStyle/>
          <a:p>
            <a:pPr defTabSz="844083">
              <a:defRPr/>
            </a:pPr>
            <a:r>
              <a:rPr lang="en-US" altLang="ja-JP" dirty="0">
                <a:solidFill>
                  <a:srgbClr val="000000">
                    <a:tint val="75000"/>
                  </a:srgbClr>
                </a:solidFill>
                <a:latin typeface="游ゴシック" panose="020F0502020204030204"/>
                <a:ea typeface="游ゴシック" panose="020B0400000000000000" pitchFamily="50" charset="-128"/>
              </a:rPr>
              <a:t>Copyright © Kakaku.com, Inc. All Rights Reserved.</a:t>
            </a:r>
          </a:p>
        </p:txBody>
      </p:sp>
      <p:sp>
        <p:nvSpPr>
          <p:cNvPr id="5" name="テキスト プレースホルダー 8">
            <a:extLst>
              <a:ext uri="{FF2B5EF4-FFF2-40B4-BE49-F238E27FC236}">
                <a16:creationId xmlns:a16="http://schemas.microsoft.com/office/drawing/2014/main" id="{2766DC2E-5AB4-4775-8973-B06C0E55EB7B}"/>
              </a:ext>
            </a:extLst>
          </p:cNvPr>
          <p:cNvSpPr txBox="1">
            <a:spLocks/>
          </p:cNvSpPr>
          <p:nvPr/>
        </p:nvSpPr>
        <p:spPr>
          <a:xfrm>
            <a:off x="213862" y="115818"/>
            <a:ext cx="7100669" cy="294297"/>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spcBef>
                <a:spcPts val="923"/>
              </a:spcBef>
              <a:defRPr/>
            </a:pPr>
            <a:r>
              <a:rPr lang="ja-JP" altLang="en-US" dirty="0">
                <a:solidFill>
                  <a:srgbClr val="FFFFFF"/>
                </a:solidFill>
                <a:latin typeface="游ゴシック" panose="020F0502020204030204"/>
                <a:ea typeface="游ゴシック" panose="020B0400000000000000" pitchFamily="50" charset="-128"/>
              </a:rPr>
              <a:t>原稿規定・広告掲載基準</a:t>
            </a:r>
          </a:p>
        </p:txBody>
      </p:sp>
      <p:sp>
        <p:nvSpPr>
          <p:cNvPr id="13" name="タイトル 2">
            <a:extLst>
              <a:ext uri="{FF2B5EF4-FFF2-40B4-BE49-F238E27FC236}">
                <a16:creationId xmlns:a16="http://schemas.microsoft.com/office/drawing/2014/main" id="{4579EE90-92E2-4779-8610-2785F638505A}"/>
              </a:ext>
            </a:extLst>
          </p:cNvPr>
          <p:cNvSpPr>
            <a:spLocks noGrp="1"/>
          </p:cNvSpPr>
          <p:nvPr>
            <p:ph type="title"/>
          </p:nvPr>
        </p:nvSpPr>
        <p:spPr>
          <a:xfrm>
            <a:off x="209550" y="464691"/>
            <a:ext cx="6995532" cy="552986"/>
          </a:xfrm>
        </p:spPr>
        <p:txBody>
          <a:bodyPr/>
          <a:lstStyle/>
          <a:p>
            <a:r>
              <a:rPr lang="ja-JP" altLang="en-US" sz="1800" dirty="0"/>
              <a:t>原稿規定 バナー広告（動画）</a:t>
            </a:r>
          </a:p>
        </p:txBody>
      </p:sp>
      <p:sp>
        <p:nvSpPr>
          <p:cNvPr id="23" name="テキスト ボックス 1">
            <a:extLst>
              <a:ext uri="{FF2B5EF4-FFF2-40B4-BE49-F238E27FC236}">
                <a16:creationId xmlns:a16="http://schemas.microsoft.com/office/drawing/2014/main" id="{EA8755B0-F59E-48C4-980D-B8CD1A2C417E}"/>
              </a:ext>
            </a:extLst>
          </p:cNvPr>
          <p:cNvSpPr txBox="1"/>
          <p:nvPr/>
        </p:nvSpPr>
        <p:spPr>
          <a:xfrm>
            <a:off x="209550" y="3556886"/>
            <a:ext cx="3896299" cy="20804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844083">
              <a:defRPr/>
            </a:pPr>
            <a:r>
              <a:rPr lang="en-US" altLang="ja-JP" sz="800" dirty="0">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音声については、</a:t>
            </a:r>
            <a:r>
              <a:rPr lang="en-US" altLang="ja-JP" sz="800" dirty="0">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P.63</a:t>
            </a:r>
            <a:r>
              <a:rPr lang="ja-JP" altLang="en-US" sz="800" dirty="0">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「音声を使用する広告について」をご確認ください。</a:t>
            </a:r>
            <a:endParaRPr lang="en-US" altLang="ja-JP" sz="800" dirty="0">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3" name="表 2">
            <a:extLst>
              <a:ext uri="{FF2B5EF4-FFF2-40B4-BE49-F238E27FC236}">
                <a16:creationId xmlns:a16="http://schemas.microsoft.com/office/drawing/2014/main" id="{90DD05C7-5D24-71F8-024B-A06BF671C968}"/>
              </a:ext>
            </a:extLst>
          </p:cNvPr>
          <p:cNvGraphicFramePr>
            <a:graphicFrameLocks noGrp="1"/>
          </p:cNvGraphicFramePr>
          <p:nvPr>
            <p:extLst>
              <p:ext uri="{D42A27DB-BD31-4B8C-83A1-F6EECF244321}">
                <p14:modId xmlns:p14="http://schemas.microsoft.com/office/powerpoint/2010/main" val="3308074402"/>
              </p:ext>
            </p:extLst>
          </p:nvPr>
        </p:nvGraphicFramePr>
        <p:xfrm>
          <a:off x="209550" y="1072253"/>
          <a:ext cx="8772528" cy="2228862"/>
        </p:xfrm>
        <a:graphic>
          <a:graphicData uri="http://schemas.openxmlformats.org/drawingml/2006/table">
            <a:tbl>
              <a:tblPr/>
              <a:tblGrid>
                <a:gridCol w="339090">
                  <a:extLst>
                    <a:ext uri="{9D8B030D-6E8A-4147-A177-3AD203B41FA5}">
                      <a16:colId xmlns:a16="http://schemas.microsoft.com/office/drawing/2014/main" val="2145577890"/>
                    </a:ext>
                  </a:extLst>
                </a:gridCol>
                <a:gridCol w="508883">
                  <a:extLst>
                    <a:ext uri="{9D8B030D-6E8A-4147-A177-3AD203B41FA5}">
                      <a16:colId xmlns:a16="http://schemas.microsoft.com/office/drawing/2014/main" val="3132158396"/>
                    </a:ext>
                  </a:extLst>
                </a:gridCol>
                <a:gridCol w="1248355">
                  <a:extLst>
                    <a:ext uri="{9D8B030D-6E8A-4147-A177-3AD203B41FA5}">
                      <a16:colId xmlns:a16="http://schemas.microsoft.com/office/drawing/2014/main" val="917951569"/>
                    </a:ext>
                  </a:extLst>
                </a:gridCol>
                <a:gridCol w="920912">
                  <a:extLst>
                    <a:ext uri="{9D8B030D-6E8A-4147-A177-3AD203B41FA5}">
                      <a16:colId xmlns:a16="http://schemas.microsoft.com/office/drawing/2014/main" val="2459513022"/>
                    </a:ext>
                  </a:extLst>
                </a:gridCol>
                <a:gridCol w="697981">
                  <a:extLst>
                    <a:ext uri="{9D8B030D-6E8A-4147-A177-3AD203B41FA5}">
                      <a16:colId xmlns:a16="http://schemas.microsoft.com/office/drawing/2014/main" val="738274755"/>
                    </a:ext>
                  </a:extLst>
                </a:gridCol>
                <a:gridCol w="710839">
                  <a:extLst>
                    <a:ext uri="{9D8B030D-6E8A-4147-A177-3AD203B41FA5}">
                      <a16:colId xmlns:a16="http://schemas.microsoft.com/office/drawing/2014/main" val="967510494"/>
                    </a:ext>
                  </a:extLst>
                </a:gridCol>
                <a:gridCol w="533283">
                  <a:extLst>
                    <a:ext uri="{9D8B030D-6E8A-4147-A177-3AD203B41FA5}">
                      <a16:colId xmlns:a16="http://schemas.microsoft.com/office/drawing/2014/main" val="2527236387"/>
                    </a:ext>
                  </a:extLst>
                </a:gridCol>
                <a:gridCol w="568182">
                  <a:extLst>
                    <a:ext uri="{9D8B030D-6E8A-4147-A177-3AD203B41FA5}">
                      <a16:colId xmlns:a16="http://schemas.microsoft.com/office/drawing/2014/main" val="142128439"/>
                    </a:ext>
                  </a:extLst>
                </a:gridCol>
                <a:gridCol w="577978">
                  <a:extLst>
                    <a:ext uri="{9D8B030D-6E8A-4147-A177-3AD203B41FA5}">
                      <a16:colId xmlns:a16="http://schemas.microsoft.com/office/drawing/2014/main" val="3956511724"/>
                    </a:ext>
                  </a:extLst>
                </a:gridCol>
                <a:gridCol w="460423">
                  <a:extLst>
                    <a:ext uri="{9D8B030D-6E8A-4147-A177-3AD203B41FA5}">
                      <a16:colId xmlns:a16="http://schemas.microsoft.com/office/drawing/2014/main" val="95706728"/>
                    </a:ext>
                  </a:extLst>
                </a:gridCol>
                <a:gridCol w="411442">
                  <a:extLst>
                    <a:ext uri="{9D8B030D-6E8A-4147-A177-3AD203B41FA5}">
                      <a16:colId xmlns:a16="http://schemas.microsoft.com/office/drawing/2014/main" val="2441435433"/>
                    </a:ext>
                  </a:extLst>
                </a:gridCol>
                <a:gridCol w="492261">
                  <a:extLst>
                    <a:ext uri="{9D8B030D-6E8A-4147-A177-3AD203B41FA5}">
                      <a16:colId xmlns:a16="http://schemas.microsoft.com/office/drawing/2014/main" val="1766928701"/>
                    </a:ext>
                  </a:extLst>
                </a:gridCol>
                <a:gridCol w="480015">
                  <a:extLst>
                    <a:ext uri="{9D8B030D-6E8A-4147-A177-3AD203B41FA5}">
                      <a16:colId xmlns:a16="http://schemas.microsoft.com/office/drawing/2014/main" val="1325762607"/>
                    </a:ext>
                  </a:extLst>
                </a:gridCol>
                <a:gridCol w="411442">
                  <a:extLst>
                    <a:ext uri="{9D8B030D-6E8A-4147-A177-3AD203B41FA5}">
                      <a16:colId xmlns:a16="http://schemas.microsoft.com/office/drawing/2014/main" val="2538388329"/>
                    </a:ext>
                  </a:extLst>
                </a:gridCol>
                <a:gridCol w="411442">
                  <a:extLst>
                    <a:ext uri="{9D8B030D-6E8A-4147-A177-3AD203B41FA5}">
                      <a16:colId xmlns:a16="http://schemas.microsoft.com/office/drawing/2014/main" val="723042947"/>
                    </a:ext>
                  </a:extLst>
                </a:gridCol>
              </a:tblGrid>
              <a:tr h="258411">
                <a:tc rowSpan="2">
                  <a:txBody>
                    <a:bodyPr/>
                    <a:lstStyle/>
                    <a:p>
                      <a:pPr algn="ctr" fontAlgn="ctr"/>
                      <a:r>
                        <a:rPr lang="en-US" sz="750" b="1" i="0" u="none" strike="noStrike" dirty="0">
                          <a:solidFill>
                            <a:srgbClr val="FFFFFF"/>
                          </a:solidFill>
                          <a:effectLst/>
                          <a:latin typeface="游ゴシック" panose="020B0400000000000000" pitchFamily="50" charset="-128"/>
                          <a:ea typeface="游ゴシック" panose="020B0400000000000000" pitchFamily="50" charset="-128"/>
                        </a:rPr>
                        <a:t>Type</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750" b="1" i="0" u="none" strike="noStrike" dirty="0">
                          <a:solidFill>
                            <a:srgbClr val="FFFFFF"/>
                          </a:solidFill>
                          <a:effectLst/>
                          <a:latin typeface="游ゴシック" panose="020B0400000000000000" pitchFamily="50" charset="-128"/>
                          <a:ea typeface="游ゴシック" panose="020B0400000000000000" pitchFamily="50" charset="-128"/>
                        </a:rPr>
                        <a:t>デバイス</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75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gridSpan="4">
                  <a:txBody>
                    <a:bodyPr/>
                    <a:lstStyle/>
                    <a:p>
                      <a:pPr algn="ctr" fontAlgn="ctr"/>
                      <a:r>
                        <a:rPr lang="ja-JP" altLang="en-US" sz="750" b="1" i="0" u="none" strike="noStrike">
                          <a:solidFill>
                            <a:srgbClr val="FFFFFF"/>
                          </a:solidFill>
                          <a:effectLst/>
                          <a:latin typeface="游ゴシック" panose="020B0400000000000000" pitchFamily="50" charset="-128"/>
                          <a:ea typeface="游ゴシック" panose="020B0400000000000000" pitchFamily="50" charset="-128"/>
                        </a:rPr>
                        <a:t>動画</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750" b="1" i="0" u="none" strike="noStrike">
                          <a:solidFill>
                            <a:srgbClr val="FFFFFF"/>
                          </a:solidFill>
                          <a:effectLst/>
                          <a:latin typeface="游ゴシック" panose="020B0400000000000000" pitchFamily="50" charset="-128"/>
                          <a:ea typeface="游ゴシック" panose="020B0400000000000000" pitchFamily="50" charset="-128"/>
                        </a:rPr>
                        <a:t>再生終了後画像</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ja-JP" altLang="en-US" sz="750" b="1" i="0" u="none" strike="noStrike">
                          <a:solidFill>
                            <a:srgbClr val="FFFFFF"/>
                          </a:solidFill>
                          <a:effectLst/>
                          <a:latin typeface="游ゴシック" panose="020B0400000000000000" pitchFamily="50" charset="-128"/>
                          <a:ea typeface="游ゴシック" panose="020B0400000000000000" pitchFamily="50" charset="-128"/>
                        </a:rPr>
                        <a:t>リンク先</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750" b="1" i="0" u="none" strike="noStrike" dirty="0">
                          <a:solidFill>
                            <a:srgbClr val="FFFFFF"/>
                          </a:solidFill>
                          <a:effectLst/>
                          <a:latin typeface="游ゴシック" panose="020B0400000000000000" pitchFamily="50" charset="-128"/>
                          <a:ea typeface="游ゴシック" panose="020B0400000000000000" pitchFamily="50" charset="-128"/>
                        </a:rPr>
                        <a:t>同時</a:t>
                      </a:r>
                      <a:endParaRPr lang="en-US" altLang="ja-JP" sz="750" b="1" i="0" u="none" strike="noStrike" dirty="0">
                        <a:solidFill>
                          <a:srgbClr val="FFFFFF"/>
                        </a:solidFill>
                        <a:effectLst/>
                        <a:latin typeface="游ゴシック" panose="020B0400000000000000" pitchFamily="50" charset="-128"/>
                        <a:ea typeface="游ゴシック" panose="020B0400000000000000" pitchFamily="50" charset="-128"/>
                      </a:endParaRPr>
                    </a:p>
                    <a:p>
                      <a:pPr algn="ctr" fontAlgn="ctr"/>
                      <a:r>
                        <a:rPr lang="ja-JP" altLang="en-US" sz="750" b="1" i="0" u="none" strike="noStrike" dirty="0">
                          <a:solidFill>
                            <a:srgbClr val="FFFFFF"/>
                          </a:solidFill>
                          <a:effectLst/>
                          <a:latin typeface="游ゴシック" panose="020B0400000000000000" pitchFamily="50" charset="-128"/>
                          <a:ea typeface="游ゴシック" panose="020B0400000000000000" pitchFamily="50" charset="-128"/>
                        </a:rPr>
                        <a:t>掲載数</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75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en-US" sz="750" b="1" i="0" u="none" strike="noStrike" dirty="0">
                          <a:solidFill>
                            <a:srgbClr val="FFFFFF"/>
                          </a:solidFill>
                          <a:effectLst/>
                          <a:latin typeface="游ゴシック" panose="020B0400000000000000" pitchFamily="50" charset="-128"/>
                          <a:ea typeface="游ゴシック" panose="020B0400000000000000" pitchFamily="50" charset="-128"/>
                        </a:rPr>
                        <a:t>3PAS</a:t>
                      </a:r>
                    </a:p>
                    <a:p>
                      <a:pPr algn="ctr" fontAlgn="ctr"/>
                      <a:r>
                        <a:rPr lang="ja-JP" altLang="en-US" sz="750" b="1" i="0" u="none" strike="noStrike" dirty="0">
                          <a:solidFill>
                            <a:srgbClr val="FFFFFF"/>
                          </a:solidFill>
                          <a:effectLst/>
                          <a:latin typeface="游ゴシック" panose="020B0400000000000000" pitchFamily="50" charset="-128"/>
                          <a:ea typeface="游ゴシック" panose="020B0400000000000000" pitchFamily="50" charset="-128"/>
                        </a:rPr>
                        <a:t>配信</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en-US" sz="750" b="1" i="0" u="none" strike="noStrike">
                          <a:solidFill>
                            <a:srgbClr val="FFFFFF"/>
                          </a:solidFill>
                          <a:effectLst/>
                          <a:latin typeface="游ゴシック" panose="020B0400000000000000" pitchFamily="50" charset="-128"/>
                          <a:ea typeface="游ゴシック" panose="020B0400000000000000" pitchFamily="50" charset="-128"/>
                        </a:rPr>
                        <a:t>PR</a:t>
                      </a:r>
                      <a:r>
                        <a:rPr lang="ja-JP" altLang="en-US" sz="750" b="1" i="0" u="none" strike="noStrike">
                          <a:solidFill>
                            <a:srgbClr val="FFFFFF"/>
                          </a:solidFill>
                          <a:effectLst/>
                          <a:latin typeface="游ゴシック" panose="020B0400000000000000" pitchFamily="50" charset="-128"/>
                          <a:ea typeface="游ゴシック" panose="020B0400000000000000" pitchFamily="50" charset="-128"/>
                        </a:rPr>
                        <a:t>表記</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extLst>
                  <a:ext uri="{0D108BD9-81ED-4DB2-BD59-A6C34878D82A}">
                    <a16:rowId xmlns:a16="http://schemas.microsoft.com/office/drawing/2014/main" val="2017801496"/>
                  </a:ext>
                </a:extLst>
              </a:tr>
              <a:tr h="41376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75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75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75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75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75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75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750" b="1" i="0" u="none" strike="noStrike">
                          <a:solidFill>
                            <a:srgbClr val="FFFFFF"/>
                          </a:solidFill>
                          <a:effectLst/>
                          <a:latin typeface="游ゴシック" panose="020B0400000000000000" pitchFamily="50" charset="-128"/>
                          <a:ea typeface="游ゴシック" panose="020B0400000000000000" pitchFamily="50" charset="-128"/>
                        </a:rPr>
                        <a:t>）</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75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75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750" b="1" i="0" u="none" strike="noStrike">
                          <a:solidFill>
                            <a:srgbClr val="FFFFFF"/>
                          </a:solidFill>
                          <a:effectLst/>
                          <a:latin typeface="游ゴシック" panose="020B0400000000000000" pitchFamily="50" charset="-128"/>
                          <a:ea typeface="游ゴシック" panose="020B0400000000000000" pitchFamily="50" charset="-128"/>
                        </a:rPr>
                        <a:t>音声</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75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75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75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75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75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75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750" b="1" i="0" u="none" strike="noStrike">
                          <a:solidFill>
                            <a:srgbClr val="FFFFFF"/>
                          </a:solidFill>
                          <a:effectLst/>
                          <a:latin typeface="游ゴシック" panose="020B0400000000000000" pitchFamily="50" charset="-128"/>
                          <a:ea typeface="游ゴシック" panose="020B0400000000000000" pitchFamily="50" charset="-128"/>
                        </a:rPr>
                        <a:t>）</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75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75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997731641"/>
                  </a:ext>
                </a:extLst>
              </a:tr>
              <a:tr h="518894">
                <a:tc>
                  <a:txBody>
                    <a:bodyPr/>
                    <a:lstStyle/>
                    <a:p>
                      <a:pPr algn="ctr" fontAlgn="ctr"/>
                      <a:r>
                        <a:rPr lang="en-US" sz="750" b="0" i="0" u="none" strike="noStrike">
                          <a:effectLst/>
                          <a:latin typeface="游ゴシック" panose="020B0400000000000000" pitchFamily="50" charset="-128"/>
                          <a:ea typeface="游ゴシック" panose="020B0400000000000000" pitchFamily="50" charset="-128"/>
                        </a:rPr>
                        <a:t>H</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750" b="0" i="0" u="none" strike="noStrike">
                          <a:effectLst/>
                          <a:latin typeface="游ゴシック" panose="020B0400000000000000" pitchFamily="50" charset="-128"/>
                          <a:ea typeface="游ゴシック" panose="020B0400000000000000" pitchFamily="50" charset="-128"/>
                        </a:rPr>
                        <a:t>PC</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750" b="0" i="0" u="none" strike="noStrike" dirty="0">
                          <a:effectLst/>
                          <a:latin typeface="游ゴシック" panose="020B0400000000000000" pitchFamily="50" charset="-128"/>
                          <a:ea typeface="游ゴシック" panose="020B0400000000000000" pitchFamily="50" charset="-128"/>
                        </a:rPr>
                        <a:t>フローティング動画</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ctr"/>
                      <a:r>
                        <a:rPr lang="en-US" altLang="ja-JP" sz="750" b="0" i="0" u="none" strike="noStrike" dirty="0">
                          <a:effectLst/>
                          <a:latin typeface="游ゴシック" panose="020B0400000000000000" pitchFamily="50" charset="-128"/>
                          <a:ea typeface="游ゴシック" panose="020B0400000000000000" pitchFamily="50" charset="-128"/>
                        </a:rPr>
                        <a:t>300x169 </a:t>
                      </a:r>
                      <a:r>
                        <a:rPr lang="ja-JP" altLang="en-US" sz="750" b="0" i="0" u="none" strike="noStrike" dirty="0">
                          <a:effectLst/>
                          <a:latin typeface="游ゴシック" panose="020B0400000000000000" pitchFamily="50" charset="-128"/>
                          <a:ea typeface="游ゴシック" panose="020B0400000000000000" pitchFamily="50" charset="-128"/>
                        </a:rPr>
                        <a:t>以上 </a:t>
                      </a:r>
                      <a:br>
                        <a:rPr lang="ja-JP" altLang="en-US" sz="750" b="0" i="0" u="none" strike="noStrike" dirty="0">
                          <a:effectLst/>
                          <a:latin typeface="游ゴシック" panose="020B0400000000000000" pitchFamily="50" charset="-128"/>
                          <a:ea typeface="游ゴシック" panose="020B0400000000000000" pitchFamily="50" charset="-128"/>
                        </a:rPr>
                      </a:br>
                      <a:r>
                        <a:rPr lang="en-US" altLang="ja-JP" sz="750" b="0" i="0" u="none" strike="noStrike" dirty="0">
                          <a:effectLst/>
                          <a:latin typeface="游ゴシック" panose="020B0400000000000000" pitchFamily="50" charset="-128"/>
                          <a:ea typeface="游ゴシック" panose="020B0400000000000000" pitchFamily="50" charset="-128"/>
                        </a:rPr>
                        <a:t>1920x1080</a:t>
                      </a:r>
                      <a:r>
                        <a:rPr lang="ja-JP" altLang="en-US" sz="750" b="0" i="0" u="none" strike="noStrike" dirty="0">
                          <a:effectLst/>
                          <a:latin typeface="游ゴシック" panose="020B0400000000000000" pitchFamily="50" charset="-128"/>
                          <a:ea typeface="游ゴシック" panose="020B0400000000000000" pitchFamily="50" charset="-128"/>
                        </a:rPr>
                        <a:t>　以内</a:t>
                      </a:r>
                      <a:br>
                        <a:rPr lang="ja-JP" altLang="en-US" sz="750" b="0" i="0" u="none" strike="noStrike" dirty="0">
                          <a:effectLst/>
                          <a:latin typeface="游ゴシック" panose="020B0400000000000000" pitchFamily="50" charset="-128"/>
                          <a:ea typeface="游ゴシック" panose="020B0400000000000000" pitchFamily="50" charset="-128"/>
                        </a:rPr>
                      </a:br>
                      <a:r>
                        <a:rPr lang="ja-JP" altLang="en-US" sz="750" b="0" i="0" u="none" strike="noStrike" dirty="0">
                          <a:effectLst/>
                          <a:latin typeface="游ゴシック" panose="020B0400000000000000" pitchFamily="50" charset="-128"/>
                          <a:ea typeface="游ゴシック" panose="020B0400000000000000" pitchFamily="50" charset="-128"/>
                        </a:rPr>
                        <a:t>アスペクト比</a:t>
                      </a:r>
                      <a:r>
                        <a:rPr lang="en-US" altLang="ja-JP" sz="750" b="0" i="0" u="none" strike="noStrike" dirty="0">
                          <a:effectLst/>
                          <a:latin typeface="游ゴシック" panose="020B0400000000000000" pitchFamily="50" charset="-128"/>
                          <a:ea typeface="游ゴシック" panose="020B0400000000000000" pitchFamily="50" charset="-128"/>
                        </a:rPr>
                        <a:t>16:9</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altLang="zh-CN" sz="750" b="0" i="0" u="none" strike="noStrike">
                          <a:effectLst/>
                          <a:latin typeface="游ゴシック" panose="020B0400000000000000" pitchFamily="50" charset="-128"/>
                          <a:ea typeface="游ゴシック" panose="020B0400000000000000" pitchFamily="50" charset="-128"/>
                        </a:rPr>
                        <a:t>20MB</a:t>
                      </a:r>
                      <a:r>
                        <a:rPr lang="zh-CN" altLang="en-US" sz="750" b="0" i="0" u="none" strike="noStrike">
                          <a:effectLst/>
                          <a:latin typeface="游ゴシック" panose="020B0400000000000000" pitchFamily="50" charset="-128"/>
                          <a:ea typeface="游ゴシック" panose="020B0400000000000000" pitchFamily="50" charset="-128"/>
                        </a:rPr>
                        <a:t>以内　　　（</a:t>
                      </a:r>
                      <a:r>
                        <a:rPr lang="en-US" altLang="zh-CN" sz="750" b="0" i="0" u="none" strike="noStrike">
                          <a:effectLst/>
                          <a:latin typeface="游ゴシック" panose="020B0400000000000000" pitchFamily="50" charset="-128"/>
                          <a:ea typeface="游ゴシック" panose="020B0400000000000000" pitchFamily="50" charset="-128"/>
                        </a:rPr>
                        <a:t>15</a:t>
                      </a:r>
                      <a:r>
                        <a:rPr lang="zh-CN" altLang="en-US" sz="750" b="0" i="0" u="none" strike="noStrike">
                          <a:effectLst/>
                          <a:latin typeface="游ゴシック" panose="020B0400000000000000" pitchFamily="50" charset="-128"/>
                          <a:ea typeface="游ゴシック" panose="020B0400000000000000" pitchFamily="50" charset="-128"/>
                        </a:rPr>
                        <a:t>秒以内推奨、最大</a:t>
                      </a:r>
                      <a:r>
                        <a:rPr lang="en-US" altLang="zh-CN" sz="750" b="0" i="0" u="none" strike="noStrike">
                          <a:effectLst/>
                          <a:latin typeface="游ゴシック" panose="020B0400000000000000" pitchFamily="50" charset="-128"/>
                          <a:ea typeface="游ゴシック" panose="020B0400000000000000" pitchFamily="50" charset="-128"/>
                        </a:rPr>
                        <a:t>30</a:t>
                      </a:r>
                      <a:r>
                        <a:rPr lang="zh-CN" altLang="en-US" sz="750" b="0" i="0" u="none" strike="noStrike">
                          <a:effectLst/>
                          <a:latin typeface="游ゴシック" panose="020B0400000000000000" pitchFamily="50" charset="-128"/>
                          <a:ea typeface="游ゴシック" panose="020B0400000000000000" pitchFamily="50" charset="-128"/>
                        </a:rPr>
                        <a:t>秒）</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a:effectLst/>
                          <a:latin typeface="游ゴシック" panose="020B0400000000000000" pitchFamily="50" charset="-128"/>
                          <a:ea typeface="游ゴシック" panose="020B0400000000000000" pitchFamily="50" charset="-128"/>
                        </a:rPr>
                        <a:t>MP4（</a:t>
                      </a:r>
                      <a:r>
                        <a:rPr lang="ja-JP" altLang="en-US" sz="750" b="0" i="0" u="none" strike="noStrike">
                          <a:effectLst/>
                          <a:latin typeface="游ゴシック" panose="020B0400000000000000" pitchFamily="50" charset="-128"/>
                          <a:ea typeface="游ゴシック" panose="020B0400000000000000" pitchFamily="50" charset="-128"/>
                        </a:rPr>
                        <a:t>推奨）</a:t>
                      </a:r>
                      <a:br>
                        <a:rPr lang="ja-JP" altLang="en-US" sz="750" b="0" i="0" u="none" strike="noStrike">
                          <a:effectLst/>
                          <a:latin typeface="游ゴシック" panose="020B0400000000000000" pitchFamily="50" charset="-128"/>
                          <a:ea typeface="游ゴシック" panose="020B0400000000000000" pitchFamily="50" charset="-128"/>
                        </a:rPr>
                      </a:br>
                      <a:r>
                        <a:rPr lang="en-US" altLang="ja-JP" sz="750" b="0" i="0" u="none" strike="noStrike">
                          <a:effectLst/>
                          <a:latin typeface="游ゴシック" panose="020B0400000000000000" pitchFamily="50" charset="-128"/>
                          <a:ea typeface="游ゴシック" panose="020B0400000000000000" pitchFamily="50" charset="-128"/>
                        </a:rPr>
                        <a:t>,</a:t>
                      </a:r>
                      <a:r>
                        <a:rPr lang="en-US" sz="750" b="0" i="0" u="none" strike="noStrike">
                          <a:effectLst/>
                          <a:latin typeface="游ゴシック" panose="020B0400000000000000" pitchFamily="50" charset="-128"/>
                          <a:ea typeface="游ゴシック" panose="020B0400000000000000" pitchFamily="50" charset="-128"/>
                        </a:rPr>
                        <a:t>mpeg</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a:effectLst/>
                          <a:latin typeface="游ゴシック" panose="020B0400000000000000" pitchFamily="50" charset="-128"/>
                          <a:ea typeface="游ゴシック" panose="020B0400000000000000" pitchFamily="50" charset="-128"/>
                        </a:rPr>
                        <a:t>再生開始時はミュート</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a:effectLst/>
                          <a:latin typeface="游ゴシック" panose="020B0400000000000000" pitchFamily="50" charset="-128"/>
                          <a:ea typeface="游ゴシック" panose="020B0400000000000000" pitchFamily="50" charset="-128"/>
                        </a:rPr>
                        <a:t>300x169</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altLang="ja-JP" sz="750" b="0" i="0" u="none" strike="noStrike" dirty="0">
                          <a:effectLst/>
                          <a:latin typeface="游ゴシック" panose="020B0400000000000000" pitchFamily="50" charset="-128"/>
                          <a:ea typeface="游ゴシック" panose="020B0400000000000000" pitchFamily="50" charset="-128"/>
                        </a:rPr>
                        <a:t>JPG</a:t>
                      </a:r>
                      <a:r>
                        <a:rPr lang="ja-JP" altLang="en-US" sz="750" b="0" i="0" u="none" strike="noStrike" dirty="0">
                          <a:effectLst/>
                          <a:latin typeface="游ゴシック" panose="020B0400000000000000" pitchFamily="50" charset="-128"/>
                          <a:ea typeface="游ゴシック" panose="020B0400000000000000" pitchFamily="50" charset="-128"/>
                        </a:rPr>
                        <a:t>・</a:t>
                      </a:r>
                      <a:r>
                        <a:rPr lang="en-US" altLang="ja-JP" sz="750" b="0" i="0" u="none" strike="noStrike" dirty="0">
                          <a:effectLst/>
                          <a:latin typeface="游ゴシック" panose="020B0400000000000000" pitchFamily="50" charset="-128"/>
                          <a:ea typeface="游ゴシック" panose="020B0400000000000000" pitchFamily="50" charset="-128"/>
                        </a:rPr>
                        <a:t>PNG</a:t>
                      </a:r>
                      <a:endParaRPr lang="en-US" sz="750" b="0" i="0" u="none" strike="noStrike" dirty="0">
                        <a:effectLst/>
                        <a:latin typeface="游ゴシック" panose="020B0400000000000000" pitchFamily="50" charset="-128"/>
                        <a:ea typeface="游ゴシック" panose="020B0400000000000000" pitchFamily="50" charset="-128"/>
                      </a:endParaRP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a:effectLst/>
                          <a:latin typeface="游ゴシック" panose="020B0400000000000000" pitchFamily="50" charset="-128"/>
                          <a:ea typeface="游ゴシック" panose="020B0400000000000000" pitchFamily="50" charset="-128"/>
                        </a:rPr>
                        <a:t>500KB</a:t>
                      </a:r>
                      <a:r>
                        <a:rPr lang="ja-JP" altLang="en-US" sz="750" b="0" i="0" u="none" strike="noStrike">
                          <a:effectLst/>
                          <a:latin typeface="游ゴシック" panose="020B0400000000000000" pitchFamily="50" charset="-128"/>
                          <a:ea typeface="游ゴシック" panose="020B0400000000000000" pitchFamily="50" charset="-128"/>
                        </a:rPr>
                        <a:t>以内</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rowSpan="3">
                  <a:txBody>
                    <a:bodyPr/>
                    <a:lstStyle/>
                    <a:p>
                      <a:pPr algn="ctr" fontAlgn="ctr"/>
                      <a:r>
                        <a:rPr lang="en-US" altLang="ja-JP" sz="750" b="0" i="0" u="none" strike="noStrike">
                          <a:effectLst/>
                          <a:latin typeface="游ゴシック" panose="020B0400000000000000" pitchFamily="50" charset="-128"/>
                          <a:ea typeface="游ゴシック" panose="020B0400000000000000" pitchFamily="50" charset="-128"/>
                        </a:rPr>
                        <a:t>1</a:t>
                      </a:r>
                      <a:r>
                        <a:rPr lang="ja-JP" altLang="en-US" sz="750" b="0" i="0" u="none" strike="noStrike">
                          <a:effectLst/>
                          <a:latin typeface="游ゴシック" panose="020B0400000000000000" pitchFamily="50" charset="-128"/>
                          <a:ea typeface="游ゴシック" panose="020B0400000000000000" pitchFamily="50" charset="-128"/>
                        </a:rPr>
                        <a:t>本</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rowSpan="3">
                  <a:txBody>
                    <a:bodyPr/>
                    <a:lstStyle/>
                    <a:p>
                      <a:pPr algn="ctr" fontAlgn="ctr"/>
                      <a:r>
                        <a:rPr lang="en-US" altLang="ja-JP" sz="750" b="0" i="0" u="none" strike="noStrike">
                          <a:effectLst/>
                          <a:latin typeface="游ゴシック" panose="020B0400000000000000" pitchFamily="50" charset="-128"/>
                          <a:ea typeface="游ゴシック" panose="020B0400000000000000" pitchFamily="50" charset="-128"/>
                        </a:rPr>
                        <a:t>2</a:t>
                      </a:r>
                      <a:r>
                        <a:rPr lang="ja-JP" altLang="en-US" sz="750" b="0" i="0" u="none" strike="noStrike">
                          <a:effectLst/>
                          <a:latin typeface="游ゴシック" panose="020B0400000000000000" pitchFamily="50" charset="-128"/>
                          <a:ea typeface="游ゴシック" panose="020B0400000000000000" pitchFamily="50" charset="-128"/>
                        </a:rPr>
                        <a:t>本まで</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rowSpan="3">
                  <a:txBody>
                    <a:bodyPr/>
                    <a:lstStyle/>
                    <a:p>
                      <a:pPr algn="ctr" fontAlgn="ctr"/>
                      <a:r>
                        <a:rPr lang="zh-TW" altLang="en-US" sz="750" b="0" i="0" u="none" strike="noStrike">
                          <a:effectLst/>
                          <a:latin typeface="游ゴシック" panose="020B0400000000000000" pitchFamily="50" charset="-128"/>
                          <a:ea typeface="游ゴシック" panose="020B0400000000000000" pitchFamily="50" charset="-128"/>
                        </a:rPr>
                        <a:t>掲載開始</a:t>
                      </a:r>
                      <a:br>
                        <a:rPr lang="zh-TW" altLang="en-US" sz="750" b="0" i="0" u="none" strike="noStrike">
                          <a:effectLst/>
                          <a:latin typeface="游ゴシック" panose="020B0400000000000000" pitchFamily="50" charset="-128"/>
                          <a:ea typeface="游ゴシック" panose="020B0400000000000000" pitchFamily="50" charset="-128"/>
                        </a:rPr>
                      </a:br>
                      <a:r>
                        <a:rPr lang="en-US" altLang="zh-TW" sz="750" b="0" i="0" u="none" strike="noStrike">
                          <a:effectLst/>
                          <a:latin typeface="游ゴシック" panose="020B0400000000000000" pitchFamily="50" charset="-128"/>
                          <a:ea typeface="游ゴシック" panose="020B0400000000000000" pitchFamily="50" charset="-128"/>
                        </a:rPr>
                        <a:t>5</a:t>
                      </a:r>
                      <a:r>
                        <a:rPr lang="zh-TW" altLang="en-US" sz="750" b="0" i="0" u="none" strike="noStrike">
                          <a:effectLst/>
                          <a:latin typeface="游ゴシック" panose="020B0400000000000000" pitchFamily="50" charset="-128"/>
                          <a:ea typeface="游ゴシック" panose="020B0400000000000000" pitchFamily="50" charset="-128"/>
                        </a:rPr>
                        <a:t>営業日前　</a:t>
                      </a:r>
                      <a:r>
                        <a:rPr lang="en-US" altLang="zh-TW" sz="750" b="0" i="0" u="none" strike="noStrike">
                          <a:effectLst/>
                          <a:latin typeface="游ゴシック" panose="020B0400000000000000" pitchFamily="50" charset="-128"/>
                          <a:ea typeface="游ゴシック" panose="020B0400000000000000" pitchFamily="50" charset="-128"/>
                        </a:rPr>
                        <a:t>12:00</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rowSpan="3">
                  <a:txBody>
                    <a:bodyPr/>
                    <a:lstStyle/>
                    <a:p>
                      <a:pPr algn="ctr" fontAlgn="ctr"/>
                      <a:r>
                        <a:rPr lang="ja-JP" altLang="en-US" sz="750" b="0" i="0" u="none" strike="noStrike">
                          <a:effectLst/>
                          <a:latin typeface="游ゴシック" panose="020B0400000000000000" pitchFamily="50" charset="-128"/>
                          <a:ea typeface="游ゴシック" panose="020B0400000000000000" pitchFamily="50" charset="-128"/>
                        </a:rPr>
                        <a:t>不可</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rowSpan="3">
                  <a:txBody>
                    <a:bodyPr/>
                    <a:lstStyle/>
                    <a:p>
                      <a:pPr algn="ctr" fontAlgn="ctr"/>
                      <a:r>
                        <a:rPr lang="ja-JP" altLang="en-US" sz="750" b="0" i="0" u="none" strike="noStrike">
                          <a:effectLst/>
                          <a:latin typeface="游ゴシック" panose="020B0400000000000000" pitchFamily="50" charset="-128"/>
                          <a:ea typeface="游ゴシック" panose="020B0400000000000000" pitchFamily="50" charset="-128"/>
                        </a:rPr>
                        <a:t>あり</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16804819"/>
                  </a:ext>
                </a:extLst>
              </a:tr>
              <a:tr h="518894">
                <a:tc>
                  <a:txBody>
                    <a:bodyPr/>
                    <a:lstStyle/>
                    <a:p>
                      <a:pPr algn="ctr" fontAlgn="ctr"/>
                      <a:r>
                        <a:rPr lang="en-US" sz="750" b="0" i="0" u="none" strike="noStrike">
                          <a:effectLst/>
                          <a:latin typeface="游ゴシック" panose="020B0400000000000000" pitchFamily="50" charset="-128"/>
                          <a:ea typeface="游ゴシック" panose="020B0400000000000000" pitchFamily="50" charset="-128"/>
                        </a:rPr>
                        <a:t>I</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750" b="0" i="0" u="none" strike="noStrike">
                          <a:effectLst/>
                          <a:latin typeface="游ゴシック" panose="020B0400000000000000" pitchFamily="50" charset="-128"/>
                          <a:ea typeface="游ゴシック" panose="020B0400000000000000" pitchFamily="50" charset="-128"/>
                        </a:rPr>
                        <a:t>SP</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750" b="0" i="0" u="none" strike="noStrike" dirty="0">
                          <a:effectLst/>
                          <a:latin typeface="游ゴシック" panose="020B0400000000000000" pitchFamily="50" charset="-128"/>
                          <a:ea typeface="游ゴシック" panose="020B0400000000000000" pitchFamily="50" charset="-128"/>
                        </a:rPr>
                        <a:t>スマートビルボード</a:t>
                      </a:r>
                      <a:endParaRPr lang="en-US" altLang="ja-JP" sz="750" b="0" i="0" u="none" strike="noStrike" dirty="0">
                        <a:effectLst/>
                        <a:latin typeface="游ゴシック" panose="020B0400000000000000" pitchFamily="50" charset="-128"/>
                        <a:ea typeface="游ゴシック" panose="020B0400000000000000" pitchFamily="50" charset="-128"/>
                      </a:endParaRPr>
                    </a:p>
                    <a:p>
                      <a:pPr algn="l" fontAlgn="ctr"/>
                      <a:r>
                        <a:rPr lang="ja-JP" altLang="en-US" sz="750" b="0" i="0" u="none" strike="noStrike" dirty="0">
                          <a:effectLst/>
                          <a:latin typeface="游ゴシック" panose="020B0400000000000000" pitchFamily="50" charset="-128"/>
                          <a:ea typeface="游ゴシック" panose="020B0400000000000000" pitchFamily="50" charset="-128"/>
                        </a:rPr>
                        <a:t>スティッキー動画</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ctr"/>
                      <a:r>
                        <a:rPr lang="en-US" altLang="ja-JP" sz="750" b="0" i="0" u="none" strike="noStrike">
                          <a:effectLst/>
                          <a:latin typeface="游ゴシック" panose="020B0400000000000000" pitchFamily="50" charset="-128"/>
                          <a:ea typeface="游ゴシック" panose="020B0400000000000000" pitchFamily="50" charset="-128"/>
                        </a:rPr>
                        <a:t>640x360 </a:t>
                      </a:r>
                      <a:r>
                        <a:rPr lang="ja-JP" altLang="en-US" sz="750" b="0" i="0" u="none" strike="noStrike">
                          <a:effectLst/>
                          <a:latin typeface="游ゴシック" panose="020B0400000000000000" pitchFamily="50" charset="-128"/>
                          <a:ea typeface="游ゴシック" panose="020B0400000000000000" pitchFamily="50" charset="-128"/>
                        </a:rPr>
                        <a:t>以上</a:t>
                      </a:r>
                      <a:br>
                        <a:rPr lang="ja-JP" altLang="en-US" sz="750" b="0" i="0" u="none" strike="noStrike">
                          <a:effectLst/>
                          <a:latin typeface="游ゴシック" panose="020B0400000000000000" pitchFamily="50" charset="-128"/>
                          <a:ea typeface="游ゴシック" panose="020B0400000000000000" pitchFamily="50" charset="-128"/>
                        </a:rPr>
                      </a:br>
                      <a:r>
                        <a:rPr lang="en-US" altLang="ja-JP" sz="750" b="0" i="0" u="none" strike="noStrike">
                          <a:effectLst/>
                          <a:latin typeface="游ゴシック" panose="020B0400000000000000" pitchFamily="50" charset="-128"/>
                          <a:ea typeface="游ゴシック" panose="020B0400000000000000" pitchFamily="50" charset="-128"/>
                        </a:rPr>
                        <a:t>1920x1080</a:t>
                      </a:r>
                      <a:r>
                        <a:rPr lang="ja-JP" altLang="en-US" sz="750" b="0" i="0" u="none" strike="noStrike">
                          <a:effectLst/>
                          <a:latin typeface="游ゴシック" panose="020B0400000000000000" pitchFamily="50" charset="-128"/>
                          <a:ea typeface="游ゴシック" panose="020B0400000000000000" pitchFamily="50" charset="-128"/>
                        </a:rPr>
                        <a:t>　以内　　　アスペクト比</a:t>
                      </a:r>
                      <a:r>
                        <a:rPr lang="en-US" altLang="ja-JP" sz="750" b="0" i="0" u="none" strike="noStrike">
                          <a:effectLst/>
                          <a:latin typeface="游ゴシック" panose="020B0400000000000000" pitchFamily="50" charset="-128"/>
                          <a:ea typeface="游ゴシック" panose="020B0400000000000000" pitchFamily="50" charset="-128"/>
                        </a:rPr>
                        <a:t>16:9</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altLang="zh-CN" sz="750" b="0" i="0" u="none" strike="noStrike" dirty="0">
                          <a:effectLst/>
                          <a:latin typeface="游ゴシック" panose="020B0400000000000000" pitchFamily="50" charset="-128"/>
                          <a:ea typeface="游ゴシック" panose="020B0400000000000000" pitchFamily="50" charset="-128"/>
                        </a:rPr>
                        <a:t>20MB</a:t>
                      </a:r>
                      <a:r>
                        <a:rPr lang="zh-CN" altLang="en-US" sz="750" b="0" i="0" u="none" strike="noStrike" dirty="0">
                          <a:effectLst/>
                          <a:latin typeface="游ゴシック" panose="020B0400000000000000" pitchFamily="50" charset="-128"/>
                          <a:ea typeface="游ゴシック" panose="020B0400000000000000" pitchFamily="50" charset="-128"/>
                        </a:rPr>
                        <a:t>以内　　　（</a:t>
                      </a:r>
                      <a:r>
                        <a:rPr lang="en-US" altLang="zh-CN" sz="750" b="0" i="0" u="none" strike="noStrike" dirty="0">
                          <a:effectLst/>
                          <a:latin typeface="游ゴシック" panose="020B0400000000000000" pitchFamily="50" charset="-128"/>
                          <a:ea typeface="游ゴシック" panose="020B0400000000000000" pitchFamily="50" charset="-128"/>
                        </a:rPr>
                        <a:t>15</a:t>
                      </a:r>
                      <a:r>
                        <a:rPr lang="zh-CN" altLang="en-US" sz="750" b="0" i="0" u="none" strike="noStrike" dirty="0">
                          <a:effectLst/>
                          <a:latin typeface="游ゴシック" panose="020B0400000000000000" pitchFamily="50" charset="-128"/>
                          <a:ea typeface="游ゴシック" panose="020B0400000000000000" pitchFamily="50" charset="-128"/>
                        </a:rPr>
                        <a:t>秒以内推奨、最大</a:t>
                      </a:r>
                      <a:r>
                        <a:rPr lang="en-US" altLang="zh-CN" sz="750" b="0" i="0" u="none" strike="noStrike" dirty="0">
                          <a:effectLst/>
                          <a:latin typeface="游ゴシック" panose="020B0400000000000000" pitchFamily="50" charset="-128"/>
                          <a:ea typeface="游ゴシック" panose="020B0400000000000000" pitchFamily="50" charset="-128"/>
                        </a:rPr>
                        <a:t>30</a:t>
                      </a:r>
                      <a:r>
                        <a:rPr lang="zh-CN" altLang="en-US" sz="750" b="0" i="0" u="none" strike="noStrike" dirty="0">
                          <a:effectLst/>
                          <a:latin typeface="游ゴシック" panose="020B0400000000000000" pitchFamily="50" charset="-128"/>
                          <a:ea typeface="游ゴシック" panose="020B0400000000000000" pitchFamily="50" charset="-128"/>
                        </a:rPr>
                        <a:t>秒）</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dirty="0">
                          <a:effectLst/>
                          <a:latin typeface="游ゴシック" panose="020B0400000000000000" pitchFamily="50" charset="-128"/>
                          <a:ea typeface="游ゴシック" panose="020B0400000000000000" pitchFamily="50" charset="-128"/>
                        </a:rPr>
                        <a:t>MP4（</a:t>
                      </a:r>
                      <a:r>
                        <a:rPr lang="ja-JP" altLang="en-US" sz="750" b="0" i="0" u="none" strike="noStrike" dirty="0">
                          <a:effectLst/>
                          <a:latin typeface="游ゴシック" panose="020B0400000000000000" pitchFamily="50" charset="-128"/>
                          <a:ea typeface="游ゴシック" panose="020B0400000000000000" pitchFamily="50" charset="-128"/>
                        </a:rPr>
                        <a:t>推奨）</a:t>
                      </a:r>
                      <a:br>
                        <a:rPr lang="ja-JP" altLang="en-US" sz="750" b="0" i="0" u="none" strike="noStrike" dirty="0">
                          <a:effectLst/>
                          <a:latin typeface="游ゴシック" panose="020B0400000000000000" pitchFamily="50" charset="-128"/>
                          <a:ea typeface="游ゴシック" panose="020B0400000000000000" pitchFamily="50" charset="-128"/>
                        </a:rPr>
                      </a:br>
                      <a:r>
                        <a:rPr lang="en-US" altLang="ja-JP" sz="750" b="0" i="0" u="none" strike="noStrike" dirty="0">
                          <a:effectLst/>
                          <a:latin typeface="游ゴシック" panose="020B0400000000000000" pitchFamily="50" charset="-128"/>
                          <a:ea typeface="游ゴシック" panose="020B0400000000000000" pitchFamily="50" charset="-128"/>
                        </a:rPr>
                        <a:t>,</a:t>
                      </a:r>
                      <a:r>
                        <a:rPr lang="en-US" sz="750" b="0" i="0" u="none" strike="noStrike" dirty="0">
                          <a:effectLst/>
                          <a:latin typeface="游ゴシック" panose="020B0400000000000000" pitchFamily="50" charset="-128"/>
                          <a:ea typeface="游ゴシック" panose="020B0400000000000000" pitchFamily="50" charset="-128"/>
                        </a:rPr>
                        <a:t>mpeg</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dirty="0">
                          <a:effectLst/>
                          <a:latin typeface="游ゴシック" panose="020B0400000000000000" pitchFamily="50" charset="-128"/>
                          <a:ea typeface="游ゴシック" panose="020B0400000000000000" pitchFamily="50" charset="-128"/>
                        </a:rPr>
                        <a:t>再生開始時はミュート</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dirty="0">
                          <a:effectLst/>
                          <a:latin typeface="游ゴシック" panose="020B0400000000000000" pitchFamily="50" charset="-128"/>
                          <a:ea typeface="游ゴシック" panose="020B0400000000000000" pitchFamily="50" charset="-128"/>
                        </a:rPr>
                        <a:t>640x360</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altLang="ja-JP" sz="750" b="0" i="0" u="none" strike="noStrike" dirty="0">
                          <a:effectLst/>
                          <a:latin typeface="游ゴシック" panose="020B0400000000000000" pitchFamily="50" charset="-128"/>
                          <a:ea typeface="+mn-ea"/>
                        </a:rPr>
                        <a:t>JPG</a:t>
                      </a:r>
                      <a:r>
                        <a:rPr lang="ja-JP" altLang="en-US" sz="750" b="0" i="0" u="none" strike="noStrike" dirty="0">
                          <a:effectLst/>
                          <a:latin typeface="游ゴシック" panose="020B0400000000000000" pitchFamily="50" charset="-128"/>
                          <a:ea typeface="+mn-ea"/>
                        </a:rPr>
                        <a:t>・</a:t>
                      </a:r>
                      <a:r>
                        <a:rPr lang="en-US" altLang="ja-JP" sz="750" b="0" i="0" u="none" strike="noStrike" dirty="0">
                          <a:effectLst/>
                          <a:latin typeface="游ゴシック" panose="020B0400000000000000" pitchFamily="50" charset="-128"/>
                          <a:ea typeface="+mn-ea"/>
                        </a:rPr>
                        <a:t>PNG</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a:effectLst/>
                          <a:latin typeface="游ゴシック" panose="020B0400000000000000" pitchFamily="50" charset="-128"/>
                          <a:ea typeface="游ゴシック" panose="020B0400000000000000" pitchFamily="50" charset="-128"/>
                        </a:rPr>
                        <a:t>500KB</a:t>
                      </a:r>
                      <a:r>
                        <a:rPr lang="ja-JP" altLang="en-US" sz="750" b="0" i="0" u="none" strike="noStrike">
                          <a:effectLst/>
                          <a:latin typeface="游ゴシック" panose="020B0400000000000000" pitchFamily="50" charset="-128"/>
                          <a:ea typeface="游ゴシック" panose="020B0400000000000000" pitchFamily="50" charset="-128"/>
                        </a:rPr>
                        <a:t>以内</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456362949"/>
                  </a:ext>
                </a:extLst>
              </a:tr>
              <a:tr h="518894">
                <a:tc>
                  <a:txBody>
                    <a:bodyPr/>
                    <a:lstStyle/>
                    <a:p>
                      <a:pPr algn="ctr" fontAlgn="ctr"/>
                      <a:r>
                        <a:rPr lang="en-US" sz="750" b="0" i="0" u="none" strike="noStrike">
                          <a:effectLst/>
                          <a:latin typeface="游ゴシック" panose="020B0400000000000000" pitchFamily="50" charset="-128"/>
                          <a:ea typeface="游ゴシック" panose="020B0400000000000000" pitchFamily="50" charset="-128"/>
                        </a:rPr>
                        <a:t>J</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750" b="0" i="0" u="none" strike="noStrike">
                          <a:effectLst/>
                          <a:latin typeface="游ゴシック" panose="020B0400000000000000" pitchFamily="50" charset="-128"/>
                          <a:ea typeface="游ゴシック" panose="020B0400000000000000" pitchFamily="50" charset="-128"/>
                        </a:rPr>
                        <a:t>SP</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750" b="0" i="0" u="none" strike="noStrike">
                          <a:effectLst/>
                          <a:latin typeface="游ゴシック" panose="020B0400000000000000" pitchFamily="50" charset="-128"/>
                          <a:ea typeface="游ゴシック" panose="020B0400000000000000" pitchFamily="50" charset="-128"/>
                        </a:rPr>
                        <a:t>スマートフォン 　　　　　　旅行記インフィードモア</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ctr"/>
                      <a:r>
                        <a:rPr lang="en-US" altLang="ja-JP" sz="750" b="0" i="0" u="none" strike="noStrike">
                          <a:effectLst/>
                          <a:latin typeface="游ゴシック" panose="020B0400000000000000" pitchFamily="50" charset="-128"/>
                          <a:ea typeface="游ゴシック" panose="020B0400000000000000" pitchFamily="50" charset="-128"/>
                        </a:rPr>
                        <a:t>320x180 </a:t>
                      </a:r>
                      <a:r>
                        <a:rPr lang="ja-JP" altLang="en-US" sz="750" b="0" i="0" u="none" strike="noStrike">
                          <a:effectLst/>
                          <a:latin typeface="游ゴシック" panose="020B0400000000000000" pitchFamily="50" charset="-128"/>
                          <a:ea typeface="游ゴシック" panose="020B0400000000000000" pitchFamily="50" charset="-128"/>
                        </a:rPr>
                        <a:t>以上</a:t>
                      </a:r>
                      <a:br>
                        <a:rPr lang="ja-JP" altLang="en-US" sz="750" b="0" i="0" u="none" strike="noStrike">
                          <a:effectLst/>
                          <a:latin typeface="游ゴシック" panose="020B0400000000000000" pitchFamily="50" charset="-128"/>
                          <a:ea typeface="游ゴシック" panose="020B0400000000000000" pitchFamily="50" charset="-128"/>
                        </a:rPr>
                      </a:br>
                      <a:r>
                        <a:rPr lang="en-US" altLang="ja-JP" sz="750" b="0" i="0" u="none" strike="noStrike">
                          <a:effectLst/>
                          <a:latin typeface="游ゴシック" panose="020B0400000000000000" pitchFamily="50" charset="-128"/>
                          <a:ea typeface="游ゴシック" panose="020B0400000000000000" pitchFamily="50" charset="-128"/>
                        </a:rPr>
                        <a:t>1920x1080</a:t>
                      </a:r>
                      <a:r>
                        <a:rPr lang="ja-JP" altLang="en-US" sz="750" b="0" i="0" u="none" strike="noStrike">
                          <a:effectLst/>
                          <a:latin typeface="游ゴシック" panose="020B0400000000000000" pitchFamily="50" charset="-128"/>
                          <a:ea typeface="游ゴシック" panose="020B0400000000000000" pitchFamily="50" charset="-128"/>
                        </a:rPr>
                        <a:t>　以内　　　アスペクト比</a:t>
                      </a:r>
                      <a:r>
                        <a:rPr lang="en-US" altLang="ja-JP" sz="750" b="0" i="0" u="none" strike="noStrike">
                          <a:effectLst/>
                          <a:latin typeface="游ゴシック" panose="020B0400000000000000" pitchFamily="50" charset="-128"/>
                          <a:ea typeface="游ゴシック" panose="020B0400000000000000" pitchFamily="50" charset="-128"/>
                        </a:rPr>
                        <a:t>16:9</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altLang="zh-CN" sz="750" b="0" i="0" u="none" strike="noStrike">
                          <a:effectLst/>
                          <a:latin typeface="游ゴシック" panose="020B0400000000000000" pitchFamily="50" charset="-128"/>
                          <a:ea typeface="游ゴシック" panose="020B0400000000000000" pitchFamily="50" charset="-128"/>
                        </a:rPr>
                        <a:t>20MB</a:t>
                      </a:r>
                      <a:r>
                        <a:rPr lang="zh-CN" altLang="en-US" sz="750" b="0" i="0" u="none" strike="noStrike">
                          <a:effectLst/>
                          <a:latin typeface="游ゴシック" panose="020B0400000000000000" pitchFamily="50" charset="-128"/>
                          <a:ea typeface="游ゴシック" panose="020B0400000000000000" pitchFamily="50" charset="-128"/>
                        </a:rPr>
                        <a:t>以内　　　（</a:t>
                      </a:r>
                      <a:r>
                        <a:rPr lang="en-US" altLang="zh-CN" sz="750" b="0" i="0" u="none" strike="noStrike">
                          <a:effectLst/>
                          <a:latin typeface="游ゴシック" panose="020B0400000000000000" pitchFamily="50" charset="-128"/>
                          <a:ea typeface="游ゴシック" panose="020B0400000000000000" pitchFamily="50" charset="-128"/>
                        </a:rPr>
                        <a:t>15</a:t>
                      </a:r>
                      <a:r>
                        <a:rPr lang="zh-CN" altLang="en-US" sz="750" b="0" i="0" u="none" strike="noStrike">
                          <a:effectLst/>
                          <a:latin typeface="游ゴシック" panose="020B0400000000000000" pitchFamily="50" charset="-128"/>
                          <a:ea typeface="游ゴシック" panose="020B0400000000000000" pitchFamily="50" charset="-128"/>
                        </a:rPr>
                        <a:t>秒以内推奨、最大</a:t>
                      </a:r>
                      <a:r>
                        <a:rPr lang="en-US" altLang="zh-CN" sz="750" b="0" i="0" u="none" strike="noStrike">
                          <a:effectLst/>
                          <a:latin typeface="游ゴシック" panose="020B0400000000000000" pitchFamily="50" charset="-128"/>
                          <a:ea typeface="游ゴシック" panose="020B0400000000000000" pitchFamily="50" charset="-128"/>
                        </a:rPr>
                        <a:t>30</a:t>
                      </a:r>
                      <a:r>
                        <a:rPr lang="zh-CN" altLang="en-US" sz="750" b="0" i="0" u="none" strike="noStrike">
                          <a:effectLst/>
                          <a:latin typeface="游ゴシック" panose="020B0400000000000000" pitchFamily="50" charset="-128"/>
                          <a:ea typeface="游ゴシック" panose="020B0400000000000000" pitchFamily="50" charset="-128"/>
                        </a:rPr>
                        <a:t>秒）</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a:effectLst/>
                          <a:latin typeface="游ゴシック" panose="020B0400000000000000" pitchFamily="50" charset="-128"/>
                          <a:ea typeface="游ゴシック" panose="020B0400000000000000" pitchFamily="50" charset="-128"/>
                        </a:rPr>
                        <a:t>MP4（</a:t>
                      </a:r>
                      <a:r>
                        <a:rPr lang="ja-JP" altLang="en-US" sz="750" b="0" i="0" u="none" strike="noStrike">
                          <a:effectLst/>
                          <a:latin typeface="游ゴシック" panose="020B0400000000000000" pitchFamily="50" charset="-128"/>
                          <a:ea typeface="游ゴシック" panose="020B0400000000000000" pitchFamily="50" charset="-128"/>
                        </a:rPr>
                        <a:t>推奨）</a:t>
                      </a:r>
                      <a:br>
                        <a:rPr lang="ja-JP" altLang="en-US" sz="750" b="0" i="0" u="none" strike="noStrike">
                          <a:effectLst/>
                          <a:latin typeface="游ゴシック" panose="020B0400000000000000" pitchFamily="50" charset="-128"/>
                          <a:ea typeface="游ゴシック" panose="020B0400000000000000" pitchFamily="50" charset="-128"/>
                        </a:rPr>
                      </a:br>
                      <a:r>
                        <a:rPr lang="en-US" altLang="ja-JP" sz="750" b="0" i="0" u="none" strike="noStrike">
                          <a:effectLst/>
                          <a:latin typeface="游ゴシック" panose="020B0400000000000000" pitchFamily="50" charset="-128"/>
                          <a:ea typeface="游ゴシック" panose="020B0400000000000000" pitchFamily="50" charset="-128"/>
                        </a:rPr>
                        <a:t>,</a:t>
                      </a:r>
                      <a:r>
                        <a:rPr lang="en-US" sz="750" b="0" i="0" u="none" strike="noStrike">
                          <a:effectLst/>
                          <a:latin typeface="游ゴシック" panose="020B0400000000000000" pitchFamily="50" charset="-128"/>
                          <a:ea typeface="游ゴシック" panose="020B0400000000000000" pitchFamily="50" charset="-128"/>
                        </a:rPr>
                        <a:t>mpeg</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ja-JP" altLang="en-US" sz="750" b="0" i="0" u="none" strike="noStrike">
                          <a:effectLst/>
                          <a:latin typeface="游ゴシック" panose="020B0400000000000000" pitchFamily="50" charset="-128"/>
                          <a:ea typeface="游ゴシック" panose="020B0400000000000000" pitchFamily="50" charset="-128"/>
                        </a:rPr>
                        <a:t>再生開始時はミュート</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a:effectLst/>
                          <a:latin typeface="游ゴシック" panose="020B0400000000000000" pitchFamily="50" charset="-128"/>
                          <a:ea typeface="游ゴシック" panose="020B0400000000000000" pitchFamily="50" charset="-128"/>
                        </a:rPr>
                        <a:t>320x180</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altLang="ja-JP" sz="750" b="0" i="0" u="none" strike="noStrike" dirty="0">
                          <a:effectLst/>
                          <a:latin typeface="游ゴシック" panose="020B0400000000000000" pitchFamily="50" charset="-128"/>
                          <a:ea typeface="+mn-ea"/>
                        </a:rPr>
                        <a:t>JPG</a:t>
                      </a:r>
                      <a:r>
                        <a:rPr lang="ja-JP" altLang="en-US" sz="750" b="0" i="0" u="none" strike="noStrike" dirty="0">
                          <a:effectLst/>
                          <a:latin typeface="游ゴシック" panose="020B0400000000000000" pitchFamily="50" charset="-128"/>
                          <a:ea typeface="+mn-ea"/>
                        </a:rPr>
                        <a:t>・</a:t>
                      </a:r>
                      <a:r>
                        <a:rPr lang="en-US" altLang="ja-JP" sz="750" b="0" i="0" u="none" strike="noStrike" dirty="0">
                          <a:effectLst/>
                          <a:latin typeface="游ゴシック" panose="020B0400000000000000" pitchFamily="50" charset="-128"/>
                          <a:ea typeface="+mn-ea"/>
                        </a:rPr>
                        <a:t>PNG</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ctr"/>
                      <a:r>
                        <a:rPr lang="en-US" sz="750" b="0" i="0" u="none" strike="noStrike" dirty="0">
                          <a:effectLst/>
                          <a:latin typeface="游ゴシック" panose="020B0400000000000000" pitchFamily="50" charset="-128"/>
                          <a:ea typeface="游ゴシック" panose="020B0400000000000000" pitchFamily="50" charset="-128"/>
                        </a:rPr>
                        <a:t>500KB</a:t>
                      </a:r>
                      <a:r>
                        <a:rPr lang="ja-JP" altLang="en-US" sz="750" b="0" i="0" u="none" strike="noStrike" dirty="0">
                          <a:effectLst/>
                          <a:latin typeface="游ゴシック" panose="020B0400000000000000" pitchFamily="50" charset="-128"/>
                          <a:ea typeface="游ゴシック" panose="020B0400000000000000" pitchFamily="50" charset="-128"/>
                        </a:rPr>
                        <a:t>以内</a:t>
                      </a:r>
                    </a:p>
                  </a:txBody>
                  <a:tcPr marL="7768" marR="7768" marT="7768"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433961426"/>
                  </a:ext>
                </a:extLst>
              </a:tr>
            </a:tbl>
          </a:graphicData>
        </a:graphic>
      </p:graphicFrame>
    </p:spTree>
    <p:extLst>
      <p:ext uri="{BB962C8B-B14F-4D97-AF65-F5344CB8AC3E}">
        <p14:creationId xmlns:p14="http://schemas.microsoft.com/office/powerpoint/2010/main" val="31593060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98700A3-79D9-4433-B0BB-67B0E169DB84}"/>
              </a:ext>
            </a:extLst>
          </p:cNvPr>
          <p:cNvSpPr>
            <a:spLocks noGrp="1"/>
          </p:cNvSpPr>
          <p:nvPr>
            <p:ph type="sldNum" sz="quarter" idx="12"/>
          </p:nvPr>
        </p:nvSpPr>
        <p:spPr/>
        <p:txBody>
          <a:bodyPr/>
          <a:lstStyle/>
          <a:p>
            <a:fld id="{D8B91448-09D1-4BE7-A07D-AABAAA73F2EB}" type="slidenum">
              <a:rPr kumimoji="1" lang="ja-JP" altLang="en-US" dirty="0" smtClean="0"/>
              <a:t>63</a:t>
            </a:fld>
            <a:endParaRPr kumimoji="1" lang="ja-JP" altLang="en-US" dirty="0"/>
          </a:p>
        </p:txBody>
      </p:sp>
      <p:sp>
        <p:nvSpPr>
          <p:cNvPr id="4" name="フッター プレースホルダー 3">
            <a:extLst>
              <a:ext uri="{FF2B5EF4-FFF2-40B4-BE49-F238E27FC236}">
                <a16:creationId xmlns:a16="http://schemas.microsoft.com/office/drawing/2014/main" id="{7E8B6DBA-A95A-4EA4-9BFC-9D70590723E2}"/>
              </a:ext>
            </a:extLst>
          </p:cNvPr>
          <p:cNvSpPr>
            <a:spLocks noGrp="1"/>
          </p:cNvSpPr>
          <p:nvPr>
            <p:ph type="ftr" sz="quarter" idx="13"/>
          </p:nvPr>
        </p:nvSpPr>
        <p:spPr>
          <a:xfrm>
            <a:off x="171448" y="6466841"/>
            <a:ext cx="3647895" cy="365125"/>
          </a:xfrm>
        </p:spPr>
        <p:txBody>
          <a:bodyPr/>
          <a:lstStyle/>
          <a:p>
            <a:r>
              <a:rPr lang="en-US" altLang="ja-JP" dirty="0"/>
              <a:t>Copyright © Kakaku.com, Inc. All Rights Reserved.</a:t>
            </a:r>
          </a:p>
        </p:txBody>
      </p:sp>
      <p:sp>
        <p:nvSpPr>
          <p:cNvPr id="5" name="テキスト プレースホルダー 8">
            <a:extLst>
              <a:ext uri="{FF2B5EF4-FFF2-40B4-BE49-F238E27FC236}">
                <a16:creationId xmlns:a16="http://schemas.microsoft.com/office/drawing/2014/main" id="{2766DC2E-5AB4-4775-8973-B06C0E55EB7B}"/>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原稿規定・広告掲載基準</a:t>
            </a:r>
          </a:p>
        </p:txBody>
      </p:sp>
      <p:sp>
        <p:nvSpPr>
          <p:cNvPr id="13" name="タイトル 2">
            <a:extLst>
              <a:ext uri="{FF2B5EF4-FFF2-40B4-BE49-F238E27FC236}">
                <a16:creationId xmlns:a16="http://schemas.microsoft.com/office/drawing/2014/main" id="{4579EE90-92E2-4779-8610-2785F638505A}"/>
              </a:ext>
            </a:extLst>
          </p:cNvPr>
          <p:cNvSpPr>
            <a:spLocks noGrp="1"/>
          </p:cNvSpPr>
          <p:nvPr>
            <p:ph type="title"/>
          </p:nvPr>
        </p:nvSpPr>
        <p:spPr>
          <a:xfrm>
            <a:off x="171448" y="401350"/>
            <a:ext cx="7578493" cy="550747"/>
          </a:xfrm>
        </p:spPr>
        <p:txBody>
          <a:bodyPr/>
          <a:lstStyle/>
          <a:p>
            <a:r>
              <a:rPr kumimoji="1" lang="ja-JP" altLang="en-US" sz="1800" dirty="0"/>
              <a:t>原稿規定 </a:t>
            </a:r>
            <a:r>
              <a:rPr lang="ja-JP" altLang="en-US" sz="1800" dirty="0"/>
              <a:t>オーディエンスターゲティング広告</a:t>
            </a:r>
            <a:endParaRPr kumimoji="1" lang="ja-JP" altLang="en-US" sz="1800" dirty="0"/>
          </a:p>
        </p:txBody>
      </p:sp>
      <p:sp>
        <p:nvSpPr>
          <p:cNvPr id="8" name="タイトル 1">
            <a:extLst>
              <a:ext uri="{FF2B5EF4-FFF2-40B4-BE49-F238E27FC236}">
                <a16:creationId xmlns:a16="http://schemas.microsoft.com/office/drawing/2014/main" id="{ADAE91F7-269B-C6F4-45E0-252954198815}"/>
              </a:ext>
            </a:extLst>
          </p:cNvPr>
          <p:cNvSpPr txBox="1">
            <a:spLocks/>
          </p:cNvSpPr>
          <p:nvPr/>
        </p:nvSpPr>
        <p:spPr>
          <a:xfrm>
            <a:off x="494492" y="831789"/>
            <a:ext cx="6719154" cy="3188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en-US" altLang="ja-JP" sz="1100" b="0" dirty="0">
                <a:solidFill>
                  <a:schemeClr val="tx1"/>
                </a:solidFill>
              </a:rPr>
              <a:t>※</a:t>
            </a:r>
            <a:r>
              <a:rPr lang="ja-JP" altLang="en-US" sz="1100" b="0" dirty="0">
                <a:solidFill>
                  <a:schemeClr val="tx1"/>
                </a:solidFill>
              </a:rPr>
              <a:t>下記メディア以外の入稿規定に関しては、別途営業へお問い合わせください</a:t>
            </a:r>
          </a:p>
        </p:txBody>
      </p:sp>
      <p:graphicFrame>
        <p:nvGraphicFramePr>
          <p:cNvPr id="3" name="表 2">
            <a:extLst>
              <a:ext uri="{FF2B5EF4-FFF2-40B4-BE49-F238E27FC236}">
                <a16:creationId xmlns:a16="http://schemas.microsoft.com/office/drawing/2014/main" id="{08D7AB80-3BD4-AE9E-91EA-A75B1BBEA893}"/>
              </a:ext>
            </a:extLst>
          </p:cNvPr>
          <p:cNvGraphicFramePr>
            <a:graphicFrameLocks noGrp="1"/>
          </p:cNvGraphicFramePr>
          <p:nvPr>
            <p:extLst>
              <p:ext uri="{D42A27DB-BD31-4B8C-83A1-F6EECF244321}">
                <p14:modId xmlns:p14="http://schemas.microsoft.com/office/powerpoint/2010/main" val="3868444346"/>
              </p:ext>
            </p:extLst>
          </p:nvPr>
        </p:nvGraphicFramePr>
        <p:xfrm>
          <a:off x="649739" y="1166980"/>
          <a:ext cx="7665998" cy="5394336"/>
        </p:xfrm>
        <a:graphic>
          <a:graphicData uri="http://schemas.openxmlformats.org/drawingml/2006/table">
            <a:tbl>
              <a:tblPr/>
              <a:tblGrid>
                <a:gridCol w="789710">
                  <a:extLst>
                    <a:ext uri="{9D8B030D-6E8A-4147-A177-3AD203B41FA5}">
                      <a16:colId xmlns:a16="http://schemas.microsoft.com/office/drawing/2014/main" val="1210889903"/>
                    </a:ext>
                  </a:extLst>
                </a:gridCol>
                <a:gridCol w="1719072">
                  <a:extLst>
                    <a:ext uri="{9D8B030D-6E8A-4147-A177-3AD203B41FA5}">
                      <a16:colId xmlns:a16="http://schemas.microsoft.com/office/drawing/2014/main" val="3790168001"/>
                    </a:ext>
                  </a:extLst>
                </a:gridCol>
                <a:gridCol w="1719072">
                  <a:extLst>
                    <a:ext uri="{9D8B030D-6E8A-4147-A177-3AD203B41FA5}">
                      <a16:colId xmlns:a16="http://schemas.microsoft.com/office/drawing/2014/main" val="675648870"/>
                    </a:ext>
                  </a:extLst>
                </a:gridCol>
                <a:gridCol w="1719072">
                  <a:extLst>
                    <a:ext uri="{9D8B030D-6E8A-4147-A177-3AD203B41FA5}">
                      <a16:colId xmlns:a16="http://schemas.microsoft.com/office/drawing/2014/main" val="4260036764"/>
                    </a:ext>
                  </a:extLst>
                </a:gridCol>
                <a:gridCol w="1719072">
                  <a:extLst>
                    <a:ext uri="{9D8B030D-6E8A-4147-A177-3AD203B41FA5}">
                      <a16:colId xmlns:a16="http://schemas.microsoft.com/office/drawing/2014/main" val="2002105590"/>
                    </a:ext>
                  </a:extLst>
                </a:gridCol>
              </a:tblGrid>
              <a:tr h="257837">
                <a:tc>
                  <a:txBody>
                    <a:bodyPr/>
                    <a:lstStyle/>
                    <a:p>
                      <a:pPr algn="ctr" fontAlgn="ctr"/>
                      <a:r>
                        <a:rPr lang="ja-JP" altLang="en-US" sz="800" b="1" i="0" u="none" strike="noStrike" dirty="0">
                          <a:solidFill>
                            <a:schemeClr val="bg1"/>
                          </a:solidFill>
                          <a:effectLst/>
                          <a:latin typeface="+mn-ea"/>
                          <a:ea typeface="+mn-ea"/>
                        </a:rPr>
                        <a:t>配信媒体</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ctr" fontAlgn="ctr"/>
                      <a:r>
                        <a:rPr lang="en-US" sz="800" b="1" i="0" u="none" strike="noStrike" dirty="0">
                          <a:solidFill>
                            <a:schemeClr val="tx1"/>
                          </a:solidFill>
                          <a:effectLst/>
                          <a:latin typeface="+mn-ea"/>
                          <a:ea typeface="+mn-ea"/>
                        </a:rPr>
                        <a:t>Facebook</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mn-ea"/>
                          <a:ea typeface="+mn-ea"/>
                        </a:rPr>
                        <a:t>Instagram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mn-ea"/>
                          <a:ea typeface="+mn-ea"/>
                        </a:rPr>
                        <a:t>LINE</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mn-ea"/>
                          <a:ea typeface="+mn-ea"/>
                        </a:rPr>
                        <a:t>SmartNews</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173932790"/>
                  </a:ext>
                </a:extLst>
              </a:tr>
              <a:tr h="679340">
                <a:tc>
                  <a:txBody>
                    <a:bodyPr/>
                    <a:lstStyle/>
                    <a:p>
                      <a:pPr algn="ctr" fontAlgn="ctr"/>
                      <a:r>
                        <a:rPr lang="ja-JP" altLang="en-US" sz="800" b="1" i="0" u="none" strike="noStrike" dirty="0">
                          <a:solidFill>
                            <a:schemeClr val="bg1"/>
                          </a:solidFill>
                          <a:effectLst/>
                          <a:latin typeface="+mn-ea"/>
                          <a:ea typeface="+mn-ea"/>
                        </a:rPr>
                        <a:t>配信面</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mn-ea"/>
                          <a:ea typeface="+mn-ea"/>
                        </a:rPr>
                        <a:t>Facebook</a:t>
                      </a:r>
                      <a:r>
                        <a:rPr lang="ja-JP" altLang="en-US" sz="800" u="none" strike="noStrike" dirty="0">
                          <a:solidFill>
                            <a:schemeClr val="tx1"/>
                          </a:solidFill>
                          <a:effectLst/>
                          <a:latin typeface="+mn-ea"/>
                          <a:ea typeface="+mn-ea"/>
                        </a:rPr>
                        <a:t>ニュースフィード広告</a:t>
                      </a:r>
                      <a:endParaRPr lang="en-US" altLang="ja-JP" sz="800" u="none" strike="noStrike" dirty="0">
                        <a:solidFill>
                          <a:schemeClr val="tx1"/>
                        </a:solidFill>
                        <a:effectLst/>
                        <a:latin typeface="+mn-ea"/>
                        <a:ea typeface="+mn-ea"/>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mn-ea"/>
                          <a:ea typeface="+mn-ea"/>
                        </a:rPr>
                        <a:t>PC/SP</a:t>
                      </a:r>
                      <a:endParaRPr lang="ja-JP" altLang="en-US" sz="800" u="none" strike="noStrike" dirty="0">
                        <a:solidFill>
                          <a:schemeClr val="tx1"/>
                        </a:solidFill>
                        <a:effectLst/>
                        <a:latin typeface="+mn-ea"/>
                        <a:ea typeface="+mn-ea"/>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mn-ea"/>
                          <a:ea typeface="+mn-ea"/>
                        </a:rPr>
                        <a:t>Instagram</a:t>
                      </a:r>
                      <a:r>
                        <a:rPr lang="ja-JP" altLang="en-US" sz="800" u="none" strike="noStrike" dirty="0">
                          <a:solidFill>
                            <a:schemeClr val="tx1"/>
                          </a:solidFill>
                          <a:effectLst/>
                          <a:latin typeface="+mn-ea"/>
                          <a:ea typeface="+mn-ea"/>
                        </a:rPr>
                        <a:t>ニュースフィード広告</a:t>
                      </a:r>
                      <a:endParaRPr lang="en-US" altLang="ja-JP" sz="800" u="none" strike="noStrike" dirty="0">
                        <a:solidFill>
                          <a:schemeClr val="tx1"/>
                        </a:solidFill>
                        <a:effectLst/>
                        <a:latin typeface="+mn-ea"/>
                        <a:ea typeface="+mn-ea"/>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mn-ea"/>
                          <a:ea typeface="+mn-ea"/>
                        </a:rPr>
                        <a:t>SP</a:t>
                      </a:r>
                      <a:endParaRPr lang="ja-JP" altLang="en-US" sz="800" u="none" strike="noStrike" dirty="0">
                        <a:solidFill>
                          <a:schemeClr val="tx1"/>
                        </a:solidFill>
                        <a:effectLst/>
                        <a:latin typeface="+mn-ea"/>
                        <a:ea typeface="+mn-ea"/>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altLang="ja-JP" sz="750" u="none" strike="noStrike" dirty="0">
                          <a:solidFill>
                            <a:schemeClr val="tx1"/>
                          </a:solidFill>
                          <a:effectLst/>
                          <a:latin typeface="+mn-ea"/>
                          <a:ea typeface="+mn-ea"/>
                        </a:rPr>
                        <a:t>LINE</a:t>
                      </a:r>
                      <a:r>
                        <a:rPr lang="ja-JP" altLang="en-US" sz="750" u="none" strike="noStrike" dirty="0">
                          <a:solidFill>
                            <a:schemeClr val="tx1"/>
                          </a:solidFill>
                          <a:effectLst/>
                          <a:latin typeface="+mn-ea"/>
                          <a:ea typeface="+mn-ea"/>
                        </a:rPr>
                        <a:t>のタイムライン、</a:t>
                      </a:r>
                      <a:r>
                        <a:rPr lang="en-US" altLang="ja-JP" sz="750" u="none" strike="noStrike" dirty="0">
                          <a:solidFill>
                            <a:schemeClr val="tx1"/>
                          </a:solidFill>
                          <a:effectLst/>
                          <a:latin typeface="+mn-ea"/>
                          <a:ea typeface="+mn-ea"/>
                        </a:rPr>
                        <a:t>LINE NEWS</a:t>
                      </a:r>
                      <a:r>
                        <a:rPr lang="ja-JP" altLang="en-US" sz="750" u="none" strike="noStrike" dirty="0">
                          <a:solidFill>
                            <a:schemeClr val="tx1"/>
                          </a:solidFill>
                          <a:effectLst/>
                          <a:latin typeface="+mn-ea"/>
                          <a:ea typeface="+mn-ea"/>
                        </a:rPr>
                        <a:t>、</a:t>
                      </a:r>
                      <a:r>
                        <a:rPr lang="en-US" altLang="ja-JP" sz="750" u="none" strike="noStrike" dirty="0">
                          <a:solidFill>
                            <a:schemeClr val="tx1"/>
                          </a:solidFill>
                          <a:effectLst/>
                          <a:latin typeface="+mn-ea"/>
                          <a:ea typeface="+mn-ea"/>
                        </a:rPr>
                        <a:t>LINE</a:t>
                      </a:r>
                      <a:r>
                        <a:rPr lang="ja-JP" altLang="en-US" sz="750" u="none" strike="noStrike" dirty="0">
                          <a:solidFill>
                            <a:schemeClr val="tx1"/>
                          </a:solidFill>
                          <a:effectLst/>
                          <a:latin typeface="+mn-ea"/>
                          <a:ea typeface="+mn-ea"/>
                        </a:rPr>
                        <a:t>マンガ、 </a:t>
                      </a:r>
                      <a:r>
                        <a:rPr lang="en-US" altLang="ja-JP" sz="750" u="none" strike="noStrike" dirty="0">
                          <a:solidFill>
                            <a:schemeClr val="tx1"/>
                          </a:solidFill>
                          <a:effectLst/>
                          <a:latin typeface="+mn-ea"/>
                          <a:ea typeface="+mn-ea"/>
                        </a:rPr>
                        <a:t>LINE BLOG</a:t>
                      </a:r>
                      <a:r>
                        <a:rPr lang="ja-JP" altLang="en-US" sz="750" u="none" strike="noStrike" dirty="0">
                          <a:solidFill>
                            <a:schemeClr val="tx1"/>
                          </a:solidFill>
                          <a:effectLst/>
                          <a:latin typeface="+mn-ea"/>
                          <a:ea typeface="+mn-ea"/>
                        </a:rPr>
                        <a:t>、</a:t>
                      </a:r>
                      <a:endParaRPr lang="en-US" altLang="ja-JP" sz="750" u="none" strike="noStrike" dirty="0">
                        <a:solidFill>
                          <a:schemeClr val="tx1"/>
                        </a:solidFill>
                        <a:effectLst/>
                        <a:latin typeface="+mn-ea"/>
                        <a:ea typeface="+mn-ea"/>
                      </a:endParaRPr>
                    </a:p>
                    <a:p>
                      <a:pPr algn="ctr" fontAlgn="ctr"/>
                      <a:r>
                        <a:rPr lang="en-US" altLang="ja-JP" sz="750" u="none" strike="noStrike" dirty="0">
                          <a:solidFill>
                            <a:schemeClr val="tx1"/>
                          </a:solidFill>
                          <a:effectLst/>
                          <a:latin typeface="+mn-ea"/>
                          <a:ea typeface="+mn-ea"/>
                        </a:rPr>
                        <a:t>LINE </a:t>
                      </a:r>
                      <a:r>
                        <a:rPr lang="ja-JP" altLang="en-US" sz="750" u="none" strike="noStrike" dirty="0">
                          <a:solidFill>
                            <a:schemeClr val="tx1"/>
                          </a:solidFill>
                          <a:effectLst/>
                          <a:latin typeface="+mn-ea"/>
                          <a:ea typeface="+mn-ea"/>
                        </a:rPr>
                        <a:t>ポイント、アイコン</a:t>
                      </a:r>
                      <a:r>
                        <a:rPr lang="en-US" altLang="ja-JP" sz="750" u="none" strike="noStrike" dirty="0">
                          <a:solidFill>
                            <a:schemeClr val="tx1"/>
                          </a:solidFill>
                          <a:effectLst/>
                          <a:latin typeface="+mn-ea"/>
                          <a:ea typeface="+mn-ea"/>
                        </a:rPr>
                        <a:t>+</a:t>
                      </a:r>
                      <a:r>
                        <a:rPr lang="ja-JP" altLang="en-US" sz="750" u="none" strike="noStrike" dirty="0">
                          <a:solidFill>
                            <a:schemeClr val="tx1"/>
                          </a:solidFill>
                          <a:effectLst/>
                          <a:latin typeface="+mn-ea"/>
                          <a:ea typeface="+mn-ea"/>
                        </a:rPr>
                        <a:t>テキスト</a:t>
                      </a:r>
                      <a:endParaRPr lang="en-US" altLang="ja-JP" sz="800" u="none" strike="noStrike" dirty="0">
                        <a:solidFill>
                          <a:schemeClr val="tx1"/>
                        </a:solidFill>
                        <a:effectLst/>
                        <a:latin typeface="+mn-ea"/>
                        <a:ea typeface="+mn-ea"/>
                      </a:endParaRPr>
                    </a:p>
                    <a:p>
                      <a:pPr algn="ctr" fontAlgn="ctr"/>
                      <a:r>
                        <a:rPr lang="en-US" altLang="ja-JP" sz="800" u="none" strike="noStrike" dirty="0">
                          <a:solidFill>
                            <a:schemeClr val="tx1"/>
                          </a:solidFill>
                          <a:effectLst/>
                          <a:latin typeface="+mn-ea"/>
                          <a:ea typeface="+mn-ea"/>
                        </a:rPr>
                        <a:t>SP</a:t>
                      </a:r>
                      <a:endParaRPr lang="ja-JP" altLang="en-US" sz="800" u="none" strike="noStrike" dirty="0">
                        <a:solidFill>
                          <a:schemeClr val="tx1"/>
                        </a:solidFill>
                        <a:effectLst/>
                        <a:latin typeface="+mn-ea"/>
                        <a:ea typeface="+mn-ea"/>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kern="1200" baseline="0" dirty="0">
                          <a:solidFill>
                            <a:schemeClr val="tx1"/>
                          </a:solidFill>
                          <a:latin typeface="+mn-ea"/>
                          <a:ea typeface="+mn-ea"/>
                          <a:cs typeface="+mn-cs"/>
                        </a:rPr>
                        <a:t>SmartNews</a:t>
                      </a:r>
                      <a:r>
                        <a:rPr kumimoji="1" lang="ja-JP" altLang="en-US" sz="800" b="0" kern="1200" baseline="0" dirty="0">
                          <a:solidFill>
                            <a:schemeClr val="tx1"/>
                          </a:solidFill>
                          <a:latin typeface="+mn-ea"/>
                          <a:ea typeface="+mn-ea"/>
                          <a:cs typeface="+mn-cs"/>
                        </a:rPr>
                        <a:t>の</a:t>
                      </a:r>
                      <a:endParaRPr kumimoji="1" lang="en-US" altLang="ja-JP" sz="800" b="0" kern="1200" baseline="0" dirty="0">
                        <a:solidFill>
                          <a:schemeClr val="tx1"/>
                        </a:solidFill>
                        <a:latin typeface="+mn-ea"/>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kern="1200" baseline="0" dirty="0">
                          <a:solidFill>
                            <a:schemeClr val="tx1"/>
                          </a:solidFill>
                          <a:latin typeface="+mn-ea"/>
                          <a:ea typeface="+mn-ea"/>
                          <a:cs typeface="+mn-cs"/>
                        </a:rPr>
                        <a:t>フィード面と記事面</a:t>
                      </a:r>
                      <a:endParaRPr kumimoji="1" lang="en-US" altLang="ja-JP" sz="800" b="0" kern="1200" baseline="0" dirty="0">
                        <a:solidFill>
                          <a:schemeClr val="tx1"/>
                        </a:solidFill>
                        <a:latin typeface="+mn-ea"/>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kern="1200" dirty="0">
                          <a:solidFill>
                            <a:schemeClr val="tx1"/>
                          </a:solidFill>
                          <a:latin typeface="+mn-ea"/>
                          <a:ea typeface="+mn-ea"/>
                          <a:cs typeface="+mn-cs"/>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23020301"/>
                  </a:ext>
                </a:extLst>
              </a:tr>
              <a:tr h="332068">
                <a:tc>
                  <a:txBody>
                    <a:bodyPr/>
                    <a:lstStyle/>
                    <a:p>
                      <a:pPr algn="ctr" fontAlgn="ctr"/>
                      <a:r>
                        <a:rPr lang="ja-JP" altLang="en-US" sz="800" b="1" i="0" u="none" strike="noStrike" dirty="0">
                          <a:solidFill>
                            <a:schemeClr val="bg1"/>
                          </a:solidFill>
                          <a:effectLst/>
                          <a:latin typeface="+mn-ea"/>
                          <a:ea typeface="+mn-ea"/>
                        </a:rPr>
                        <a:t>最低申込金額 </a:t>
                      </a:r>
                      <a:r>
                        <a:rPr lang="en-US" altLang="ja-JP" sz="800" b="1" i="0" u="none" strike="noStrike" dirty="0">
                          <a:solidFill>
                            <a:schemeClr val="bg1"/>
                          </a:solidFill>
                          <a:effectLst/>
                          <a:latin typeface="+mn-ea"/>
                          <a:ea typeface="+mn-ea"/>
                        </a:rPr>
                        <a:t>(</a:t>
                      </a:r>
                      <a:r>
                        <a:rPr lang="ja-JP" altLang="en-US" sz="800" b="1" i="0" u="none" strike="noStrike" dirty="0">
                          <a:solidFill>
                            <a:schemeClr val="bg1"/>
                          </a:solidFill>
                          <a:effectLst/>
                          <a:latin typeface="+mn-ea"/>
                          <a:ea typeface="+mn-ea"/>
                        </a:rPr>
                        <a:t>グロス</a:t>
                      </a:r>
                      <a:r>
                        <a:rPr lang="en-US" altLang="ja-JP" sz="800" b="1" i="0" u="none" strike="noStrike" dirty="0">
                          <a:solidFill>
                            <a:schemeClr val="bg1"/>
                          </a:solidFill>
                          <a:effectLst/>
                          <a:latin typeface="+mn-ea"/>
                          <a:ea typeface="+mn-ea"/>
                        </a:rPr>
                        <a:t>)</a:t>
                      </a:r>
                      <a:endParaRPr lang="ja-JP" altLang="en-US" sz="800" b="1" i="0" u="none" strike="noStrike" dirty="0">
                        <a:solidFill>
                          <a:schemeClr val="bg1"/>
                        </a:solidFill>
                        <a:effectLst/>
                        <a:latin typeface="+mn-ea"/>
                        <a:ea typeface="+mn-ea"/>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mn-ea"/>
                          <a:ea typeface="+mn-ea"/>
                        </a:rPr>
                        <a:t>500,000</a:t>
                      </a:r>
                      <a:r>
                        <a:rPr lang="ja-JP" altLang="en-US" sz="800" b="1" u="none" strike="noStrike" dirty="0">
                          <a:solidFill>
                            <a:schemeClr val="tx1"/>
                          </a:solidFill>
                          <a:effectLst/>
                          <a:latin typeface="+mn-ea"/>
                          <a:ea typeface="+mn-ea"/>
                        </a:rPr>
                        <a:t>円～　変動</a:t>
                      </a:r>
                      <a:r>
                        <a:rPr lang="en-US" altLang="ja-JP" sz="800" b="1" u="none" strike="noStrike" dirty="0">
                          <a:solidFill>
                            <a:schemeClr val="tx1"/>
                          </a:solidFill>
                          <a:effectLst/>
                          <a:latin typeface="+mn-ea"/>
                          <a:ea typeface="+mn-ea"/>
                        </a:rPr>
                        <a:t>CPM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mn-ea"/>
                          <a:ea typeface="+mn-ea"/>
                        </a:rPr>
                        <a:t>500,000</a:t>
                      </a:r>
                      <a:r>
                        <a:rPr lang="ja-JP" altLang="en-US" sz="800" b="1" u="none" strike="noStrike" dirty="0">
                          <a:solidFill>
                            <a:schemeClr val="tx1"/>
                          </a:solidFill>
                          <a:effectLst/>
                          <a:latin typeface="+mn-ea"/>
                          <a:ea typeface="+mn-ea"/>
                        </a:rPr>
                        <a:t>円～　変動</a:t>
                      </a:r>
                      <a:r>
                        <a:rPr lang="en-US" altLang="ja-JP" sz="800" b="1" u="none" strike="noStrike" dirty="0">
                          <a:solidFill>
                            <a:schemeClr val="tx1"/>
                          </a:solidFill>
                          <a:effectLst/>
                          <a:latin typeface="+mn-ea"/>
                          <a:ea typeface="+mn-ea"/>
                        </a:rPr>
                        <a:t>CPM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mn-ea"/>
                          <a:ea typeface="+mn-ea"/>
                        </a:rPr>
                        <a:t>500,000</a:t>
                      </a:r>
                      <a:r>
                        <a:rPr lang="ja-JP" altLang="en-US" sz="800" b="1" u="none" strike="noStrike" dirty="0">
                          <a:solidFill>
                            <a:schemeClr val="tx1"/>
                          </a:solidFill>
                          <a:effectLst/>
                          <a:latin typeface="+mn-ea"/>
                          <a:ea typeface="+mn-ea"/>
                        </a:rPr>
                        <a:t>円～　変動</a:t>
                      </a:r>
                      <a:r>
                        <a:rPr lang="en-US" altLang="ja-JP" sz="800" b="1" u="none" strike="noStrike" dirty="0">
                          <a:solidFill>
                            <a:schemeClr val="tx1"/>
                          </a:solidFill>
                          <a:effectLst/>
                          <a:latin typeface="+mn-ea"/>
                          <a:ea typeface="+mn-ea"/>
                        </a:rPr>
                        <a:t>CPC</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mn-ea"/>
                          <a:ea typeface="+mn-ea"/>
                        </a:rPr>
                        <a:t>500,000</a:t>
                      </a:r>
                      <a:r>
                        <a:rPr lang="ja-JP" altLang="en-US" sz="800" b="1" u="none" strike="noStrike" dirty="0">
                          <a:solidFill>
                            <a:schemeClr val="tx1"/>
                          </a:solidFill>
                          <a:effectLst/>
                          <a:latin typeface="+mn-ea"/>
                          <a:ea typeface="+mn-ea"/>
                        </a:rPr>
                        <a:t>円～　変動</a:t>
                      </a:r>
                      <a:r>
                        <a:rPr lang="en-US" altLang="ja-JP" sz="800" b="1" u="none" strike="noStrike" dirty="0">
                          <a:solidFill>
                            <a:schemeClr val="tx1"/>
                          </a:solidFill>
                          <a:effectLst/>
                          <a:latin typeface="+mn-ea"/>
                          <a:ea typeface="+mn-ea"/>
                        </a:rPr>
                        <a:t>CPC</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734505125"/>
                  </a:ext>
                </a:extLst>
              </a:tr>
              <a:tr h="3512279">
                <a:tc>
                  <a:txBody>
                    <a:bodyPr/>
                    <a:lstStyle/>
                    <a:p>
                      <a:pPr algn="ctr" fontAlgn="ctr"/>
                      <a:r>
                        <a:rPr lang="ja-JP" altLang="en-US" sz="800" b="1" i="0" u="none" strike="noStrike" dirty="0">
                          <a:solidFill>
                            <a:schemeClr val="bg1"/>
                          </a:solidFill>
                          <a:effectLst/>
                          <a:latin typeface="+mn-ea"/>
                          <a:ea typeface="+mn-ea"/>
                        </a:rPr>
                        <a:t>入稿素材</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t"/>
                      <a:r>
                        <a:rPr lang="ja-JP" altLang="en-US" sz="800" b="0" i="0" u="none" strike="noStrike" dirty="0">
                          <a:solidFill>
                            <a:schemeClr val="tx1"/>
                          </a:solidFill>
                          <a:effectLst/>
                          <a:latin typeface="+mn-ea"/>
                          <a:ea typeface="+mn-ea"/>
                        </a:rPr>
                        <a:t>▼推奨画像サイズ</a:t>
                      </a:r>
                      <a:r>
                        <a:rPr lang="en-US" altLang="ja-JP" sz="800" b="0" i="0" u="none" strike="noStrike" dirty="0">
                          <a:solidFill>
                            <a:schemeClr val="tx1"/>
                          </a:solidFill>
                          <a:effectLst/>
                          <a:latin typeface="+mn-ea"/>
                          <a:ea typeface="+mn-ea"/>
                        </a:rPr>
                        <a:t>: 1080×1080</a:t>
                      </a:r>
                      <a:br>
                        <a:rPr lang="en-US" altLang="ja-JP"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　</a:t>
                      </a:r>
                      <a:r>
                        <a:rPr lang="en-US" altLang="ja-JP" sz="800" b="0" i="0" u="none" strike="noStrike" dirty="0">
                          <a:solidFill>
                            <a:schemeClr val="tx1"/>
                          </a:solidFill>
                          <a:effectLst/>
                          <a:latin typeface="+mn-ea"/>
                          <a:ea typeface="+mn-ea"/>
                        </a:rPr>
                        <a:t>※</a:t>
                      </a:r>
                      <a:r>
                        <a:rPr lang="ja-JP" altLang="en-US" sz="800" b="0" i="0" u="none" strike="noStrike" dirty="0">
                          <a:solidFill>
                            <a:schemeClr val="tx1"/>
                          </a:solidFill>
                          <a:effectLst/>
                          <a:latin typeface="+mn-ea"/>
                          <a:ea typeface="+mn-ea"/>
                        </a:rPr>
                        <a:t>最小サイズ</a:t>
                      </a:r>
                      <a:r>
                        <a:rPr lang="en-US" altLang="ja-JP" sz="800" b="0" i="0" u="none" strike="noStrike" dirty="0">
                          <a:solidFill>
                            <a:schemeClr val="tx1"/>
                          </a:solidFill>
                          <a:effectLst/>
                          <a:latin typeface="+mn-ea"/>
                          <a:ea typeface="+mn-ea"/>
                        </a:rPr>
                        <a:t>600×600</a:t>
                      </a:r>
                      <a:r>
                        <a:rPr lang="ja-JP" altLang="en-US" sz="800" b="0" i="0" u="none" strike="noStrike" dirty="0">
                          <a:solidFill>
                            <a:schemeClr val="tx1"/>
                          </a:solidFill>
                          <a:effectLst/>
                          <a:latin typeface="+mn-ea"/>
                          <a:ea typeface="+mn-ea"/>
                        </a:rPr>
                        <a:t> </a:t>
                      </a:r>
                      <a:endParaRPr lang="en-US" altLang="ja-JP" sz="800" b="0" i="0" u="none" strike="noStrike" dirty="0">
                        <a:solidFill>
                          <a:schemeClr val="tx1"/>
                        </a:solidFill>
                        <a:effectLst/>
                        <a:latin typeface="+mn-ea"/>
                        <a:ea typeface="+mn-ea"/>
                      </a:endParaRPr>
                    </a:p>
                    <a:p>
                      <a:pPr algn="l" fontAlgn="t"/>
                      <a:endParaRPr lang="en-US" altLang="ja-JP" sz="800" b="0" i="0" u="none" strike="noStrike" dirty="0">
                        <a:solidFill>
                          <a:schemeClr val="tx1"/>
                        </a:solidFill>
                        <a:effectLst/>
                        <a:latin typeface="+mn-ea"/>
                        <a:ea typeface="+mn-ea"/>
                      </a:endParaRPr>
                    </a:p>
                    <a:p>
                      <a:pPr algn="l" fontAlgn="t"/>
                      <a:r>
                        <a:rPr lang="ja-JP" altLang="en-US" sz="800" b="0" i="0" u="none" strike="noStrike" dirty="0">
                          <a:solidFill>
                            <a:schemeClr val="tx1"/>
                          </a:solidFill>
                          <a:effectLst/>
                          <a:latin typeface="+mn-ea"/>
                          <a:ea typeface="+mn-ea"/>
                        </a:rPr>
                        <a:t>▼ファイル形式</a:t>
                      </a:r>
                      <a:r>
                        <a:rPr lang="en-US" altLang="ja-JP" sz="800" b="0" i="0" u="none" strike="noStrike" dirty="0">
                          <a:solidFill>
                            <a:schemeClr val="tx1"/>
                          </a:solidFill>
                          <a:effectLst/>
                          <a:latin typeface="+mn-ea"/>
                          <a:ea typeface="+mn-ea"/>
                        </a:rPr>
                        <a:t>: JPG,PNG</a:t>
                      </a:r>
                      <a:br>
                        <a:rPr lang="en-US" altLang="ja-JP"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 </a:t>
                      </a:r>
                      <a:br>
                        <a:rPr lang="ja-JP" altLang="en-US"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▼画像アスペクト比</a:t>
                      </a:r>
                      <a:r>
                        <a:rPr lang="en-US" altLang="ja-JP" sz="800" b="0" i="0" u="none" strike="noStrike" dirty="0">
                          <a:solidFill>
                            <a:schemeClr val="tx1"/>
                          </a:solidFill>
                          <a:effectLst/>
                          <a:latin typeface="+mn-ea"/>
                          <a:ea typeface="+mn-ea"/>
                        </a:rPr>
                        <a:t>: 1.91:1, 1:1</a:t>
                      </a:r>
                      <a:br>
                        <a:rPr lang="en-US" altLang="ja-JP" sz="800" b="0" i="0" u="none" strike="noStrike" dirty="0">
                          <a:solidFill>
                            <a:schemeClr val="tx1"/>
                          </a:solidFill>
                          <a:effectLst/>
                          <a:latin typeface="+mn-ea"/>
                          <a:ea typeface="+mn-ea"/>
                        </a:rPr>
                      </a:br>
                      <a:br>
                        <a:rPr lang="en-US" altLang="ja-JP" sz="800" b="0" i="0" u="none" strike="noStrike" dirty="0">
                          <a:solidFill>
                            <a:schemeClr val="tx1"/>
                          </a:solidFill>
                          <a:effectLst/>
                          <a:latin typeface="+mn-ea"/>
                          <a:ea typeface="+mn-ea"/>
                        </a:rPr>
                      </a:br>
                      <a:r>
                        <a:rPr lang="en-US" altLang="ja-JP" sz="800" b="0" i="0" u="none" strike="noStrike" dirty="0">
                          <a:solidFill>
                            <a:schemeClr val="tx1"/>
                          </a:solidFill>
                          <a:effectLst/>
                          <a:latin typeface="+mn-ea"/>
                          <a:ea typeface="+mn-ea"/>
                        </a:rPr>
                        <a:t>▼</a:t>
                      </a:r>
                      <a:r>
                        <a:rPr lang="ja-JP" altLang="en-US" sz="800" b="0" i="0" u="none" strike="noStrike" dirty="0">
                          <a:solidFill>
                            <a:schemeClr val="tx1"/>
                          </a:solidFill>
                          <a:effectLst/>
                          <a:latin typeface="+mn-ea"/>
                          <a:ea typeface="+mn-ea"/>
                        </a:rPr>
                        <a:t>テキスト文字数</a:t>
                      </a:r>
                      <a:r>
                        <a:rPr lang="en-US" altLang="ja-JP" sz="800" b="0" i="0" u="none" strike="noStrike" dirty="0">
                          <a:solidFill>
                            <a:schemeClr val="tx1"/>
                          </a:solidFill>
                          <a:effectLst/>
                          <a:latin typeface="+mn-ea"/>
                          <a:ea typeface="+mn-ea"/>
                        </a:rPr>
                        <a:t>: </a:t>
                      </a:r>
                      <a:r>
                        <a:rPr lang="ja-JP" altLang="en-US" sz="800" b="0" i="0" u="none" strike="noStrike" dirty="0">
                          <a:solidFill>
                            <a:schemeClr val="tx1"/>
                          </a:solidFill>
                          <a:effectLst/>
                          <a:latin typeface="+mn-ea"/>
                          <a:ea typeface="+mn-ea"/>
                        </a:rPr>
                        <a:t>（半角）</a:t>
                      </a:r>
                      <a:br>
                        <a:rPr lang="en-US" altLang="ja-JP"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本文</a:t>
                      </a:r>
                      <a:r>
                        <a:rPr lang="en-US" altLang="ja-JP" sz="800" b="0" i="0" u="none" strike="noStrike" dirty="0">
                          <a:solidFill>
                            <a:schemeClr val="tx1"/>
                          </a:solidFill>
                          <a:effectLst/>
                          <a:latin typeface="+mn-ea"/>
                          <a:ea typeface="+mn-ea"/>
                        </a:rPr>
                        <a:t>: 125</a:t>
                      </a:r>
                      <a:r>
                        <a:rPr lang="ja-JP" altLang="en-US" sz="800" b="0" i="0" u="none" strike="noStrike" dirty="0">
                          <a:solidFill>
                            <a:schemeClr val="tx1"/>
                          </a:solidFill>
                          <a:effectLst/>
                          <a:latin typeface="+mn-ea"/>
                          <a:ea typeface="+mn-ea"/>
                        </a:rPr>
                        <a:t>文字以内</a:t>
                      </a:r>
                      <a:br>
                        <a:rPr lang="ja-JP" altLang="en-US"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見出し</a:t>
                      </a:r>
                      <a:r>
                        <a:rPr lang="en-US" altLang="ja-JP" sz="800" b="0" i="0" u="none" strike="noStrike" dirty="0">
                          <a:solidFill>
                            <a:schemeClr val="tx1"/>
                          </a:solidFill>
                          <a:effectLst/>
                          <a:latin typeface="+mn-ea"/>
                          <a:ea typeface="+mn-ea"/>
                        </a:rPr>
                        <a:t>: 27</a:t>
                      </a:r>
                      <a:r>
                        <a:rPr lang="ja-JP" altLang="en-US" sz="800" b="0" i="0" u="none" strike="noStrike" dirty="0">
                          <a:solidFill>
                            <a:schemeClr val="tx1"/>
                          </a:solidFill>
                          <a:effectLst/>
                          <a:latin typeface="+mn-ea"/>
                          <a:ea typeface="+mn-ea"/>
                        </a:rPr>
                        <a:t>文字以内</a:t>
                      </a:r>
                      <a:br>
                        <a:rPr lang="ja-JP" altLang="en-US"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リンクの説明</a:t>
                      </a:r>
                      <a:r>
                        <a:rPr lang="en-US" altLang="ja-JP" sz="800" b="0" i="0" u="none" strike="noStrike" dirty="0">
                          <a:solidFill>
                            <a:schemeClr val="tx1"/>
                          </a:solidFill>
                          <a:effectLst/>
                          <a:latin typeface="+mn-ea"/>
                          <a:ea typeface="+mn-ea"/>
                        </a:rPr>
                        <a:t>: 27</a:t>
                      </a:r>
                      <a:r>
                        <a:rPr lang="ja-JP" altLang="en-US" sz="800" b="0" i="0" u="none" strike="noStrike" dirty="0">
                          <a:solidFill>
                            <a:schemeClr val="tx1"/>
                          </a:solidFill>
                          <a:effectLst/>
                          <a:latin typeface="+mn-ea"/>
                          <a:ea typeface="+mn-ea"/>
                        </a:rPr>
                        <a:t>文字以内　</a:t>
                      </a:r>
                      <a:br>
                        <a:rPr lang="ja-JP" altLang="en-US" sz="800" b="0" i="0" u="none" strike="noStrike" dirty="0">
                          <a:solidFill>
                            <a:schemeClr val="tx1"/>
                          </a:solidFill>
                          <a:effectLst/>
                          <a:latin typeface="+mn-ea"/>
                          <a:ea typeface="+mn-ea"/>
                        </a:rPr>
                      </a:br>
                      <a:r>
                        <a:rPr lang="en-US" altLang="ja-JP" sz="800" b="0" i="0" u="none" strike="noStrike" dirty="0">
                          <a:solidFill>
                            <a:schemeClr val="tx1"/>
                          </a:solidFill>
                          <a:effectLst/>
                          <a:latin typeface="+mn-ea"/>
                          <a:ea typeface="+mn-ea"/>
                        </a:rPr>
                        <a:t>※</a:t>
                      </a:r>
                      <a:r>
                        <a:rPr lang="ja-JP" altLang="en-US" sz="800" b="0" i="0" u="none" strike="noStrike" dirty="0">
                          <a:solidFill>
                            <a:schemeClr val="tx1"/>
                          </a:solidFill>
                          <a:effectLst/>
                          <a:latin typeface="+mn-ea"/>
                          <a:ea typeface="+mn-ea"/>
                        </a:rPr>
                        <a:t>本文</a:t>
                      </a:r>
                      <a:r>
                        <a:rPr lang="ja-JP" altLang="en-US" sz="800" dirty="0">
                          <a:latin typeface="+mn-ea"/>
                          <a:ea typeface="+mn-ea"/>
                        </a:rPr>
                        <a:t>半角</a:t>
                      </a:r>
                      <a:r>
                        <a:rPr lang="en-US" altLang="ja-JP" sz="800" dirty="0">
                          <a:latin typeface="+mn-ea"/>
                          <a:ea typeface="+mn-ea"/>
                        </a:rPr>
                        <a:t>125</a:t>
                      </a:r>
                      <a:r>
                        <a:rPr lang="ja-JP" altLang="en-US" sz="800" dirty="0">
                          <a:latin typeface="+mn-ea"/>
                          <a:ea typeface="+mn-ea"/>
                        </a:rPr>
                        <a:t>文字を超えるテキストも利用できますが</a:t>
                      </a:r>
                      <a:r>
                        <a:rPr lang="ja-JP" altLang="en-US" sz="800" b="0" i="0" u="none" strike="noStrike" dirty="0">
                          <a:solidFill>
                            <a:schemeClr val="tx1"/>
                          </a:solidFill>
                          <a:effectLst/>
                          <a:latin typeface="+mn-ea"/>
                          <a:ea typeface="+mn-ea"/>
                        </a:rPr>
                        <a:t>表示されない場合があります。</a:t>
                      </a:r>
                      <a:endParaRPr lang="en-US" altLang="ja-JP" sz="800" b="0" i="0" u="none" strike="noStrike" dirty="0">
                        <a:solidFill>
                          <a:schemeClr val="tx1"/>
                        </a:solidFill>
                        <a:effectLst/>
                        <a:latin typeface="+mn-ea"/>
                        <a:ea typeface="+mn-ea"/>
                      </a:endParaRPr>
                    </a:p>
                    <a:p>
                      <a:pPr algn="l" fontAlgn="t"/>
                      <a:br>
                        <a:rPr lang="ja-JP" altLang="en-US"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▼画像ファイルサイズ</a:t>
                      </a:r>
                      <a:r>
                        <a:rPr lang="en-US" altLang="ja-JP" sz="800" b="0" i="0" u="none" strike="noStrike" dirty="0">
                          <a:solidFill>
                            <a:schemeClr val="tx1"/>
                          </a:solidFill>
                          <a:effectLst/>
                          <a:latin typeface="+mn-ea"/>
                          <a:ea typeface="+mn-ea"/>
                        </a:rPr>
                        <a:t>: 30MB</a:t>
                      </a:r>
                      <a:r>
                        <a:rPr lang="ja-JP" altLang="en-US" sz="800" b="0" i="0" u="none" strike="noStrike" dirty="0">
                          <a:solidFill>
                            <a:schemeClr val="tx1"/>
                          </a:solidFill>
                          <a:effectLst/>
                          <a:latin typeface="+mn-ea"/>
                          <a:ea typeface="+mn-ea"/>
                        </a:rPr>
                        <a:t>以内</a:t>
                      </a:r>
                      <a:endParaRPr lang="en-US" altLang="ja-JP" sz="800" b="0" i="0" u="none" strike="noStrike" dirty="0">
                        <a:solidFill>
                          <a:schemeClr val="tx1"/>
                        </a:solidFill>
                        <a:effectLst/>
                        <a:latin typeface="+mn-ea"/>
                        <a:ea typeface="+mn-ea"/>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mn-ea"/>
                          <a:ea typeface="+mn-ea"/>
                        </a:rPr>
                        <a:t>▼推奨画像サイズ</a:t>
                      </a:r>
                      <a:r>
                        <a:rPr lang="en-US" altLang="ja-JP" sz="800" b="0" i="0" u="none" strike="noStrike" dirty="0">
                          <a:solidFill>
                            <a:schemeClr val="tx1"/>
                          </a:solidFill>
                          <a:effectLst/>
                          <a:latin typeface="+mn-ea"/>
                          <a:ea typeface="+mn-ea"/>
                        </a:rPr>
                        <a:t>: 1080×1080</a:t>
                      </a:r>
                      <a:br>
                        <a:rPr lang="en-US" altLang="ja-JP"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　</a:t>
                      </a:r>
                      <a:r>
                        <a:rPr lang="en-US" altLang="ja-JP" sz="800" b="0" i="0" u="none" strike="noStrike" dirty="0">
                          <a:solidFill>
                            <a:schemeClr val="tx1"/>
                          </a:solidFill>
                          <a:effectLst/>
                          <a:latin typeface="+mn-ea"/>
                          <a:ea typeface="+mn-ea"/>
                        </a:rPr>
                        <a:t>※</a:t>
                      </a:r>
                      <a:r>
                        <a:rPr lang="ja-JP" altLang="en-US" sz="800" b="0" i="0" u="none" strike="noStrike" dirty="0">
                          <a:solidFill>
                            <a:schemeClr val="tx1"/>
                          </a:solidFill>
                          <a:effectLst/>
                          <a:latin typeface="+mn-ea"/>
                          <a:ea typeface="+mn-ea"/>
                        </a:rPr>
                        <a:t>最小サイズ</a:t>
                      </a:r>
                      <a:r>
                        <a:rPr lang="en-US" altLang="ja-JP" sz="800" b="0" i="0" u="none" strike="noStrike" dirty="0">
                          <a:solidFill>
                            <a:schemeClr val="tx1"/>
                          </a:solidFill>
                          <a:effectLst/>
                          <a:latin typeface="+mn-ea"/>
                          <a:ea typeface="+mn-ea"/>
                        </a:rPr>
                        <a:t>600×600</a:t>
                      </a:r>
                    </a:p>
                    <a:p>
                      <a:pPr algn="l" fontAlgn="t"/>
                      <a:endParaRPr lang="en-US" altLang="ja-JP" sz="800" b="0" i="0" u="none" strike="noStrike" dirty="0">
                        <a:solidFill>
                          <a:schemeClr val="tx1"/>
                        </a:solidFill>
                        <a:effectLst/>
                        <a:latin typeface="+mn-ea"/>
                        <a:ea typeface="+mn-ea"/>
                      </a:endParaRPr>
                    </a:p>
                    <a:p>
                      <a:pPr marL="0" marR="0" lvl="0" indent="0" algn="l" defTabSz="844083" rtl="0" eaLnBrk="1" fontAlgn="t"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mn-ea"/>
                          <a:ea typeface="+mn-ea"/>
                        </a:rPr>
                        <a:t>▼ファイル形式</a:t>
                      </a:r>
                      <a:r>
                        <a:rPr lang="en-US" altLang="ja-JP" sz="800" b="0" i="0" u="none" strike="noStrike" dirty="0">
                          <a:solidFill>
                            <a:schemeClr val="tx1"/>
                          </a:solidFill>
                          <a:effectLst/>
                          <a:latin typeface="+mn-ea"/>
                          <a:ea typeface="+mn-ea"/>
                        </a:rPr>
                        <a:t>: JPG,PNG</a:t>
                      </a:r>
                      <a:br>
                        <a:rPr lang="en-US" altLang="ja-JP"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 </a:t>
                      </a:r>
                      <a:r>
                        <a:rPr lang="en-US" altLang="ja-JP" sz="800" b="0" i="0" u="none" strike="noStrike" dirty="0">
                          <a:solidFill>
                            <a:schemeClr val="tx1"/>
                          </a:solidFill>
                          <a:effectLst/>
                          <a:latin typeface="+mn-ea"/>
                          <a:ea typeface="+mn-ea"/>
                        </a:rPr>
                        <a:t>(</a:t>
                      </a:r>
                      <a:r>
                        <a:rPr lang="ja-JP" altLang="en-US" sz="800" b="0" i="0" u="none" strike="noStrike" dirty="0">
                          <a:solidFill>
                            <a:schemeClr val="tx1"/>
                          </a:solidFill>
                          <a:effectLst/>
                          <a:latin typeface="+mn-ea"/>
                          <a:ea typeface="+mn-ea"/>
                        </a:rPr>
                        <a:t>画像内のテキスト・ロゴ占有率は</a:t>
                      </a:r>
                      <a:r>
                        <a:rPr lang="en-US" altLang="ja-JP" sz="800" b="0" i="0" u="none" strike="noStrike" dirty="0">
                          <a:solidFill>
                            <a:schemeClr val="tx1"/>
                          </a:solidFill>
                          <a:effectLst/>
                          <a:latin typeface="+mn-ea"/>
                          <a:ea typeface="+mn-ea"/>
                        </a:rPr>
                        <a:t>20%</a:t>
                      </a:r>
                      <a:r>
                        <a:rPr lang="ja-JP" altLang="en-US" sz="800" b="0" i="0" u="none" strike="noStrike" dirty="0">
                          <a:solidFill>
                            <a:schemeClr val="tx1"/>
                          </a:solidFill>
                          <a:effectLst/>
                          <a:latin typeface="+mn-ea"/>
                          <a:ea typeface="+mn-ea"/>
                        </a:rPr>
                        <a:t>以内</a:t>
                      </a:r>
                      <a:r>
                        <a:rPr lang="en-US" altLang="ja-JP" sz="800" b="0" i="0" u="none" strike="noStrike" dirty="0">
                          <a:solidFill>
                            <a:schemeClr val="tx1"/>
                          </a:solidFill>
                          <a:effectLst/>
                          <a:latin typeface="+mn-ea"/>
                          <a:ea typeface="+mn-ea"/>
                        </a:rPr>
                        <a:t>)</a:t>
                      </a:r>
                      <a:br>
                        <a:rPr lang="ja-JP" altLang="en-US" sz="800" b="0" i="0" u="none" strike="noStrike" dirty="0">
                          <a:solidFill>
                            <a:schemeClr val="tx1"/>
                          </a:solidFill>
                          <a:effectLst/>
                          <a:latin typeface="+mn-ea"/>
                          <a:ea typeface="+mn-ea"/>
                        </a:rPr>
                      </a:br>
                      <a:br>
                        <a:rPr lang="ja-JP" altLang="en-US"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▼画像アスペクト比</a:t>
                      </a:r>
                      <a:r>
                        <a:rPr lang="en-US" altLang="ja-JP" sz="800" b="0" i="0" u="none" strike="noStrike" dirty="0">
                          <a:solidFill>
                            <a:schemeClr val="tx1"/>
                          </a:solidFill>
                          <a:effectLst/>
                          <a:latin typeface="+mn-ea"/>
                          <a:ea typeface="+mn-ea"/>
                        </a:rPr>
                        <a:t>: 1.91:1, 1:1</a:t>
                      </a:r>
                      <a:br>
                        <a:rPr lang="en-US" altLang="ja-JP" sz="800" b="0" i="0" u="none" strike="noStrike" dirty="0">
                          <a:solidFill>
                            <a:schemeClr val="tx1"/>
                          </a:solidFill>
                          <a:effectLst/>
                          <a:latin typeface="+mn-ea"/>
                          <a:ea typeface="+mn-ea"/>
                        </a:rPr>
                      </a:br>
                      <a:br>
                        <a:rPr lang="en-US" altLang="ja-JP" sz="800" b="0" i="0" u="none" strike="noStrike" dirty="0">
                          <a:solidFill>
                            <a:schemeClr val="tx1"/>
                          </a:solidFill>
                          <a:effectLst/>
                          <a:latin typeface="+mn-ea"/>
                          <a:ea typeface="+mn-ea"/>
                        </a:rPr>
                      </a:br>
                      <a:r>
                        <a:rPr lang="en-US" altLang="ja-JP" sz="800" b="0" i="0" u="none" strike="noStrike" dirty="0">
                          <a:solidFill>
                            <a:schemeClr val="tx1"/>
                          </a:solidFill>
                          <a:effectLst/>
                          <a:latin typeface="+mn-ea"/>
                          <a:ea typeface="+mn-ea"/>
                        </a:rPr>
                        <a:t>▼</a:t>
                      </a:r>
                      <a:r>
                        <a:rPr lang="ja-JP" altLang="en-US" sz="800" b="0" i="0" u="none" strike="noStrike" dirty="0">
                          <a:solidFill>
                            <a:schemeClr val="tx1"/>
                          </a:solidFill>
                          <a:effectLst/>
                          <a:latin typeface="+mn-ea"/>
                          <a:ea typeface="+mn-ea"/>
                        </a:rPr>
                        <a:t>テキスト文字数</a:t>
                      </a:r>
                      <a:r>
                        <a:rPr lang="en-US" altLang="ja-JP" sz="800" b="0" i="0" u="none" strike="noStrike" dirty="0">
                          <a:solidFill>
                            <a:schemeClr val="tx1"/>
                          </a:solidFill>
                          <a:effectLst/>
                          <a:latin typeface="+mn-ea"/>
                          <a:ea typeface="+mn-ea"/>
                        </a:rPr>
                        <a:t>: </a:t>
                      </a:r>
                      <a:r>
                        <a:rPr lang="ja-JP" altLang="en-US" sz="800" b="0" i="0" u="none" strike="noStrike" dirty="0">
                          <a:solidFill>
                            <a:schemeClr val="tx1"/>
                          </a:solidFill>
                          <a:effectLst/>
                          <a:latin typeface="+mn-ea"/>
                          <a:ea typeface="+mn-ea"/>
                        </a:rPr>
                        <a:t>（半角）</a:t>
                      </a:r>
                      <a:br>
                        <a:rPr lang="en-US" altLang="ja-JP"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本文：</a:t>
                      </a:r>
                      <a:r>
                        <a:rPr lang="en-US" altLang="ja-JP" sz="800" b="0" i="0" u="none" strike="noStrike" dirty="0">
                          <a:solidFill>
                            <a:schemeClr val="tx1"/>
                          </a:solidFill>
                          <a:effectLst/>
                          <a:latin typeface="+mn-ea"/>
                          <a:ea typeface="+mn-ea"/>
                        </a:rPr>
                        <a:t>2,200</a:t>
                      </a:r>
                      <a:r>
                        <a:rPr lang="ja-JP" altLang="en-US" sz="800" b="0" i="0" u="none" strike="noStrike" dirty="0">
                          <a:solidFill>
                            <a:schemeClr val="tx1"/>
                          </a:solidFill>
                          <a:effectLst/>
                          <a:latin typeface="+mn-ea"/>
                          <a:ea typeface="+mn-ea"/>
                        </a:rPr>
                        <a:t>文字以内</a:t>
                      </a:r>
                      <a:br>
                        <a:rPr lang="ja-JP" altLang="en-US" sz="800" b="0" i="0" u="none" strike="noStrike" dirty="0">
                          <a:solidFill>
                            <a:schemeClr val="tx1"/>
                          </a:solidFill>
                          <a:effectLst/>
                          <a:latin typeface="+mn-ea"/>
                          <a:ea typeface="+mn-ea"/>
                        </a:rPr>
                      </a:br>
                      <a:br>
                        <a:rPr lang="ja-JP" altLang="en-US" sz="800" b="0" i="0" u="none" strike="noStrike" dirty="0">
                          <a:solidFill>
                            <a:schemeClr val="tx1"/>
                          </a:solidFill>
                          <a:effectLst/>
                          <a:latin typeface="+mn-ea"/>
                          <a:ea typeface="+mn-ea"/>
                        </a:rPr>
                      </a:br>
                      <a:r>
                        <a:rPr lang="en-US" altLang="ja-JP" sz="800" b="0" i="0" u="none" strike="noStrike" dirty="0">
                          <a:solidFill>
                            <a:schemeClr val="tx1"/>
                          </a:solidFill>
                          <a:effectLst/>
                          <a:latin typeface="+mn-ea"/>
                          <a:ea typeface="+mn-ea"/>
                        </a:rPr>
                        <a:t>※</a:t>
                      </a:r>
                      <a:r>
                        <a:rPr lang="ja-JP" altLang="en-US" sz="800" dirty="0">
                          <a:latin typeface="+mn-ea"/>
                          <a:ea typeface="+mn-ea"/>
                        </a:rPr>
                        <a:t>半角</a:t>
                      </a:r>
                      <a:r>
                        <a:rPr lang="en-US" altLang="ja-JP" sz="800" dirty="0">
                          <a:latin typeface="+mn-ea"/>
                          <a:ea typeface="+mn-ea"/>
                        </a:rPr>
                        <a:t>125</a:t>
                      </a:r>
                      <a:r>
                        <a:rPr lang="ja-JP" altLang="en-US" sz="800" dirty="0">
                          <a:latin typeface="+mn-ea"/>
                          <a:ea typeface="+mn-ea"/>
                        </a:rPr>
                        <a:t>文字を超えるテキストは</a:t>
                      </a:r>
                      <a:r>
                        <a:rPr lang="ja-JP" altLang="en-US" sz="800" b="0" i="0" u="none" strike="noStrike" dirty="0">
                          <a:solidFill>
                            <a:schemeClr val="tx1"/>
                          </a:solidFill>
                          <a:effectLst/>
                          <a:latin typeface="+mn-ea"/>
                          <a:ea typeface="+mn-ea"/>
                        </a:rPr>
                        <a:t>続きを読むになります。</a:t>
                      </a:r>
                      <a:endParaRPr lang="en-US" altLang="ja-JP" sz="800" b="0" i="0" u="none" strike="noStrike" dirty="0">
                        <a:solidFill>
                          <a:schemeClr val="tx1"/>
                        </a:solidFill>
                        <a:effectLst/>
                        <a:latin typeface="+mn-ea"/>
                        <a:ea typeface="+mn-ea"/>
                      </a:endParaRPr>
                    </a:p>
                    <a:p>
                      <a:pPr algn="l" fontAlgn="t"/>
                      <a:br>
                        <a:rPr lang="ja-JP" altLang="en-US"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▼画像ファイルサイズ</a:t>
                      </a:r>
                      <a:r>
                        <a:rPr lang="en-US" altLang="ja-JP" sz="800" b="0" i="0" u="none" strike="noStrike" dirty="0">
                          <a:solidFill>
                            <a:schemeClr val="tx1"/>
                          </a:solidFill>
                          <a:effectLst/>
                          <a:latin typeface="+mn-ea"/>
                          <a:ea typeface="+mn-ea"/>
                        </a:rPr>
                        <a:t>:</a:t>
                      </a:r>
                      <a:r>
                        <a:rPr lang="ja-JP" altLang="en-US" sz="800" b="0" i="0" u="none" strike="noStrike" dirty="0">
                          <a:solidFill>
                            <a:schemeClr val="tx1"/>
                          </a:solidFill>
                          <a:effectLst/>
                          <a:latin typeface="+mn-ea"/>
                          <a:ea typeface="+mn-ea"/>
                        </a:rPr>
                        <a:t> </a:t>
                      </a:r>
                      <a:r>
                        <a:rPr lang="en-US" altLang="ja-JP" sz="800" b="0" i="0" u="none" strike="noStrike" dirty="0">
                          <a:solidFill>
                            <a:schemeClr val="tx1"/>
                          </a:solidFill>
                          <a:effectLst/>
                          <a:latin typeface="+mn-ea"/>
                          <a:ea typeface="+mn-ea"/>
                        </a:rPr>
                        <a:t>30MB</a:t>
                      </a:r>
                      <a:r>
                        <a:rPr lang="ja-JP" altLang="en-US" sz="800" b="0" i="0" u="none" strike="noStrike" dirty="0">
                          <a:solidFill>
                            <a:schemeClr val="tx1"/>
                          </a:solidFill>
                          <a:effectLst/>
                          <a:latin typeface="+mn-ea"/>
                          <a:ea typeface="+mn-ea"/>
                        </a:rPr>
                        <a:t>以内</a:t>
                      </a:r>
                      <a:endParaRPr lang="en-US" altLang="ja-JP" sz="800" b="0" i="0" u="none" strike="noStrike" dirty="0">
                        <a:solidFill>
                          <a:schemeClr val="tx1"/>
                        </a:solidFill>
                        <a:effectLst/>
                        <a:latin typeface="+mn-ea"/>
                        <a:ea typeface="+mn-ea"/>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mn-ea"/>
                          <a:ea typeface="+mn-ea"/>
                        </a:rPr>
                        <a:t>▼推奨画像サイズ</a:t>
                      </a:r>
                      <a:r>
                        <a:rPr lang="en-US" altLang="ja-JP" sz="800" b="0" i="0" u="none" strike="noStrike" dirty="0">
                          <a:solidFill>
                            <a:schemeClr val="tx1"/>
                          </a:solidFill>
                          <a:effectLst/>
                          <a:latin typeface="+mn-ea"/>
                          <a:ea typeface="+mn-ea"/>
                        </a:rPr>
                        <a:t>: </a:t>
                      </a:r>
                      <a:br>
                        <a:rPr lang="en-US" altLang="ja-JP" sz="800" b="0" i="0" u="none" strike="noStrike" dirty="0">
                          <a:solidFill>
                            <a:schemeClr val="tx1"/>
                          </a:solidFill>
                          <a:effectLst/>
                          <a:latin typeface="+mn-ea"/>
                          <a:ea typeface="+mn-ea"/>
                        </a:rPr>
                      </a:br>
                      <a:r>
                        <a:rPr lang="en-US" altLang="ja-JP" sz="800" b="0" i="0" u="none" strike="noStrike" dirty="0">
                          <a:solidFill>
                            <a:schemeClr val="tx1"/>
                          </a:solidFill>
                          <a:effectLst/>
                          <a:latin typeface="+mn-ea"/>
                          <a:ea typeface="+mn-ea"/>
                        </a:rPr>
                        <a:t>1200×628</a:t>
                      </a:r>
                      <a:br>
                        <a:rPr lang="en-US" altLang="ja-JP" sz="800" b="0" i="0" u="none" strike="noStrike" dirty="0">
                          <a:solidFill>
                            <a:schemeClr val="tx1"/>
                          </a:solidFill>
                          <a:effectLst/>
                          <a:latin typeface="+mn-ea"/>
                          <a:ea typeface="+mn-ea"/>
                        </a:rPr>
                      </a:br>
                      <a:r>
                        <a:rPr lang="en-US" altLang="ja-JP" sz="800" b="0" i="0" u="none" strike="noStrike" dirty="0">
                          <a:solidFill>
                            <a:schemeClr val="tx1"/>
                          </a:solidFill>
                          <a:effectLst/>
                          <a:latin typeface="+mn-ea"/>
                          <a:ea typeface="+mn-ea"/>
                        </a:rPr>
                        <a:t>1080×1080</a:t>
                      </a:r>
                    </a:p>
                    <a:p>
                      <a:pPr algn="l" fontAlgn="t"/>
                      <a:endParaRPr lang="en-US" altLang="ja-JP" sz="800" b="0" i="0" u="none" strike="noStrike" dirty="0">
                        <a:solidFill>
                          <a:schemeClr val="tx1"/>
                        </a:solidFill>
                        <a:effectLst/>
                        <a:latin typeface="+mn-ea"/>
                        <a:ea typeface="+mn-ea"/>
                      </a:endParaRPr>
                    </a:p>
                    <a:p>
                      <a:pPr algn="l" fontAlgn="t"/>
                      <a:r>
                        <a:rPr lang="ja-JP" altLang="en-US" sz="800" b="0" i="0" u="none" strike="noStrike" dirty="0">
                          <a:solidFill>
                            <a:schemeClr val="tx1"/>
                          </a:solidFill>
                          <a:effectLst/>
                          <a:latin typeface="+mn-ea"/>
                          <a:ea typeface="+mn-ea"/>
                        </a:rPr>
                        <a:t>▼ファイル形式</a:t>
                      </a:r>
                      <a:r>
                        <a:rPr lang="en-US" altLang="ja-JP" sz="800" b="0" i="0" u="none" strike="noStrike" dirty="0">
                          <a:solidFill>
                            <a:schemeClr val="tx1"/>
                          </a:solidFill>
                          <a:effectLst/>
                          <a:latin typeface="+mn-ea"/>
                          <a:ea typeface="+mn-ea"/>
                        </a:rPr>
                        <a:t>: JPG,PNG</a:t>
                      </a:r>
                      <a:br>
                        <a:rPr lang="en-US" altLang="ja-JP"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 </a:t>
                      </a:r>
                      <a:br>
                        <a:rPr lang="ja-JP" altLang="en-US"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▼画像アスペクト比</a:t>
                      </a:r>
                      <a:r>
                        <a:rPr lang="en-US" altLang="ja-JP" sz="800" b="0" i="0" u="none" strike="noStrike" dirty="0">
                          <a:solidFill>
                            <a:schemeClr val="tx1"/>
                          </a:solidFill>
                          <a:effectLst/>
                          <a:latin typeface="+mn-ea"/>
                          <a:ea typeface="+mn-ea"/>
                        </a:rPr>
                        <a:t>: 1.91:1, 1:1</a:t>
                      </a:r>
                      <a:br>
                        <a:rPr lang="en-US" altLang="ja-JP" sz="800" b="0" i="0" u="none" strike="noStrike" dirty="0">
                          <a:solidFill>
                            <a:schemeClr val="tx1"/>
                          </a:solidFill>
                          <a:effectLst/>
                          <a:latin typeface="+mn-ea"/>
                          <a:ea typeface="+mn-ea"/>
                        </a:rPr>
                      </a:br>
                      <a:br>
                        <a:rPr lang="en-US" altLang="ja-JP" sz="800" b="0" i="0" u="none" strike="noStrike" dirty="0">
                          <a:solidFill>
                            <a:schemeClr val="tx1"/>
                          </a:solidFill>
                          <a:effectLst/>
                          <a:latin typeface="+mn-ea"/>
                          <a:ea typeface="+mn-ea"/>
                        </a:rPr>
                      </a:br>
                      <a:r>
                        <a:rPr lang="en-US" altLang="ja-JP" sz="800" b="0" i="0" u="none" strike="noStrike" dirty="0">
                          <a:solidFill>
                            <a:schemeClr val="tx1"/>
                          </a:solidFill>
                          <a:effectLst/>
                          <a:latin typeface="+mn-ea"/>
                          <a:ea typeface="+mn-ea"/>
                        </a:rPr>
                        <a:t>▼</a:t>
                      </a:r>
                      <a:r>
                        <a:rPr lang="ja-JP" altLang="en-US" sz="800" b="0" i="0" u="none" strike="noStrike" dirty="0">
                          <a:solidFill>
                            <a:schemeClr val="tx1"/>
                          </a:solidFill>
                          <a:effectLst/>
                          <a:latin typeface="+mn-ea"/>
                          <a:ea typeface="+mn-ea"/>
                        </a:rPr>
                        <a:t>テキスト文字数</a:t>
                      </a:r>
                      <a:r>
                        <a:rPr lang="en-US" altLang="ja-JP" sz="800" b="0" i="0" u="none" strike="noStrike" dirty="0">
                          <a:solidFill>
                            <a:schemeClr val="tx1"/>
                          </a:solidFill>
                          <a:effectLst/>
                          <a:latin typeface="+mn-ea"/>
                          <a:ea typeface="+mn-ea"/>
                        </a:rPr>
                        <a:t>: </a:t>
                      </a:r>
                      <a:br>
                        <a:rPr lang="en-US" altLang="ja-JP"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タイトル：</a:t>
                      </a:r>
                      <a:r>
                        <a:rPr lang="en-US" altLang="ja-JP" sz="800" b="0" i="0" u="none" strike="noStrike" dirty="0">
                          <a:solidFill>
                            <a:schemeClr val="tx1"/>
                          </a:solidFill>
                          <a:effectLst/>
                          <a:latin typeface="+mn-ea"/>
                          <a:ea typeface="+mn-ea"/>
                        </a:rPr>
                        <a:t>20</a:t>
                      </a:r>
                      <a:r>
                        <a:rPr lang="ja-JP" altLang="en-US" sz="800" b="0" i="0" u="none" strike="noStrike" dirty="0">
                          <a:solidFill>
                            <a:schemeClr val="tx1"/>
                          </a:solidFill>
                          <a:effectLst/>
                          <a:latin typeface="+mn-ea"/>
                          <a:ea typeface="+mn-ea"/>
                        </a:rPr>
                        <a:t>文字以内</a:t>
                      </a:r>
                      <a:endParaRPr lang="en-US" altLang="ja-JP" sz="800" b="0" i="0" u="none" strike="noStrike" dirty="0">
                        <a:solidFill>
                          <a:schemeClr val="tx1"/>
                        </a:solidFill>
                        <a:effectLst/>
                        <a:latin typeface="+mn-ea"/>
                        <a:ea typeface="+mn-ea"/>
                      </a:endParaRPr>
                    </a:p>
                    <a:p>
                      <a:pPr algn="l" fontAlgn="t"/>
                      <a:r>
                        <a:rPr lang="ja-JP" altLang="en-US" sz="800" b="0" i="0" u="none" strike="noStrike" dirty="0">
                          <a:solidFill>
                            <a:schemeClr val="tx1"/>
                          </a:solidFill>
                          <a:effectLst/>
                          <a:latin typeface="+mn-ea"/>
                          <a:ea typeface="+mn-ea"/>
                        </a:rPr>
                        <a:t> </a:t>
                      </a:r>
                      <a:r>
                        <a:rPr lang="en-US" altLang="ja-JP" sz="800" b="0" i="0" u="none" strike="noStrike" dirty="0">
                          <a:solidFill>
                            <a:schemeClr val="tx1"/>
                          </a:solidFill>
                          <a:effectLst/>
                          <a:latin typeface="+mn-ea"/>
                          <a:ea typeface="+mn-ea"/>
                        </a:rPr>
                        <a:t>(</a:t>
                      </a:r>
                      <a:r>
                        <a:rPr lang="ja-JP" altLang="en-US" sz="800" b="0" i="0" u="none" strike="noStrike" dirty="0">
                          <a:solidFill>
                            <a:schemeClr val="tx1"/>
                          </a:solidFill>
                          <a:effectLst/>
                          <a:latin typeface="+mn-ea"/>
                          <a:ea typeface="+mn-ea"/>
                        </a:rPr>
                        <a:t>半角全角問わず</a:t>
                      </a:r>
                      <a:r>
                        <a:rPr lang="en-US" altLang="ja-JP" sz="800" b="0" i="0" u="none" strike="noStrike" dirty="0">
                          <a:solidFill>
                            <a:schemeClr val="tx1"/>
                          </a:solidFill>
                          <a:effectLst/>
                          <a:latin typeface="+mn-ea"/>
                          <a:ea typeface="+mn-ea"/>
                        </a:rPr>
                        <a:t>)</a:t>
                      </a:r>
                      <a:r>
                        <a:rPr lang="ja-JP" altLang="en-US" sz="800" b="0" i="0" u="none" strike="noStrike" dirty="0">
                          <a:solidFill>
                            <a:schemeClr val="tx1"/>
                          </a:solidFill>
                          <a:effectLst/>
                          <a:latin typeface="+mn-ea"/>
                          <a:ea typeface="+mn-ea"/>
                        </a:rPr>
                        <a:t>　</a:t>
                      </a:r>
                      <a:br>
                        <a:rPr lang="ja-JP" altLang="en-US"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ディスクリプション：</a:t>
                      </a:r>
                      <a:r>
                        <a:rPr lang="en-US" altLang="ja-JP" sz="800" b="0" i="0" u="none" strike="noStrike" dirty="0">
                          <a:solidFill>
                            <a:schemeClr val="tx1"/>
                          </a:solidFill>
                          <a:effectLst/>
                          <a:latin typeface="+mn-ea"/>
                          <a:ea typeface="+mn-ea"/>
                        </a:rPr>
                        <a:t>75</a:t>
                      </a:r>
                      <a:r>
                        <a:rPr lang="ja-JP" altLang="en-US" sz="800" b="0" i="0" u="none" strike="noStrike" dirty="0">
                          <a:solidFill>
                            <a:schemeClr val="tx1"/>
                          </a:solidFill>
                          <a:effectLst/>
                          <a:latin typeface="+mn-ea"/>
                          <a:ea typeface="+mn-ea"/>
                        </a:rPr>
                        <a:t>文字以内</a:t>
                      </a:r>
                      <a:endParaRPr lang="en-US" altLang="ja-JP" sz="800" b="0" i="0" u="none" strike="noStrike" dirty="0">
                        <a:solidFill>
                          <a:schemeClr val="tx1"/>
                        </a:solidFill>
                        <a:effectLst/>
                        <a:latin typeface="+mn-ea"/>
                        <a:ea typeface="+mn-ea"/>
                      </a:endParaRPr>
                    </a:p>
                    <a:p>
                      <a:pPr algn="l" fontAlgn="t"/>
                      <a:r>
                        <a:rPr lang="ja-JP" altLang="en-US" sz="800" b="0" i="0" u="none" strike="noStrike" dirty="0">
                          <a:solidFill>
                            <a:schemeClr val="tx1"/>
                          </a:solidFill>
                          <a:effectLst/>
                          <a:latin typeface="+mn-ea"/>
                          <a:ea typeface="+mn-ea"/>
                        </a:rPr>
                        <a:t> </a:t>
                      </a:r>
                      <a:r>
                        <a:rPr lang="en-US" altLang="ja-JP" sz="800" b="0" i="0" u="none" strike="noStrike" dirty="0">
                          <a:solidFill>
                            <a:schemeClr val="tx1"/>
                          </a:solidFill>
                          <a:effectLst/>
                          <a:latin typeface="+mn-ea"/>
                          <a:ea typeface="+mn-ea"/>
                        </a:rPr>
                        <a:t>(</a:t>
                      </a:r>
                      <a:r>
                        <a:rPr lang="ja-JP" altLang="en-US" sz="800" b="0" i="0" u="none" strike="noStrike" dirty="0">
                          <a:solidFill>
                            <a:schemeClr val="tx1"/>
                          </a:solidFill>
                          <a:effectLst/>
                          <a:latin typeface="+mn-ea"/>
                          <a:ea typeface="+mn-ea"/>
                        </a:rPr>
                        <a:t>半角全角問わず</a:t>
                      </a:r>
                      <a:r>
                        <a:rPr lang="en-US" altLang="ja-JP" sz="800" b="0" i="0" u="none" strike="noStrike" dirty="0">
                          <a:solidFill>
                            <a:schemeClr val="tx1"/>
                          </a:solidFill>
                          <a:effectLst/>
                          <a:latin typeface="+mn-ea"/>
                          <a:ea typeface="+mn-ea"/>
                        </a:rPr>
                        <a:t>)</a:t>
                      </a:r>
                      <a:br>
                        <a:rPr lang="ja-JP" altLang="en-US" sz="800" b="0" i="0" u="none" strike="noStrike" dirty="0">
                          <a:solidFill>
                            <a:schemeClr val="tx1"/>
                          </a:solidFill>
                          <a:effectLst/>
                          <a:latin typeface="+mn-ea"/>
                          <a:ea typeface="+mn-ea"/>
                        </a:rPr>
                      </a:br>
                      <a:br>
                        <a:rPr lang="ja-JP" altLang="en-US"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▼画像ファイルサイズ</a:t>
                      </a:r>
                      <a:r>
                        <a:rPr lang="en-US" altLang="ja-JP" sz="800" b="0" i="0" u="none" strike="noStrike" dirty="0">
                          <a:solidFill>
                            <a:schemeClr val="tx1"/>
                          </a:solidFill>
                          <a:effectLst/>
                          <a:latin typeface="+mn-ea"/>
                          <a:ea typeface="+mn-ea"/>
                        </a:rPr>
                        <a:t>: 10MB</a:t>
                      </a:r>
                      <a:r>
                        <a:rPr lang="ja-JP" altLang="en-US" sz="800" b="0" i="0" u="none" strike="noStrike" dirty="0">
                          <a:solidFill>
                            <a:schemeClr val="tx1"/>
                          </a:solidFill>
                          <a:effectLst/>
                          <a:latin typeface="+mn-ea"/>
                          <a:ea typeface="+mn-ea"/>
                        </a:rPr>
                        <a:t>以内</a:t>
                      </a: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mn-ea"/>
                          <a:ea typeface="+mn-ea"/>
                        </a:rPr>
                        <a:t>同様画像で下記</a:t>
                      </a:r>
                      <a:r>
                        <a:rPr lang="en-US" altLang="ja-JP" sz="800" b="0" i="0" u="none" strike="noStrike" dirty="0">
                          <a:solidFill>
                            <a:schemeClr val="tx1"/>
                          </a:solidFill>
                          <a:effectLst/>
                          <a:latin typeface="+mn-ea"/>
                          <a:ea typeface="+mn-ea"/>
                        </a:rPr>
                        <a:t>2</a:t>
                      </a:r>
                      <a:r>
                        <a:rPr lang="ja-JP" altLang="en-US" sz="800" b="0" i="0" u="none" strike="noStrike" dirty="0">
                          <a:solidFill>
                            <a:schemeClr val="tx1"/>
                          </a:solidFill>
                          <a:effectLst/>
                          <a:latin typeface="+mn-ea"/>
                          <a:ea typeface="+mn-ea"/>
                        </a:rPr>
                        <a:t>サイズ</a:t>
                      </a:r>
                    </a:p>
                    <a:p>
                      <a:pPr algn="l" fontAlgn="t"/>
                      <a:r>
                        <a:rPr lang="ja-JP" altLang="en-US" sz="800" b="0" i="0" u="none" strike="noStrike" dirty="0">
                          <a:solidFill>
                            <a:schemeClr val="tx1"/>
                          </a:solidFill>
                          <a:effectLst/>
                          <a:latin typeface="+mn-ea"/>
                          <a:ea typeface="+mn-ea"/>
                        </a:rPr>
                        <a:t>▼画像サイズ①</a:t>
                      </a:r>
                      <a:r>
                        <a:rPr lang="en-US" altLang="ja-JP" sz="800" b="0" i="0" u="none" strike="noStrike" dirty="0">
                          <a:solidFill>
                            <a:schemeClr val="tx1"/>
                          </a:solidFill>
                          <a:effectLst/>
                          <a:latin typeface="+mn-ea"/>
                          <a:ea typeface="+mn-ea"/>
                        </a:rPr>
                        <a:t>: 300×300</a:t>
                      </a:r>
                    </a:p>
                    <a:p>
                      <a:pPr algn="l" fontAlgn="t"/>
                      <a:r>
                        <a:rPr lang="ja-JP" altLang="en-US" sz="800" b="0" i="0" u="none" strike="noStrike" dirty="0">
                          <a:solidFill>
                            <a:schemeClr val="tx1"/>
                          </a:solidFill>
                          <a:effectLst/>
                          <a:latin typeface="+mn-ea"/>
                          <a:ea typeface="+mn-ea"/>
                        </a:rPr>
                        <a:t>▼画像サイズ②</a:t>
                      </a:r>
                      <a:r>
                        <a:rPr lang="en-US" altLang="ja-JP" sz="800" b="0" i="0" u="none" strike="noStrike" dirty="0">
                          <a:solidFill>
                            <a:schemeClr val="tx1"/>
                          </a:solidFill>
                          <a:effectLst/>
                          <a:latin typeface="+mn-ea"/>
                          <a:ea typeface="+mn-ea"/>
                        </a:rPr>
                        <a:t>: 1200×628</a:t>
                      </a:r>
                    </a:p>
                    <a:p>
                      <a:pPr algn="l" fontAlgn="t"/>
                      <a:endParaRPr lang="en-US" altLang="ja-JP" sz="800" b="0" i="0" u="none" strike="noStrike" dirty="0">
                        <a:solidFill>
                          <a:schemeClr val="tx1"/>
                        </a:solidFill>
                        <a:effectLst/>
                        <a:latin typeface="+mn-ea"/>
                        <a:ea typeface="+mn-ea"/>
                      </a:endParaRPr>
                    </a:p>
                    <a:p>
                      <a:pPr algn="l" fontAlgn="t"/>
                      <a:r>
                        <a:rPr lang="ja-JP" altLang="en-US" sz="800" b="0" i="0" u="none" strike="noStrike" dirty="0">
                          <a:solidFill>
                            <a:schemeClr val="tx1"/>
                          </a:solidFill>
                          <a:effectLst/>
                          <a:latin typeface="+mn-ea"/>
                          <a:ea typeface="+mn-ea"/>
                        </a:rPr>
                        <a:t>▼ファイル形式</a:t>
                      </a:r>
                      <a:r>
                        <a:rPr lang="en-US" altLang="ja-JP" sz="800" b="0" i="0" u="none" strike="noStrike" dirty="0">
                          <a:solidFill>
                            <a:schemeClr val="tx1"/>
                          </a:solidFill>
                          <a:effectLst/>
                          <a:latin typeface="+mn-ea"/>
                          <a:ea typeface="+mn-ea"/>
                        </a:rPr>
                        <a:t>: JPG,PNG,GIF</a:t>
                      </a:r>
                    </a:p>
                    <a:p>
                      <a:pPr algn="l" fontAlgn="t"/>
                      <a:r>
                        <a:rPr lang="ja-JP" altLang="en-US" sz="800" b="0" i="0" u="none" strike="noStrike" dirty="0">
                          <a:solidFill>
                            <a:schemeClr val="tx1"/>
                          </a:solidFill>
                          <a:effectLst/>
                          <a:latin typeface="+mn-ea"/>
                          <a:ea typeface="+mn-ea"/>
                        </a:rPr>
                        <a:t> </a:t>
                      </a:r>
                      <a:r>
                        <a:rPr lang="en-US" altLang="ja-JP" sz="800" b="0" i="0" u="none" strike="noStrike" dirty="0">
                          <a:solidFill>
                            <a:schemeClr val="tx1"/>
                          </a:solidFill>
                          <a:effectLst/>
                          <a:latin typeface="+mn-ea"/>
                          <a:ea typeface="+mn-ea"/>
                        </a:rPr>
                        <a:t>(</a:t>
                      </a:r>
                      <a:r>
                        <a:rPr lang="ja-JP" altLang="en-US" sz="800" b="0" i="0" u="none" strike="noStrike" dirty="0">
                          <a:solidFill>
                            <a:schemeClr val="tx1"/>
                          </a:solidFill>
                          <a:effectLst/>
                          <a:latin typeface="+mn-ea"/>
                          <a:ea typeface="+mn-ea"/>
                        </a:rPr>
                        <a:t>アニメーション不可</a:t>
                      </a:r>
                      <a:r>
                        <a:rPr lang="en-US" altLang="ja-JP" sz="800" b="0" i="0" u="none" strike="noStrike" dirty="0">
                          <a:solidFill>
                            <a:schemeClr val="tx1"/>
                          </a:solidFill>
                          <a:effectLst/>
                          <a:latin typeface="+mn-ea"/>
                          <a:ea typeface="+mn-ea"/>
                        </a:rPr>
                        <a:t>)</a:t>
                      </a:r>
                      <a:endParaRPr lang="ja-JP" altLang="en-US" sz="800" b="0" i="0" u="none" strike="noStrike" dirty="0">
                        <a:solidFill>
                          <a:schemeClr val="tx1"/>
                        </a:solidFill>
                        <a:effectLst/>
                        <a:latin typeface="+mn-ea"/>
                        <a:ea typeface="+mn-ea"/>
                      </a:endParaRPr>
                    </a:p>
                    <a:p>
                      <a:pPr algn="l" fontAlgn="t"/>
                      <a:r>
                        <a:rPr lang="ja-JP" altLang="en-US" sz="800" b="0" i="0" u="none" strike="noStrike" dirty="0">
                          <a:solidFill>
                            <a:schemeClr val="tx1"/>
                          </a:solidFill>
                          <a:effectLst/>
                          <a:latin typeface="+mn-ea"/>
                          <a:ea typeface="+mn-ea"/>
                        </a:rPr>
                        <a:t> </a:t>
                      </a:r>
                      <a:r>
                        <a:rPr lang="en-US" altLang="ja-JP" sz="800" b="0" i="0" u="none" strike="noStrike" dirty="0">
                          <a:solidFill>
                            <a:schemeClr val="tx1"/>
                          </a:solidFill>
                          <a:effectLst/>
                          <a:latin typeface="+mn-ea"/>
                          <a:ea typeface="+mn-ea"/>
                        </a:rPr>
                        <a:t>(</a:t>
                      </a:r>
                      <a:r>
                        <a:rPr lang="ja-JP" altLang="en-US" sz="800" b="0" i="0" u="none" strike="noStrike" dirty="0">
                          <a:solidFill>
                            <a:schemeClr val="tx1"/>
                          </a:solidFill>
                          <a:effectLst/>
                          <a:latin typeface="+mn-ea"/>
                          <a:ea typeface="+mn-ea"/>
                        </a:rPr>
                        <a:t>テキスト量により配信ができない可能性有、バナーの表示保証領域は中心から</a:t>
                      </a:r>
                      <a:r>
                        <a:rPr lang="en-US" altLang="ja-JP" sz="800" b="0" i="0" u="none" strike="noStrike" dirty="0">
                          <a:solidFill>
                            <a:schemeClr val="tx1"/>
                          </a:solidFill>
                          <a:effectLst/>
                          <a:latin typeface="+mn-ea"/>
                          <a:ea typeface="+mn-ea"/>
                        </a:rPr>
                        <a:t>80%)</a:t>
                      </a:r>
                      <a:br>
                        <a:rPr lang="ja-JP" altLang="en-US" sz="800" b="0" i="0" u="none" strike="noStrike" dirty="0">
                          <a:solidFill>
                            <a:schemeClr val="tx1"/>
                          </a:solidFill>
                          <a:effectLst/>
                          <a:latin typeface="+mn-ea"/>
                          <a:ea typeface="+mn-ea"/>
                        </a:rPr>
                      </a:br>
                      <a:br>
                        <a:rPr lang="en-US" altLang="ja-JP" sz="800" b="0" i="0" u="none" strike="noStrike" dirty="0">
                          <a:solidFill>
                            <a:schemeClr val="tx1"/>
                          </a:solidFill>
                          <a:effectLst/>
                          <a:latin typeface="+mn-ea"/>
                          <a:ea typeface="+mn-ea"/>
                        </a:rPr>
                      </a:br>
                      <a:r>
                        <a:rPr lang="en-US" altLang="ja-JP" sz="800" b="0" i="0" u="none" strike="noStrike" dirty="0">
                          <a:solidFill>
                            <a:schemeClr val="tx1"/>
                          </a:solidFill>
                          <a:effectLst/>
                          <a:latin typeface="+mn-ea"/>
                          <a:ea typeface="+mn-ea"/>
                        </a:rPr>
                        <a:t>▼</a:t>
                      </a:r>
                      <a:r>
                        <a:rPr lang="ja-JP" altLang="en-US" sz="800" b="0" i="0" u="none" strike="noStrike" dirty="0">
                          <a:solidFill>
                            <a:schemeClr val="tx1"/>
                          </a:solidFill>
                          <a:effectLst/>
                          <a:latin typeface="+mn-ea"/>
                          <a:ea typeface="+mn-ea"/>
                        </a:rPr>
                        <a:t>テキスト文字数</a:t>
                      </a:r>
                      <a:r>
                        <a:rPr lang="en-US" altLang="ja-JP" sz="800" b="0" i="0" u="none" strike="noStrike" dirty="0">
                          <a:solidFill>
                            <a:schemeClr val="tx1"/>
                          </a:solidFill>
                          <a:effectLst/>
                          <a:latin typeface="+mn-ea"/>
                          <a:ea typeface="+mn-ea"/>
                        </a:rPr>
                        <a:t>:  </a:t>
                      </a:r>
                      <a:br>
                        <a:rPr lang="en-US" altLang="ja-JP"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見出し：</a:t>
                      </a:r>
                      <a:r>
                        <a:rPr lang="en-US" altLang="ja-JP" sz="800" b="0" i="0" u="none" strike="noStrike" dirty="0">
                          <a:solidFill>
                            <a:schemeClr val="tx1"/>
                          </a:solidFill>
                          <a:effectLst/>
                          <a:latin typeface="+mn-ea"/>
                          <a:ea typeface="+mn-ea"/>
                        </a:rPr>
                        <a:t>10</a:t>
                      </a:r>
                      <a:r>
                        <a:rPr lang="ja-JP" altLang="en-US" sz="800" b="0" i="0" u="none" strike="noStrike" dirty="0">
                          <a:solidFill>
                            <a:schemeClr val="tx1"/>
                          </a:solidFill>
                          <a:effectLst/>
                          <a:latin typeface="+mn-ea"/>
                          <a:ea typeface="+mn-ea"/>
                        </a:rPr>
                        <a:t>文字以上</a:t>
                      </a:r>
                      <a:r>
                        <a:rPr lang="en-US" altLang="ja-JP" sz="800" b="0" i="0" u="none" strike="noStrike" dirty="0">
                          <a:solidFill>
                            <a:schemeClr val="tx1"/>
                          </a:solidFill>
                          <a:effectLst/>
                          <a:latin typeface="+mn-ea"/>
                          <a:ea typeface="+mn-ea"/>
                        </a:rPr>
                        <a:t>35</a:t>
                      </a:r>
                      <a:r>
                        <a:rPr lang="ja-JP" altLang="en-US" sz="800" b="0" i="0" u="none" strike="noStrike" dirty="0">
                          <a:solidFill>
                            <a:schemeClr val="tx1"/>
                          </a:solidFill>
                          <a:effectLst/>
                          <a:latin typeface="+mn-ea"/>
                          <a:ea typeface="+mn-ea"/>
                        </a:rPr>
                        <a:t>文字以内</a:t>
                      </a:r>
                      <a:endParaRPr lang="en-US" altLang="ja-JP" sz="800" b="0" i="0" u="none" strike="noStrike" dirty="0">
                        <a:solidFill>
                          <a:schemeClr val="tx1"/>
                        </a:solidFill>
                        <a:effectLst/>
                        <a:latin typeface="+mn-ea"/>
                        <a:ea typeface="+mn-ea"/>
                      </a:endParaRPr>
                    </a:p>
                    <a:p>
                      <a:pPr algn="l" fontAlgn="t"/>
                      <a:r>
                        <a:rPr lang="ja-JP" altLang="en-US" sz="800" b="0" i="0" u="none" strike="noStrike" dirty="0">
                          <a:solidFill>
                            <a:schemeClr val="tx1"/>
                          </a:solidFill>
                          <a:effectLst/>
                          <a:latin typeface="+mn-ea"/>
                          <a:ea typeface="+mn-ea"/>
                        </a:rPr>
                        <a:t> </a:t>
                      </a:r>
                      <a:r>
                        <a:rPr lang="en-US" altLang="ja-JP" sz="800" b="0" i="0" u="none" strike="noStrike" dirty="0">
                          <a:solidFill>
                            <a:schemeClr val="tx1"/>
                          </a:solidFill>
                          <a:effectLst/>
                          <a:latin typeface="+mn-ea"/>
                          <a:ea typeface="+mn-ea"/>
                        </a:rPr>
                        <a:t>(</a:t>
                      </a:r>
                      <a:r>
                        <a:rPr lang="ja-JP" altLang="en-US" sz="800" b="0" i="0" u="none" strike="noStrike" dirty="0">
                          <a:solidFill>
                            <a:schemeClr val="tx1"/>
                          </a:solidFill>
                          <a:effectLst/>
                          <a:latin typeface="+mn-ea"/>
                          <a:ea typeface="+mn-ea"/>
                        </a:rPr>
                        <a:t>全角半角問わず</a:t>
                      </a:r>
                      <a:r>
                        <a:rPr lang="en-US" altLang="ja-JP" sz="800" b="0" i="0" u="none" strike="noStrike" dirty="0">
                          <a:solidFill>
                            <a:schemeClr val="tx1"/>
                          </a:solidFill>
                          <a:effectLst/>
                          <a:latin typeface="+mn-ea"/>
                          <a:ea typeface="+mn-ea"/>
                        </a:rPr>
                        <a:t>)</a:t>
                      </a:r>
                      <a:br>
                        <a:rPr lang="ja-JP" altLang="en-US"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説明：</a:t>
                      </a:r>
                      <a:r>
                        <a:rPr lang="en-US" altLang="ja-JP" sz="800" b="0" i="0" u="none" strike="noStrike" dirty="0">
                          <a:solidFill>
                            <a:schemeClr val="tx1"/>
                          </a:solidFill>
                          <a:effectLst/>
                          <a:latin typeface="+mn-ea"/>
                          <a:ea typeface="+mn-ea"/>
                        </a:rPr>
                        <a:t>10</a:t>
                      </a:r>
                      <a:r>
                        <a:rPr lang="ja-JP" altLang="en-US" sz="800" b="0" i="0" u="none" strike="noStrike" dirty="0">
                          <a:solidFill>
                            <a:schemeClr val="tx1"/>
                          </a:solidFill>
                          <a:effectLst/>
                          <a:latin typeface="+mn-ea"/>
                          <a:ea typeface="+mn-ea"/>
                        </a:rPr>
                        <a:t>文字以上</a:t>
                      </a:r>
                      <a:r>
                        <a:rPr lang="en-US" altLang="ja-JP" sz="800" b="0" i="0" u="none" strike="noStrike" dirty="0">
                          <a:solidFill>
                            <a:schemeClr val="tx1"/>
                          </a:solidFill>
                          <a:effectLst/>
                          <a:latin typeface="+mn-ea"/>
                          <a:ea typeface="+mn-ea"/>
                        </a:rPr>
                        <a:t>90</a:t>
                      </a:r>
                      <a:r>
                        <a:rPr lang="ja-JP" altLang="en-US" sz="800" b="0" i="0" u="none" strike="noStrike" dirty="0">
                          <a:solidFill>
                            <a:schemeClr val="tx1"/>
                          </a:solidFill>
                          <a:effectLst/>
                          <a:latin typeface="+mn-ea"/>
                          <a:ea typeface="+mn-ea"/>
                        </a:rPr>
                        <a:t>文字以内　</a:t>
                      </a:r>
                      <a:endParaRPr lang="en-US" altLang="ja-JP" sz="800" b="0" i="0" u="none" strike="noStrike" dirty="0">
                        <a:solidFill>
                          <a:schemeClr val="tx1"/>
                        </a:solidFill>
                        <a:effectLst/>
                        <a:latin typeface="+mn-ea"/>
                        <a:ea typeface="+mn-ea"/>
                      </a:endParaRPr>
                    </a:p>
                    <a:p>
                      <a:pPr algn="l" fontAlgn="t"/>
                      <a:r>
                        <a:rPr lang="ja-JP" altLang="en-US" sz="800" b="0" i="0" u="none" strike="noStrike" dirty="0">
                          <a:solidFill>
                            <a:schemeClr val="tx1"/>
                          </a:solidFill>
                          <a:effectLst/>
                          <a:latin typeface="+mn-ea"/>
                          <a:ea typeface="+mn-ea"/>
                        </a:rPr>
                        <a:t> </a:t>
                      </a:r>
                      <a:r>
                        <a:rPr lang="en-US" altLang="ja-JP" sz="800" b="0" i="0" u="none" strike="noStrike" dirty="0">
                          <a:solidFill>
                            <a:schemeClr val="tx1"/>
                          </a:solidFill>
                          <a:effectLst/>
                          <a:latin typeface="+mn-ea"/>
                          <a:ea typeface="+mn-ea"/>
                        </a:rPr>
                        <a:t>(</a:t>
                      </a:r>
                      <a:r>
                        <a:rPr lang="ja-JP" altLang="en-US" sz="800" b="0" i="0" u="none" strike="noStrike" dirty="0">
                          <a:solidFill>
                            <a:schemeClr val="tx1"/>
                          </a:solidFill>
                          <a:effectLst/>
                          <a:latin typeface="+mn-ea"/>
                          <a:ea typeface="+mn-ea"/>
                        </a:rPr>
                        <a:t>全角半角問わず</a:t>
                      </a:r>
                      <a:r>
                        <a:rPr lang="en-US" altLang="ja-JP" sz="800" b="0" i="0" u="none" strike="noStrike" dirty="0">
                          <a:solidFill>
                            <a:schemeClr val="tx1"/>
                          </a:solidFill>
                          <a:effectLst/>
                          <a:latin typeface="+mn-ea"/>
                          <a:ea typeface="+mn-ea"/>
                        </a:rPr>
                        <a:t>)</a:t>
                      </a:r>
                    </a:p>
                    <a:p>
                      <a:pPr algn="l" fontAlgn="t"/>
                      <a:endParaRPr lang="en-US" altLang="ja-JP" sz="800" b="0" i="0" u="none" strike="noStrike" dirty="0">
                        <a:solidFill>
                          <a:schemeClr val="tx1"/>
                        </a:solidFill>
                        <a:effectLst/>
                        <a:latin typeface="+mn-ea"/>
                        <a:ea typeface="+mn-ea"/>
                      </a:endParaRPr>
                    </a:p>
                    <a:p>
                      <a:pPr algn="l" fontAlgn="t"/>
                      <a:r>
                        <a:rPr lang="ja-JP" altLang="en-US" sz="800" b="0" i="0" u="none" strike="noStrike" dirty="0">
                          <a:solidFill>
                            <a:schemeClr val="tx1"/>
                          </a:solidFill>
                          <a:effectLst/>
                          <a:latin typeface="+mn-ea"/>
                          <a:ea typeface="+mn-ea"/>
                        </a:rPr>
                        <a:t>▼広告主体者名</a:t>
                      </a:r>
                      <a:endParaRPr lang="en-US" altLang="ja-JP" sz="800" b="0" i="0" u="none" strike="noStrike" dirty="0">
                        <a:solidFill>
                          <a:schemeClr val="tx1"/>
                        </a:solidFill>
                        <a:effectLst/>
                        <a:latin typeface="+mn-ea"/>
                        <a:ea typeface="+mn-ea"/>
                      </a:endParaRPr>
                    </a:p>
                    <a:p>
                      <a:pPr algn="l" fontAlgn="t"/>
                      <a:r>
                        <a:rPr lang="en-US" altLang="ja-JP" sz="800" b="0" i="0" u="none" strike="noStrike" dirty="0">
                          <a:solidFill>
                            <a:schemeClr val="tx1"/>
                          </a:solidFill>
                          <a:effectLst/>
                          <a:latin typeface="+mn-ea"/>
                          <a:ea typeface="+mn-ea"/>
                        </a:rPr>
                        <a:t>11</a:t>
                      </a:r>
                      <a:r>
                        <a:rPr lang="ja-JP" altLang="en-US" sz="800" b="0" i="0" u="none" strike="noStrike" dirty="0">
                          <a:solidFill>
                            <a:schemeClr val="tx1"/>
                          </a:solidFill>
                          <a:effectLst/>
                          <a:latin typeface="+mn-ea"/>
                          <a:ea typeface="+mn-ea"/>
                        </a:rPr>
                        <a:t>文字以内 </a:t>
                      </a:r>
                      <a:r>
                        <a:rPr lang="en-US" altLang="ja-JP" sz="800" b="0" i="0" u="none" strike="noStrike" dirty="0">
                          <a:solidFill>
                            <a:schemeClr val="tx1"/>
                          </a:solidFill>
                          <a:effectLst/>
                          <a:latin typeface="+mn-ea"/>
                          <a:ea typeface="+mn-ea"/>
                        </a:rPr>
                        <a:t>(</a:t>
                      </a:r>
                      <a:r>
                        <a:rPr lang="ja-JP" altLang="en-US" sz="800" b="0" i="0" u="none" strike="noStrike" dirty="0">
                          <a:solidFill>
                            <a:schemeClr val="tx1"/>
                          </a:solidFill>
                          <a:effectLst/>
                          <a:latin typeface="+mn-ea"/>
                          <a:ea typeface="+mn-ea"/>
                        </a:rPr>
                        <a:t>全角半角問わず</a:t>
                      </a:r>
                      <a:r>
                        <a:rPr lang="en-US" altLang="ja-JP" sz="800" b="0" i="0" u="none" strike="noStrike" dirty="0">
                          <a:solidFill>
                            <a:schemeClr val="tx1"/>
                          </a:solidFill>
                          <a:effectLst/>
                          <a:latin typeface="+mn-ea"/>
                          <a:ea typeface="+mn-ea"/>
                        </a:rPr>
                        <a:t>)</a:t>
                      </a:r>
                      <a:br>
                        <a:rPr lang="ja-JP" altLang="en-US" sz="800" b="0" i="0" u="none" strike="noStrike" dirty="0">
                          <a:solidFill>
                            <a:schemeClr val="tx1"/>
                          </a:solidFill>
                          <a:effectLst/>
                          <a:latin typeface="+mn-ea"/>
                          <a:ea typeface="+mn-ea"/>
                        </a:rPr>
                      </a:br>
                      <a:br>
                        <a:rPr lang="ja-JP" altLang="en-US" sz="800" b="0" i="0" u="none" strike="noStrike" dirty="0">
                          <a:solidFill>
                            <a:schemeClr val="tx1"/>
                          </a:solidFill>
                          <a:effectLst/>
                          <a:latin typeface="+mn-ea"/>
                          <a:ea typeface="+mn-ea"/>
                        </a:rPr>
                      </a:br>
                      <a:r>
                        <a:rPr lang="ja-JP" altLang="en-US" sz="800" b="0" i="0" u="none" strike="noStrike" dirty="0">
                          <a:solidFill>
                            <a:schemeClr val="tx1"/>
                          </a:solidFill>
                          <a:effectLst/>
                          <a:latin typeface="+mn-ea"/>
                          <a:ea typeface="+mn-ea"/>
                        </a:rPr>
                        <a:t>▼画像ファイルサイズ</a:t>
                      </a:r>
                      <a:r>
                        <a:rPr lang="en-US" altLang="ja-JP" sz="800" b="0" i="0" u="none" strike="noStrike" dirty="0">
                          <a:solidFill>
                            <a:schemeClr val="tx1"/>
                          </a:solidFill>
                          <a:effectLst/>
                          <a:latin typeface="+mn-ea"/>
                          <a:ea typeface="+mn-ea"/>
                        </a:rPr>
                        <a:t>: 500KB</a:t>
                      </a:r>
                      <a:r>
                        <a:rPr lang="ja-JP" altLang="en-US" sz="800" b="0" i="0" u="none" strike="noStrike" dirty="0">
                          <a:solidFill>
                            <a:schemeClr val="tx1"/>
                          </a:solidFill>
                          <a:effectLst/>
                          <a:latin typeface="+mn-ea"/>
                          <a:ea typeface="+mn-ea"/>
                        </a:rPr>
                        <a:t>以内</a:t>
                      </a:r>
                      <a:endParaRPr lang="en-US" altLang="ja-JP" sz="800" b="0" i="0" u="none" strike="noStrike" dirty="0">
                        <a:solidFill>
                          <a:schemeClr val="tx1"/>
                        </a:solidFill>
                        <a:effectLst/>
                        <a:latin typeface="+mn-ea"/>
                        <a:ea typeface="+mn-ea"/>
                      </a:endParaRPr>
                    </a:p>
                    <a:p>
                      <a:pPr algn="l" fontAlgn="t"/>
                      <a:endParaRPr lang="en-US" altLang="ja-JP" sz="800" b="0" i="0" u="none" strike="noStrike" dirty="0">
                        <a:solidFill>
                          <a:schemeClr val="tx1"/>
                        </a:solidFill>
                        <a:effectLst/>
                        <a:latin typeface="+mn-ea"/>
                        <a:ea typeface="+mn-ea"/>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mn-ea"/>
                          <a:ea typeface="+mn-ea"/>
                        </a:rPr>
                        <a:t>※</a:t>
                      </a:r>
                      <a:r>
                        <a:rPr lang="ja-JP" altLang="en-US" sz="800" u="none" strike="noStrike" dirty="0">
                          <a:solidFill>
                            <a:schemeClr val="tx1"/>
                          </a:solidFill>
                          <a:effectLst/>
                          <a:latin typeface="+mn-ea"/>
                          <a:ea typeface="+mn-ea"/>
                        </a:rPr>
                        <a:t>画像</a:t>
                      </a:r>
                      <a:r>
                        <a:rPr lang="en-US" altLang="ja-JP" sz="800" u="none" strike="noStrike" dirty="0">
                          <a:solidFill>
                            <a:schemeClr val="tx1"/>
                          </a:solidFill>
                          <a:effectLst/>
                          <a:latin typeface="+mn-ea"/>
                          <a:ea typeface="+mn-ea"/>
                        </a:rPr>
                        <a:t>2</a:t>
                      </a:r>
                      <a:r>
                        <a:rPr lang="ja-JP" altLang="en-US" sz="800" u="none" strike="noStrike" dirty="0">
                          <a:solidFill>
                            <a:schemeClr val="tx1"/>
                          </a:solidFill>
                          <a:effectLst/>
                          <a:latin typeface="+mn-ea"/>
                          <a:ea typeface="+mn-ea"/>
                        </a:rPr>
                        <a:t>サイズ、テキスト</a:t>
                      </a:r>
                      <a:r>
                        <a:rPr lang="en-US" altLang="ja-JP" sz="800" u="none" strike="noStrike" dirty="0">
                          <a:solidFill>
                            <a:schemeClr val="tx1"/>
                          </a:solidFill>
                          <a:effectLst/>
                          <a:latin typeface="+mn-ea"/>
                          <a:ea typeface="+mn-ea"/>
                        </a:rPr>
                        <a:t>2</a:t>
                      </a:r>
                      <a:r>
                        <a:rPr lang="ja-JP" altLang="en-US" sz="800" u="none" strike="noStrike" dirty="0">
                          <a:solidFill>
                            <a:schemeClr val="tx1"/>
                          </a:solidFill>
                          <a:effectLst/>
                          <a:latin typeface="+mn-ea"/>
                          <a:ea typeface="+mn-ea"/>
                        </a:rPr>
                        <a:t>種類、広告主体者名、アイコン、</a:t>
                      </a:r>
                      <a:r>
                        <a:rPr lang="en-US" altLang="ja-JP" sz="800" u="none" strike="noStrike" dirty="0">
                          <a:solidFill>
                            <a:schemeClr val="tx1"/>
                          </a:solidFill>
                          <a:effectLst/>
                          <a:latin typeface="+mn-ea"/>
                          <a:ea typeface="+mn-ea"/>
                        </a:rPr>
                        <a:t>URL</a:t>
                      </a:r>
                      <a:r>
                        <a:rPr lang="ja-JP" altLang="en-US" sz="800" u="none" strike="noStrike" dirty="0">
                          <a:solidFill>
                            <a:schemeClr val="tx1"/>
                          </a:solidFill>
                          <a:effectLst/>
                          <a:latin typeface="+mn-ea"/>
                          <a:ea typeface="+mn-ea"/>
                        </a:rPr>
                        <a:t>の</a:t>
                      </a:r>
                      <a:r>
                        <a:rPr lang="en-US" altLang="ja-JP" sz="800" u="none" strike="noStrike" dirty="0">
                          <a:solidFill>
                            <a:schemeClr val="tx1"/>
                          </a:solidFill>
                          <a:effectLst/>
                          <a:latin typeface="+mn-ea"/>
                          <a:ea typeface="+mn-ea"/>
                        </a:rPr>
                        <a:t>7</a:t>
                      </a:r>
                      <a:r>
                        <a:rPr lang="ja-JP" altLang="en-US" sz="800" u="none" strike="noStrike" dirty="0">
                          <a:solidFill>
                            <a:schemeClr val="tx1"/>
                          </a:solidFill>
                          <a:effectLst/>
                          <a:latin typeface="+mn-ea"/>
                          <a:ea typeface="+mn-ea"/>
                        </a:rPr>
                        <a:t>点で</a:t>
                      </a:r>
                      <a:r>
                        <a:rPr lang="en-US" altLang="ja-JP" sz="800" u="none" strike="noStrike" dirty="0">
                          <a:solidFill>
                            <a:schemeClr val="tx1"/>
                          </a:solidFill>
                          <a:effectLst/>
                          <a:latin typeface="+mn-ea"/>
                          <a:ea typeface="+mn-ea"/>
                        </a:rPr>
                        <a:t>1</a:t>
                      </a:r>
                      <a:r>
                        <a:rPr lang="ja-JP" altLang="en-US" sz="800" u="none" strike="noStrike" dirty="0">
                          <a:solidFill>
                            <a:schemeClr val="tx1"/>
                          </a:solidFill>
                          <a:effectLst/>
                          <a:latin typeface="+mn-ea"/>
                          <a:ea typeface="+mn-ea"/>
                        </a:rPr>
                        <a:t>セット必須</a:t>
                      </a:r>
                      <a:endParaRPr lang="ja-JP" altLang="en-US" sz="800" b="0" i="0" u="none" strike="noStrike" dirty="0">
                        <a:solidFill>
                          <a:schemeClr val="tx1"/>
                        </a:solidFill>
                        <a:effectLst/>
                        <a:latin typeface="+mn-ea"/>
                        <a:ea typeface="+mn-ea"/>
                      </a:endParaRPr>
                    </a:p>
                    <a:p>
                      <a:pPr algn="l" fontAlgn="t"/>
                      <a:endParaRPr lang="ja-JP" altLang="en-US" sz="800" b="0" i="0" u="none" strike="noStrike" dirty="0">
                        <a:solidFill>
                          <a:schemeClr val="tx1"/>
                        </a:solidFill>
                        <a:effectLst/>
                        <a:latin typeface="+mn-ea"/>
                        <a:ea typeface="+mn-ea"/>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539551548"/>
                  </a:ext>
                </a:extLst>
              </a:tr>
              <a:tr h="303197">
                <a:tc>
                  <a:txBody>
                    <a:bodyPr/>
                    <a:lstStyle/>
                    <a:p>
                      <a:pPr algn="ctr" fontAlgn="ctr"/>
                      <a:r>
                        <a:rPr lang="ja-JP" altLang="en-US" sz="800" b="1" i="0" u="none" strike="noStrike" dirty="0">
                          <a:solidFill>
                            <a:schemeClr val="bg1"/>
                          </a:solidFill>
                          <a:effectLst/>
                          <a:latin typeface="+mn-ea"/>
                          <a:ea typeface="+mn-ea"/>
                        </a:rPr>
                        <a:t>申込期日</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ctr"/>
                      <a:r>
                        <a:rPr lang="ja-JP" altLang="en-US" sz="700" b="0" i="0" u="none" strike="noStrike" dirty="0">
                          <a:solidFill>
                            <a:schemeClr val="tx1"/>
                          </a:solidFill>
                          <a:effectLst/>
                          <a:latin typeface="+mn-ea"/>
                          <a:ea typeface="+mn-ea"/>
                        </a:rPr>
                        <a:t>新規案件</a:t>
                      </a:r>
                      <a:r>
                        <a:rPr lang="en-US" altLang="ja-JP" sz="700" b="0" i="0" u="none" strike="noStrike" dirty="0">
                          <a:solidFill>
                            <a:schemeClr val="tx1"/>
                          </a:solidFill>
                          <a:effectLst/>
                          <a:latin typeface="+mn-ea"/>
                          <a:ea typeface="+mn-ea"/>
                        </a:rPr>
                        <a:t>: </a:t>
                      </a:r>
                      <a:r>
                        <a:rPr lang="ja-JP" altLang="en-US" sz="700" b="0" i="0" u="none" strike="noStrike" dirty="0">
                          <a:solidFill>
                            <a:schemeClr val="tx1"/>
                          </a:solidFill>
                          <a:effectLst/>
                          <a:latin typeface="+mn-ea"/>
                          <a:ea typeface="+mn-ea"/>
                        </a:rPr>
                        <a:t>配信開始の</a:t>
                      </a:r>
                      <a:r>
                        <a:rPr lang="en-US" altLang="ja-JP" sz="700" b="0" i="0" u="none" strike="noStrike" dirty="0">
                          <a:solidFill>
                            <a:schemeClr val="tx1"/>
                          </a:solidFill>
                          <a:effectLst/>
                          <a:latin typeface="+mn-ea"/>
                          <a:ea typeface="+mn-ea"/>
                        </a:rPr>
                        <a:t>10</a:t>
                      </a:r>
                      <a:r>
                        <a:rPr lang="ja-JP" altLang="en-US" sz="700" b="0" i="0" u="none" strike="noStrike" dirty="0">
                          <a:solidFill>
                            <a:schemeClr val="tx1"/>
                          </a:solidFill>
                          <a:effectLst/>
                          <a:latin typeface="+mn-ea"/>
                          <a:ea typeface="+mn-ea"/>
                        </a:rPr>
                        <a:t>営業日前</a:t>
                      </a:r>
                    </a:p>
                    <a:p>
                      <a:pPr algn="l" fontAlgn="ctr"/>
                      <a:r>
                        <a:rPr lang="ja-JP" altLang="en-US" sz="700" b="0" i="0" u="none" strike="noStrike" dirty="0">
                          <a:solidFill>
                            <a:schemeClr val="tx1"/>
                          </a:solidFill>
                          <a:effectLst/>
                          <a:latin typeface="+mn-ea"/>
                          <a:ea typeface="+mn-ea"/>
                        </a:rPr>
                        <a:t>継続案件</a:t>
                      </a:r>
                      <a:r>
                        <a:rPr lang="en-US" altLang="ja-JP" sz="700" b="0" i="0" u="none" strike="noStrike" dirty="0">
                          <a:solidFill>
                            <a:schemeClr val="tx1"/>
                          </a:solidFill>
                          <a:effectLst/>
                          <a:latin typeface="+mn-ea"/>
                          <a:ea typeface="+mn-ea"/>
                        </a:rPr>
                        <a:t>: </a:t>
                      </a:r>
                      <a:r>
                        <a:rPr lang="ja-JP" altLang="en-US" sz="700" b="0" i="0" u="none" strike="noStrike" dirty="0">
                          <a:solidFill>
                            <a:schemeClr val="tx1"/>
                          </a:solidFill>
                          <a:effectLst/>
                          <a:latin typeface="+mn-ea"/>
                          <a:ea typeface="+mn-ea"/>
                        </a:rPr>
                        <a:t>配信開始の</a:t>
                      </a:r>
                      <a:r>
                        <a:rPr lang="en-US" altLang="ja-JP" sz="700" b="0" i="0" u="none" strike="noStrike" dirty="0">
                          <a:solidFill>
                            <a:schemeClr val="tx1"/>
                          </a:solidFill>
                          <a:effectLst/>
                          <a:latin typeface="+mn-ea"/>
                          <a:ea typeface="+mn-ea"/>
                        </a:rPr>
                        <a:t>7</a:t>
                      </a:r>
                      <a:r>
                        <a:rPr lang="ja-JP" altLang="en-US" sz="700" b="0" i="0" u="none" strike="noStrike" dirty="0">
                          <a:solidFill>
                            <a:schemeClr val="tx1"/>
                          </a:solidFill>
                          <a:effectLst/>
                          <a:latin typeface="+mn-ea"/>
                          <a:ea typeface="+mn-ea"/>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700" b="0" i="0" u="none" strike="noStrike" dirty="0">
                          <a:solidFill>
                            <a:schemeClr val="tx1"/>
                          </a:solidFill>
                          <a:effectLst/>
                          <a:latin typeface="+mn-ea"/>
                          <a:ea typeface="+mn-ea"/>
                        </a:rPr>
                        <a:t>新規案件</a:t>
                      </a:r>
                      <a:r>
                        <a:rPr lang="en-US" altLang="ja-JP" sz="700" b="0" i="0" u="none" strike="noStrike" dirty="0">
                          <a:solidFill>
                            <a:schemeClr val="tx1"/>
                          </a:solidFill>
                          <a:effectLst/>
                          <a:latin typeface="+mn-ea"/>
                          <a:ea typeface="+mn-ea"/>
                        </a:rPr>
                        <a:t>: </a:t>
                      </a:r>
                      <a:r>
                        <a:rPr lang="ja-JP" altLang="en-US" sz="700" b="0" i="0" u="none" strike="noStrike" dirty="0">
                          <a:solidFill>
                            <a:schemeClr val="tx1"/>
                          </a:solidFill>
                          <a:effectLst/>
                          <a:latin typeface="+mn-ea"/>
                          <a:ea typeface="+mn-ea"/>
                        </a:rPr>
                        <a:t>配信開始の</a:t>
                      </a:r>
                      <a:r>
                        <a:rPr lang="en-US" altLang="ja-JP" sz="700" b="0" i="0" u="none" strike="noStrike" dirty="0">
                          <a:solidFill>
                            <a:schemeClr val="tx1"/>
                          </a:solidFill>
                          <a:effectLst/>
                          <a:latin typeface="+mn-ea"/>
                          <a:ea typeface="+mn-ea"/>
                        </a:rPr>
                        <a:t>10</a:t>
                      </a:r>
                      <a:r>
                        <a:rPr lang="ja-JP" altLang="en-US" sz="700" b="0" i="0" u="none" strike="noStrike" dirty="0">
                          <a:solidFill>
                            <a:schemeClr val="tx1"/>
                          </a:solidFill>
                          <a:effectLst/>
                          <a:latin typeface="+mn-ea"/>
                          <a:ea typeface="+mn-ea"/>
                        </a:rPr>
                        <a:t>営業日前</a:t>
                      </a:r>
                    </a:p>
                    <a:p>
                      <a:pPr algn="l" fontAlgn="ctr"/>
                      <a:r>
                        <a:rPr lang="ja-JP" altLang="en-US" sz="700" b="0" i="0" u="none" strike="noStrike" dirty="0">
                          <a:solidFill>
                            <a:schemeClr val="tx1"/>
                          </a:solidFill>
                          <a:effectLst/>
                          <a:latin typeface="+mn-ea"/>
                          <a:ea typeface="+mn-ea"/>
                        </a:rPr>
                        <a:t>継続案件</a:t>
                      </a:r>
                      <a:r>
                        <a:rPr lang="en-US" altLang="ja-JP" sz="700" b="0" i="0" u="none" strike="noStrike" dirty="0">
                          <a:solidFill>
                            <a:schemeClr val="tx1"/>
                          </a:solidFill>
                          <a:effectLst/>
                          <a:latin typeface="+mn-ea"/>
                          <a:ea typeface="+mn-ea"/>
                        </a:rPr>
                        <a:t>: </a:t>
                      </a:r>
                      <a:r>
                        <a:rPr lang="ja-JP" altLang="en-US" sz="700" b="0" i="0" u="none" strike="noStrike" dirty="0">
                          <a:solidFill>
                            <a:schemeClr val="tx1"/>
                          </a:solidFill>
                          <a:effectLst/>
                          <a:latin typeface="+mn-ea"/>
                          <a:ea typeface="+mn-ea"/>
                        </a:rPr>
                        <a:t>配信開始の</a:t>
                      </a:r>
                      <a:r>
                        <a:rPr lang="en-US" altLang="ja-JP" sz="700" b="0" i="0" u="none" strike="noStrike" dirty="0">
                          <a:solidFill>
                            <a:schemeClr val="tx1"/>
                          </a:solidFill>
                          <a:effectLst/>
                          <a:latin typeface="+mn-ea"/>
                          <a:ea typeface="+mn-ea"/>
                        </a:rPr>
                        <a:t>7</a:t>
                      </a:r>
                      <a:r>
                        <a:rPr lang="ja-JP" altLang="en-US" sz="700" b="0" i="0" u="none" strike="noStrike" dirty="0">
                          <a:solidFill>
                            <a:schemeClr val="tx1"/>
                          </a:solidFill>
                          <a:effectLst/>
                          <a:latin typeface="+mn-ea"/>
                          <a:ea typeface="+mn-ea"/>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700" b="0" i="0" u="none" strike="noStrike" dirty="0">
                          <a:solidFill>
                            <a:schemeClr val="tx1"/>
                          </a:solidFill>
                          <a:effectLst/>
                          <a:latin typeface="+mn-ea"/>
                          <a:ea typeface="+mn-ea"/>
                        </a:rPr>
                        <a:t>新規案件</a:t>
                      </a:r>
                      <a:r>
                        <a:rPr lang="en-US" altLang="ja-JP" sz="700" b="0" i="0" u="none" strike="noStrike" dirty="0">
                          <a:solidFill>
                            <a:schemeClr val="tx1"/>
                          </a:solidFill>
                          <a:effectLst/>
                          <a:latin typeface="+mn-ea"/>
                          <a:ea typeface="+mn-ea"/>
                        </a:rPr>
                        <a:t>: </a:t>
                      </a:r>
                      <a:r>
                        <a:rPr lang="ja-JP" altLang="en-US" sz="700" b="0" i="0" u="none" strike="noStrike" dirty="0">
                          <a:solidFill>
                            <a:schemeClr val="tx1"/>
                          </a:solidFill>
                          <a:effectLst/>
                          <a:latin typeface="+mn-ea"/>
                          <a:ea typeface="+mn-ea"/>
                        </a:rPr>
                        <a:t>配信開始の</a:t>
                      </a:r>
                      <a:r>
                        <a:rPr lang="en-US" altLang="ja-JP" sz="700" b="0" i="0" u="none" strike="noStrike" dirty="0">
                          <a:solidFill>
                            <a:schemeClr val="tx1"/>
                          </a:solidFill>
                          <a:effectLst/>
                          <a:latin typeface="+mn-ea"/>
                          <a:ea typeface="+mn-ea"/>
                        </a:rPr>
                        <a:t>10</a:t>
                      </a:r>
                      <a:r>
                        <a:rPr lang="ja-JP" altLang="en-US" sz="700" b="0" i="0" u="none" strike="noStrike" dirty="0">
                          <a:solidFill>
                            <a:schemeClr val="tx1"/>
                          </a:solidFill>
                          <a:effectLst/>
                          <a:latin typeface="+mn-ea"/>
                          <a:ea typeface="+mn-ea"/>
                        </a:rPr>
                        <a:t>営業日前</a:t>
                      </a:r>
                    </a:p>
                    <a:p>
                      <a:pPr algn="l" fontAlgn="ctr"/>
                      <a:r>
                        <a:rPr lang="ja-JP" altLang="en-US" sz="700" b="0" i="0" u="none" strike="noStrike" dirty="0">
                          <a:solidFill>
                            <a:schemeClr val="tx1"/>
                          </a:solidFill>
                          <a:effectLst/>
                          <a:latin typeface="+mn-ea"/>
                          <a:ea typeface="+mn-ea"/>
                        </a:rPr>
                        <a:t>継続案件</a:t>
                      </a:r>
                      <a:r>
                        <a:rPr lang="en-US" altLang="ja-JP" sz="700" b="0" i="0" u="none" strike="noStrike" dirty="0">
                          <a:solidFill>
                            <a:schemeClr val="tx1"/>
                          </a:solidFill>
                          <a:effectLst/>
                          <a:latin typeface="+mn-ea"/>
                          <a:ea typeface="+mn-ea"/>
                        </a:rPr>
                        <a:t>: </a:t>
                      </a:r>
                      <a:r>
                        <a:rPr lang="ja-JP" altLang="en-US" sz="700" b="0" i="0" u="none" strike="noStrike" dirty="0">
                          <a:solidFill>
                            <a:schemeClr val="tx1"/>
                          </a:solidFill>
                          <a:effectLst/>
                          <a:latin typeface="+mn-ea"/>
                          <a:ea typeface="+mn-ea"/>
                        </a:rPr>
                        <a:t>配信開始の</a:t>
                      </a:r>
                      <a:r>
                        <a:rPr lang="en-US" altLang="ja-JP" sz="700" b="0" i="0" u="none" strike="noStrike" dirty="0">
                          <a:solidFill>
                            <a:schemeClr val="tx1"/>
                          </a:solidFill>
                          <a:effectLst/>
                          <a:latin typeface="+mn-ea"/>
                          <a:ea typeface="+mn-ea"/>
                        </a:rPr>
                        <a:t>7</a:t>
                      </a:r>
                      <a:r>
                        <a:rPr lang="ja-JP" altLang="en-US" sz="700" b="0" i="0" u="none" strike="noStrike" dirty="0">
                          <a:solidFill>
                            <a:schemeClr val="tx1"/>
                          </a:solidFill>
                          <a:effectLst/>
                          <a:latin typeface="+mn-ea"/>
                          <a:ea typeface="+mn-ea"/>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700" b="0" i="0" u="none" strike="noStrike" dirty="0">
                          <a:solidFill>
                            <a:schemeClr val="tx1"/>
                          </a:solidFill>
                          <a:effectLst/>
                          <a:latin typeface="+mn-ea"/>
                          <a:ea typeface="+mn-ea"/>
                        </a:rPr>
                        <a:t>新規案件</a:t>
                      </a:r>
                      <a:r>
                        <a:rPr lang="en-US" altLang="ja-JP" sz="700" b="0" i="0" u="none" strike="noStrike" dirty="0">
                          <a:solidFill>
                            <a:schemeClr val="tx1"/>
                          </a:solidFill>
                          <a:effectLst/>
                          <a:latin typeface="+mn-ea"/>
                          <a:ea typeface="+mn-ea"/>
                        </a:rPr>
                        <a:t>: </a:t>
                      </a:r>
                      <a:r>
                        <a:rPr lang="ja-JP" altLang="en-US" sz="700" b="0" i="0" u="none" strike="noStrike" dirty="0">
                          <a:solidFill>
                            <a:schemeClr val="tx1"/>
                          </a:solidFill>
                          <a:effectLst/>
                          <a:latin typeface="+mn-ea"/>
                          <a:ea typeface="+mn-ea"/>
                        </a:rPr>
                        <a:t>配信開始の</a:t>
                      </a:r>
                      <a:r>
                        <a:rPr lang="en-US" altLang="ja-JP" sz="700" b="0" i="0" u="none" strike="noStrike" dirty="0">
                          <a:solidFill>
                            <a:schemeClr val="tx1"/>
                          </a:solidFill>
                          <a:effectLst/>
                          <a:latin typeface="+mn-ea"/>
                          <a:ea typeface="+mn-ea"/>
                        </a:rPr>
                        <a:t>10</a:t>
                      </a:r>
                      <a:r>
                        <a:rPr lang="ja-JP" altLang="en-US" sz="700" b="0" i="0" u="none" strike="noStrike" dirty="0">
                          <a:solidFill>
                            <a:schemeClr val="tx1"/>
                          </a:solidFill>
                          <a:effectLst/>
                          <a:latin typeface="+mn-ea"/>
                          <a:ea typeface="+mn-ea"/>
                        </a:rPr>
                        <a:t>営業日前</a:t>
                      </a:r>
                    </a:p>
                    <a:p>
                      <a:pPr algn="l" fontAlgn="ctr"/>
                      <a:r>
                        <a:rPr lang="ja-JP" altLang="en-US" sz="700" b="0" i="0" u="none" strike="noStrike" dirty="0">
                          <a:solidFill>
                            <a:schemeClr val="tx1"/>
                          </a:solidFill>
                          <a:effectLst/>
                          <a:latin typeface="+mn-ea"/>
                          <a:ea typeface="+mn-ea"/>
                        </a:rPr>
                        <a:t>継続案件</a:t>
                      </a:r>
                      <a:r>
                        <a:rPr lang="en-US" altLang="ja-JP" sz="700" b="0" i="0" u="none" strike="noStrike" dirty="0">
                          <a:solidFill>
                            <a:schemeClr val="tx1"/>
                          </a:solidFill>
                          <a:effectLst/>
                          <a:latin typeface="+mn-ea"/>
                          <a:ea typeface="+mn-ea"/>
                        </a:rPr>
                        <a:t>: </a:t>
                      </a:r>
                      <a:r>
                        <a:rPr lang="ja-JP" altLang="en-US" sz="700" b="0" i="0" u="none" strike="noStrike" dirty="0">
                          <a:solidFill>
                            <a:schemeClr val="tx1"/>
                          </a:solidFill>
                          <a:effectLst/>
                          <a:latin typeface="+mn-ea"/>
                          <a:ea typeface="+mn-ea"/>
                        </a:rPr>
                        <a:t>配信開始の</a:t>
                      </a:r>
                      <a:r>
                        <a:rPr lang="en-US" altLang="ja-JP" sz="700" b="0" i="0" u="none" strike="noStrike" dirty="0">
                          <a:solidFill>
                            <a:schemeClr val="tx1"/>
                          </a:solidFill>
                          <a:effectLst/>
                          <a:latin typeface="+mn-ea"/>
                          <a:ea typeface="+mn-ea"/>
                        </a:rPr>
                        <a:t>7</a:t>
                      </a:r>
                      <a:r>
                        <a:rPr lang="ja-JP" altLang="en-US" sz="700" b="0" i="0" u="none" strike="noStrike" dirty="0">
                          <a:solidFill>
                            <a:schemeClr val="tx1"/>
                          </a:solidFill>
                          <a:effectLst/>
                          <a:latin typeface="+mn-ea"/>
                          <a:ea typeface="+mn-ea"/>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74506120"/>
                  </a:ext>
                </a:extLst>
              </a:tr>
              <a:tr h="301880">
                <a:tc>
                  <a:txBody>
                    <a:bodyPr/>
                    <a:lstStyle/>
                    <a:p>
                      <a:pPr algn="ctr" fontAlgn="ctr"/>
                      <a:r>
                        <a:rPr lang="ja-JP" altLang="en-US" sz="800" b="1" i="0" u="none" strike="noStrike" dirty="0">
                          <a:solidFill>
                            <a:schemeClr val="bg1"/>
                          </a:solidFill>
                          <a:effectLst/>
                          <a:latin typeface="+mn-ea"/>
                          <a:ea typeface="+mn-ea"/>
                        </a:rPr>
                        <a:t>入稿期日</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ctr"/>
                      <a:r>
                        <a:rPr lang="ja-JP" altLang="en-US" sz="700" b="0" i="0" u="none" strike="noStrike" dirty="0">
                          <a:solidFill>
                            <a:schemeClr val="tx1"/>
                          </a:solidFill>
                          <a:effectLst/>
                          <a:latin typeface="+mn-ea"/>
                          <a:ea typeface="+mn-ea"/>
                        </a:rPr>
                        <a:t>静止画</a:t>
                      </a:r>
                      <a:r>
                        <a:rPr lang="en-US" altLang="ja-JP" sz="700" b="0" i="0" u="none" strike="noStrike" dirty="0">
                          <a:solidFill>
                            <a:schemeClr val="tx1"/>
                          </a:solidFill>
                          <a:effectLst/>
                          <a:latin typeface="+mn-ea"/>
                          <a:ea typeface="+mn-ea"/>
                        </a:rPr>
                        <a:t>: </a:t>
                      </a:r>
                      <a:r>
                        <a:rPr lang="ja-JP" altLang="en-US" sz="700" b="0" i="0" u="none" strike="noStrike" dirty="0">
                          <a:solidFill>
                            <a:schemeClr val="tx1"/>
                          </a:solidFill>
                          <a:effectLst/>
                          <a:latin typeface="+mn-ea"/>
                          <a:ea typeface="+mn-ea"/>
                        </a:rPr>
                        <a:t>配信開始の</a:t>
                      </a:r>
                      <a:r>
                        <a:rPr lang="en-US" altLang="ja-JP" sz="700" b="0" i="0" u="none" strike="noStrike" dirty="0">
                          <a:solidFill>
                            <a:schemeClr val="tx1"/>
                          </a:solidFill>
                          <a:effectLst/>
                          <a:latin typeface="+mn-ea"/>
                          <a:ea typeface="+mn-ea"/>
                        </a:rPr>
                        <a:t>5</a:t>
                      </a:r>
                      <a:r>
                        <a:rPr lang="ja-JP" altLang="en-US" sz="700" b="0" i="0" u="none" strike="noStrike" dirty="0">
                          <a:solidFill>
                            <a:schemeClr val="tx1"/>
                          </a:solidFill>
                          <a:effectLst/>
                          <a:latin typeface="+mn-ea"/>
                          <a:ea typeface="+mn-ea"/>
                        </a:rPr>
                        <a:t>営業日前 </a:t>
                      </a:r>
                      <a:r>
                        <a:rPr lang="en-US" altLang="ja-JP" sz="700" b="0" i="0" u="none" strike="noStrike" dirty="0">
                          <a:solidFill>
                            <a:schemeClr val="tx1"/>
                          </a:solidFill>
                          <a:effectLst/>
                          <a:latin typeface="+mn-ea"/>
                          <a:ea typeface="+mn-ea"/>
                        </a:rPr>
                        <a:t>12:00</a:t>
                      </a:r>
                      <a:endParaRPr lang="ja-JP" altLang="en-US" sz="700" b="0" i="0" u="none" strike="noStrike" dirty="0">
                        <a:solidFill>
                          <a:schemeClr val="tx1"/>
                        </a:solidFill>
                        <a:effectLst/>
                        <a:latin typeface="+mn-ea"/>
                        <a:ea typeface="+mn-ea"/>
                      </a:endParaRPr>
                    </a:p>
                    <a:p>
                      <a:pPr algn="l" fontAlgn="ctr"/>
                      <a:r>
                        <a:rPr lang="ja-JP" altLang="en-US" sz="700" b="0" i="0" u="none" strike="noStrike" dirty="0">
                          <a:solidFill>
                            <a:schemeClr val="tx1"/>
                          </a:solidFill>
                          <a:effectLst/>
                          <a:latin typeface="+mn-ea"/>
                          <a:ea typeface="+mn-ea"/>
                        </a:rPr>
                        <a:t>動画</a:t>
                      </a:r>
                      <a:r>
                        <a:rPr lang="en-US" altLang="ja-JP" sz="700" b="0" i="0" u="none" strike="noStrike" dirty="0">
                          <a:solidFill>
                            <a:schemeClr val="tx1"/>
                          </a:solidFill>
                          <a:effectLst/>
                          <a:latin typeface="+mn-ea"/>
                          <a:ea typeface="+mn-ea"/>
                        </a:rPr>
                        <a:t>: </a:t>
                      </a:r>
                      <a:r>
                        <a:rPr lang="ja-JP" altLang="en-US" sz="700" b="0" i="0" u="none" strike="noStrike" dirty="0">
                          <a:solidFill>
                            <a:schemeClr val="tx1"/>
                          </a:solidFill>
                          <a:effectLst/>
                          <a:latin typeface="+mn-ea"/>
                          <a:ea typeface="+mn-ea"/>
                        </a:rPr>
                        <a:t>配信開始の</a:t>
                      </a:r>
                      <a:r>
                        <a:rPr lang="en-US" altLang="ja-JP" sz="700" b="0" i="0" u="none" strike="noStrike" dirty="0">
                          <a:solidFill>
                            <a:schemeClr val="tx1"/>
                          </a:solidFill>
                          <a:effectLst/>
                          <a:latin typeface="+mn-ea"/>
                          <a:ea typeface="+mn-ea"/>
                        </a:rPr>
                        <a:t>8</a:t>
                      </a:r>
                      <a:r>
                        <a:rPr lang="ja-JP" altLang="en-US" sz="700" b="0" i="0" u="none" strike="noStrike" dirty="0">
                          <a:solidFill>
                            <a:schemeClr val="tx1"/>
                          </a:solidFill>
                          <a:effectLst/>
                          <a:latin typeface="+mn-ea"/>
                          <a:ea typeface="+mn-ea"/>
                        </a:rPr>
                        <a:t>営業日前 </a:t>
                      </a:r>
                      <a:r>
                        <a:rPr lang="en-US" altLang="ja-JP" sz="700" b="0" i="0" u="none" strike="noStrike" dirty="0">
                          <a:solidFill>
                            <a:schemeClr val="tx1"/>
                          </a:solidFill>
                          <a:effectLst/>
                          <a:latin typeface="+mn-ea"/>
                          <a:ea typeface="+mn-ea"/>
                        </a:rPr>
                        <a:t>12:00</a:t>
                      </a:r>
                      <a:endParaRPr lang="ja-JP" altLang="en-US" sz="700" b="0" i="0" u="none" strike="noStrike" dirty="0">
                        <a:solidFill>
                          <a:schemeClr val="tx1"/>
                        </a:solidFill>
                        <a:effectLst/>
                        <a:latin typeface="+mn-ea"/>
                        <a:ea typeface="+mn-ea"/>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700" b="0" i="0" u="none" strike="noStrike" dirty="0">
                          <a:solidFill>
                            <a:schemeClr val="tx1"/>
                          </a:solidFill>
                          <a:effectLst/>
                          <a:latin typeface="+mn-ea"/>
                          <a:ea typeface="+mn-ea"/>
                        </a:rPr>
                        <a:t>静止画</a:t>
                      </a:r>
                      <a:r>
                        <a:rPr lang="en-US" altLang="ja-JP" sz="700" b="0" i="0" u="none" strike="noStrike" dirty="0">
                          <a:solidFill>
                            <a:schemeClr val="tx1"/>
                          </a:solidFill>
                          <a:effectLst/>
                          <a:latin typeface="+mn-ea"/>
                          <a:ea typeface="+mn-ea"/>
                        </a:rPr>
                        <a:t>: </a:t>
                      </a:r>
                      <a:r>
                        <a:rPr lang="ja-JP" altLang="en-US" sz="700" b="0" i="0" u="none" strike="noStrike" dirty="0">
                          <a:solidFill>
                            <a:schemeClr val="tx1"/>
                          </a:solidFill>
                          <a:effectLst/>
                          <a:latin typeface="+mn-ea"/>
                          <a:ea typeface="+mn-ea"/>
                        </a:rPr>
                        <a:t>配信開始の</a:t>
                      </a:r>
                      <a:r>
                        <a:rPr lang="en-US" altLang="ja-JP" sz="700" b="0" i="0" u="none" strike="noStrike" dirty="0">
                          <a:solidFill>
                            <a:schemeClr val="tx1"/>
                          </a:solidFill>
                          <a:effectLst/>
                          <a:latin typeface="+mn-ea"/>
                          <a:ea typeface="+mn-ea"/>
                        </a:rPr>
                        <a:t>5</a:t>
                      </a:r>
                      <a:r>
                        <a:rPr lang="ja-JP" altLang="en-US" sz="700" b="0" i="0" u="none" strike="noStrike" dirty="0">
                          <a:solidFill>
                            <a:schemeClr val="tx1"/>
                          </a:solidFill>
                          <a:effectLst/>
                          <a:latin typeface="+mn-ea"/>
                          <a:ea typeface="+mn-ea"/>
                        </a:rPr>
                        <a:t>営業日前 </a:t>
                      </a:r>
                      <a:r>
                        <a:rPr lang="en-US" altLang="ja-JP" sz="700" b="0" i="0" u="none" strike="noStrike" dirty="0">
                          <a:solidFill>
                            <a:schemeClr val="tx1"/>
                          </a:solidFill>
                          <a:effectLst/>
                          <a:latin typeface="+mn-ea"/>
                          <a:ea typeface="+mn-ea"/>
                        </a:rPr>
                        <a:t>12:00</a:t>
                      </a:r>
                      <a:endParaRPr lang="ja-JP" altLang="en-US" sz="700" b="0" i="0" u="none" strike="noStrike" dirty="0">
                        <a:solidFill>
                          <a:schemeClr val="tx1"/>
                        </a:solidFill>
                        <a:effectLst/>
                        <a:latin typeface="+mn-ea"/>
                        <a:ea typeface="+mn-ea"/>
                      </a:endParaRPr>
                    </a:p>
                    <a:p>
                      <a:pPr algn="l" fontAlgn="ctr"/>
                      <a:r>
                        <a:rPr lang="ja-JP" altLang="en-US" sz="700" b="0" i="0" u="none" strike="noStrike" dirty="0">
                          <a:solidFill>
                            <a:schemeClr val="tx1"/>
                          </a:solidFill>
                          <a:effectLst/>
                          <a:latin typeface="+mn-ea"/>
                          <a:ea typeface="+mn-ea"/>
                        </a:rPr>
                        <a:t>動画</a:t>
                      </a:r>
                      <a:r>
                        <a:rPr lang="en-US" altLang="ja-JP" sz="700" b="0" i="0" u="none" strike="noStrike" dirty="0">
                          <a:solidFill>
                            <a:schemeClr val="tx1"/>
                          </a:solidFill>
                          <a:effectLst/>
                          <a:latin typeface="+mn-ea"/>
                          <a:ea typeface="+mn-ea"/>
                        </a:rPr>
                        <a:t>: </a:t>
                      </a:r>
                      <a:r>
                        <a:rPr lang="ja-JP" altLang="en-US" sz="700" b="0" i="0" u="none" strike="noStrike" dirty="0">
                          <a:solidFill>
                            <a:schemeClr val="tx1"/>
                          </a:solidFill>
                          <a:effectLst/>
                          <a:latin typeface="+mn-ea"/>
                          <a:ea typeface="+mn-ea"/>
                        </a:rPr>
                        <a:t>配信開始の</a:t>
                      </a:r>
                      <a:r>
                        <a:rPr lang="en-US" altLang="ja-JP" sz="700" b="0" i="0" u="none" strike="noStrike" dirty="0">
                          <a:solidFill>
                            <a:schemeClr val="tx1"/>
                          </a:solidFill>
                          <a:effectLst/>
                          <a:latin typeface="+mn-ea"/>
                          <a:ea typeface="+mn-ea"/>
                        </a:rPr>
                        <a:t>8</a:t>
                      </a:r>
                      <a:r>
                        <a:rPr lang="ja-JP" altLang="en-US" sz="700" b="0" i="0" u="none" strike="noStrike" dirty="0">
                          <a:solidFill>
                            <a:schemeClr val="tx1"/>
                          </a:solidFill>
                          <a:effectLst/>
                          <a:latin typeface="+mn-ea"/>
                          <a:ea typeface="+mn-ea"/>
                        </a:rPr>
                        <a:t>営業日前 </a:t>
                      </a:r>
                      <a:r>
                        <a:rPr lang="en-US" altLang="ja-JP" sz="700" b="0" i="0" u="none" strike="noStrike" dirty="0">
                          <a:solidFill>
                            <a:schemeClr val="tx1"/>
                          </a:solidFill>
                          <a:effectLst/>
                          <a:latin typeface="+mn-ea"/>
                          <a:ea typeface="+mn-ea"/>
                        </a:rPr>
                        <a:t>12:00</a:t>
                      </a:r>
                      <a:endParaRPr lang="ja-JP" altLang="en-US" sz="700" b="0" i="0" u="none" strike="noStrike" dirty="0">
                        <a:solidFill>
                          <a:schemeClr val="tx1"/>
                        </a:solidFill>
                        <a:effectLst/>
                        <a:latin typeface="+mn-ea"/>
                        <a:ea typeface="+mn-ea"/>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700" b="0" i="0" u="none" strike="noStrike" dirty="0">
                          <a:solidFill>
                            <a:schemeClr val="tx1"/>
                          </a:solidFill>
                          <a:effectLst/>
                          <a:latin typeface="+mn-ea"/>
                          <a:ea typeface="+mn-ea"/>
                        </a:rPr>
                        <a:t>静止画</a:t>
                      </a:r>
                      <a:r>
                        <a:rPr lang="en-US" altLang="ja-JP" sz="700" b="0" i="0" u="none" strike="noStrike" dirty="0">
                          <a:solidFill>
                            <a:schemeClr val="tx1"/>
                          </a:solidFill>
                          <a:effectLst/>
                          <a:latin typeface="+mn-ea"/>
                          <a:ea typeface="+mn-ea"/>
                        </a:rPr>
                        <a:t>: </a:t>
                      </a:r>
                      <a:r>
                        <a:rPr lang="ja-JP" altLang="en-US" sz="700" b="0" i="0" u="none" strike="noStrike" dirty="0">
                          <a:solidFill>
                            <a:schemeClr val="tx1"/>
                          </a:solidFill>
                          <a:effectLst/>
                          <a:latin typeface="+mn-ea"/>
                          <a:ea typeface="+mn-ea"/>
                        </a:rPr>
                        <a:t>配信開始の</a:t>
                      </a:r>
                      <a:r>
                        <a:rPr lang="en-US" altLang="ja-JP" sz="700" b="0" i="0" u="none" strike="noStrike" dirty="0">
                          <a:solidFill>
                            <a:schemeClr val="tx1"/>
                          </a:solidFill>
                          <a:effectLst/>
                          <a:latin typeface="+mn-ea"/>
                          <a:ea typeface="+mn-ea"/>
                        </a:rPr>
                        <a:t>5</a:t>
                      </a:r>
                      <a:r>
                        <a:rPr lang="ja-JP" altLang="en-US" sz="700" b="0" i="0" u="none" strike="noStrike" dirty="0">
                          <a:solidFill>
                            <a:schemeClr val="tx1"/>
                          </a:solidFill>
                          <a:effectLst/>
                          <a:latin typeface="+mn-ea"/>
                          <a:ea typeface="+mn-ea"/>
                        </a:rPr>
                        <a:t>営業日前 </a:t>
                      </a:r>
                      <a:r>
                        <a:rPr lang="en-US" altLang="ja-JP" sz="700" b="0" i="0" u="none" strike="noStrike" dirty="0">
                          <a:solidFill>
                            <a:schemeClr val="tx1"/>
                          </a:solidFill>
                          <a:effectLst/>
                          <a:latin typeface="+mn-ea"/>
                          <a:ea typeface="+mn-ea"/>
                        </a:rPr>
                        <a:t>12:00</a:t>
                      </a:r>
                      <a:endParaRPr lang="ja-JP" altLang="en-US" sz="700" b="0" i="0" u="none" strike="noStrike" dirty="0">
                        <a:solidFill>
                          <a:schemeClr val="tx1"/>
                        </a:solidFill>
                        <a:effectLst/>
                        <a:latin typeface="+mn-ea"/>
                        <a:ea typeface="+mn-ea"/>
                      </a:endParaRPr>
                    </a:p>
                    <a:p>
                      <a:pPr algn="l" fontAlgn="ctr"/>
                      <a:r>
                        <a:rPr lang="ja-JP" altLang="en-US" sz="700" b="0" i="0" u="none" strike="noStrike" dirty="0">
                          <a:solidFill>
                            <a:schemeClr val="tx1"/>
                          </a:solidFill>
                          <a:effectLst/>
                          <a:latin typeface="+mn-ea"/>
                          <a:ea typeface="+mn-ea"/>
                        </a:rPr>
                        <a:t>動画</a:t>
                      </a:r>
                      <a:r>
                        <a:rPr lang="en-US" altLang="ja-JP" sz="700" b="0" i="0" u="none" strike="noStrike" dirty="0">
                          <a:solidFill>
                            <a:schemeClr val="tx1"/>
                          </a:solidFill>
                          <a:effectLst/>
                          <a:latin typeface="+mn-ea"/>
                          <a:ea typeface="+mn-ea"/>
                        </a:rPr>
                        <a:t>: </a:t>
                      </a:r>
                      <a:r>
                        <a:rPr lang="ja-JP" altLang="en-US" sz="700" b="0" i="0" u="none" strike="noStrike" dirty="0">
                          <a:solidFill>
                            <a:schemeClr val="tx1"/>
                          </a:solidFill>
                          <a:effectLst/>
                          <a:latin typeface="+mn-ea"/>
                          <a:ea typeface="+mn-ea"/>
                        </a:rPr>
                        <a:t>配信開始の</a:t>
                      </a:r>
                      <a:r>
                        <a:rPr lang="en-US" altLang="ja-JP" sz="700" b="0" i="0" u="none" strike="noStrike" dirty="0">
                          <a:solidFill>
                            <a:schemeClr val="tx1"/>
                          </a:solidFill>
                          <a:effectLst/>
                          <a:latin typeface="+mn-ea"/>
                          <a:ea typeface="+mn-ea"/>
                        </a:rPr>
                        <a:t>8</a:t>
                      </a:r>
                      <a:r>
                        <a:rPr lang="ja-JP" altLang="en-US" sz="700" b="0" i="0" u="none" strike="noStrike" dirty="0">
                          <a:solidFill>
                            <a:schemeClr val="tx1"/>
                          </a:solidFill>
                          <a:effectLst/>
                          <a:latin typeface="+mn-ea"/>
                          <a:ea typeface="+mn-ea"/>
                        </a:rPr>
                        <a:t>営業日前 </a:t>
                      </a:r>
                      <a:r>
                        <a:rPr lang="en-US" altLang="ja-JP" sz="700" b="0" i="0" u="none" strike="noStrike" dirty="0">
                          <a:solidFill>
                            <a:schemeClr val="tx1"/>
                          </a:solidFill>
                          <a:effectLst/>
                          <a:latin typeface="+mn-ea"/>
                          <a:ea typeface="+mn-ea"/>
                        </a:rPr>
                        <a:t>12:00</a:t>
                      </a:r>
                      <a:endParaRPr lang="ja-JP" altLang="en-US" sz="700" b="0" i="0" u="none" strike="noStrike" dirty="0">
                        <a:solidFill>
                          <a:schemeClr val="tx1"/>
                        </a:solidFill>
                        <a:effectLst/>
                        <a:latin typeface="+mn-ea"/>
                        <a:ea typeface="+mn-ea"/>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700" b="0" i="0" u="none" strike="noStrike" dirty="0">
                          <a:solidFill>
                            <a:schemeClr val="tx1"/>
                          </a:solidFill>
                          <a:effectLst/>
                          <a:latin typeface="+mn-ea"/>
                          <a:ea typeface="+mn-ea"/>
                        </a:rPr>
                        <a:t>静止画</a:t>
                      </a:r>
                      <a:r>
                        <a:rPr lang="en-US" altLang="ja-JP" sz="700" b="0" i="0" u="none" strike="noStrike" dirty="0">
                          <a:solidFill>
                            <a:schemeClr val="tx1"/>
                          </a:solidFill>
                          <a:effectLst/>
                          <a:latin typeface="+mn-ea"/>
                          <a:ea typeface="+mn-ea"/>
                        </a:rPr>
                        <a:t>: </a:t>
                      </a:r>
                      <a:r>
                        <a:rPr lang="ja-JP" altLang="en-US" sz="700" b="0" i="0" u="none" strike="noStrike" dirty="0">
                          <a:solidFill>
                            <a:schemeClr val="tx1"/>
                          </a:solidFill>
                          <a:effectLst/>
                          <a:latin typeface="+mn-ea"/>
                          <a:ea typeface="+mn-ea"/>
                        </a:rPr>
                        <a:t>配信開始の</a:t>
                      </a:r>
                      <a:r>
                        <a:rPr lang="en-US" altLang="ja-JP" sz="700" b="0" i="0" u="none" strike="noStrike" dirty="0">
                          <a:solidFill>
                            <a:schemeClr val="tx1"/>
                          </a:solidFill>
                          <a:effectLst/>
                          <a:latin typeface="+mn-ea"/>
                          <a:ea typeface="+mn-ea"/>
                        </a:rPr>
                        <a:t>6</a:t>
                      </a:r>
                      <a:r>
                        <a:rPr lang="ja-JP" altLang="en-US" sz="700" b="0" i="0" u="none" strike="noStrike" dirty="0">
                          <a:solidFill>
                            <a:schemeClr val="tx1"/>
                          </a:solidFill>
                          <a:effectLst/>
                          <a:latin typeface="+mn-ea"/>
                          <a:ea typeface="+mn-ea"/>
                        </a:rPr>
                        <a:t>営業日前 </a:t>
                      </a:r>
                      <a:r>
                        <a:rPr lang="en-US" altLang="ja-JP" sz="700" b="0" i="0" u="none" strike="noStrike" dirty="0">
                          <a:solidFill>
                            <a:schemeClr val="tx1"/>
                          </a:solidFill>
                          <a:effectLst/>
                          <a:latin typeface="+mn-ea"/>
                          <a:ea typeface="+mn-ea"/>
                        </a:rPr>
                        <a:t>12:00</a:t>
                      </a:r>
                      <a:endParaRPr lang="ja-JP" altLang="en-US" sz="700" b="0" i="0" u="none" strike="noStrike" dirty="0">
                        <a:solidFill>
                          <a:schemeClr val="tx1"/>
                        </a:solidFill>
                        <a:effectLst/>
                        <a:latin typeface="+mn-ea"/>
                        <a:ea typeface="+mn-ea"/>
                      </a:endParaRPr>
                    </a:p>
                    <a:p>
                      <a:pPr algn="l" fontAlgn="ctr"/>
                      <a:r>
                        <a:rPr lang="ja-JP" altLang="en-US" sz="700" b="0" i="0" u="none" strike="noStrike" dirty="0">
                          <a:solidFill>
                            <a:schemeClr val="tx1"/>
                          </a:solidFill>
                          <a:effectLst/>
                          <a:latin typeface="+mn-ea"/>
                          <a:ea typeface="+mn-ea"/>
                        </a:rPr>
                        <a:t>動画</a:t>
                      </a:r>
                      <a:r>
                        <a:rPr lang="en-US" altLang="ja-JP" sz="700" b="0" i="0" u="none" strike="noStrike" dirty="0">
                          <a:solidFill>
                            <a:schemeClr val="tx1"/>
                          </a:solidFill>
                          <a:effectLst/>
                          <a:latin typeface="+mn-ea"/>
                          <a:ea typeface="+mn-ea"/>
                        </a:rPr>
                        <a:t>: </a:t>
                      </a:r>
                      <a:r>
                        <a:rPr lang="ja-JP" altLang="en-US" sz="700" b="0" i="0" u="none" strike="noStrike" dirty="0">
                          <a:solidFill>
                            <a:schemeClr val="tx1"/>
                          </a:solidFill>
                          <a:effectLst/>
                          <a:latin typeface="+mn-ea"/>
                          <a:ea typeface="+mn-ea"/>
                        </a:rPr>
                        <a:t>配信開始の</a:t>
                      </a:r>
                      <a:r>
                        <a:rPr lang="en-US" altLang="ja-JP" sz="700" b="0" i="0" u="none" strike="noStrike" dirty="0">
                          <a:solidFill>
                            <a:schemeClr val="tx1"/>
                          </a:solidFill>
                          <a:effectLst/>
                          <a:latin typeface="+mn-ea"/>
                          <a:ea typeface="+mn-ea"/>
                        </a:rPr>
                        <a:t>8</a:t>
                      </a:r>
                      <a:r>
                        <a:rPr lang="ja-JP" altLang="en-US" sz="700" b="0" i="0" u="none" strike="noStrike" dirty="0">
                          <a:solidFill>
                            <a:schemeClr val="tx1"/>
                          </a:solidFill>
                          <a:effectLst/>
                          <a:latin typeface="+mn-ea"/>
                          <a:ea typeface="+mn-ea"/>
                        </a:rPr>
                        <a:t>営業日前 </a:t>
                      </a:r>
                      <a:r>
                        <a:rPr lang="en-US" altLang="ja-JP" sz="700" b="0" i="0" u="none" strike="noStrike" dirty="0">
                          <a:solidFill>
                            <a:schemeClr val="tx1"/>
                          </a:solidFill>
                          <a:effectLst/>
                          <a:latin typeface="+mn-ea"/>
                          <a:ea typeface="+mn-ea"/>
                        </a:rPr>
                        <a:t>12:00</a:t>
                      </a:r>
                      <a:endParaRPr lang="ja-JP" altLang="en-US" sz="700" b="0" i="0" u="none" strike="noStrike" dirty="0">
                        <a:solidFill>
                          <a:schemeClr val="tx1"/>
                        </a:solidFill>
                        <a:effectLst/>
                        <a:latin typeface="+mn-ea"/>
                        <a:ea typeface="+mn-ea"/>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55517322"/>
                  </a:ext>
                </a:extLst>
              </a:tr>
            </a:tbl>
          </a:graphicData>
        </a:graphic>
      </p:graphicFrame>
    </p:spTree>
    <p:extLst>
      <p:ext uri="{BB962C8B-B14F-4D97-AF65-F5344CB8AC3E}">
        <p14:creationId xmlns:p14="http://schemas.microsoft.com/office/powerpoint/2010/main" val="29979217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C98ED34-D7BE-4959-B2F6-B828874B0E0D}"/>
              </a:ext>
            </a:extLst>
          </p:cNvPr>
          <p:cNvSpPr/>
          <p:nvPr/>
        </p:nvSpPr>
        <p:spPr>
          <a:xfrm>
            <a:off x="5850183" y="1274395"/>
            <a:ext cx="3017369" cy="50916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898700A3-79D9-4433-B0BB-67B0E169DB84}"/>
              </a:ext>
            </a:extLst>
          </p:cNvPr>
          <p:cNvSpPr>
            <a:spLocks noGrp="1"/>
          </p:cNvSpPr>
          <p:nvPr>
            <p:ph type="sldNum" sz="quarter" idx="12"/>
          </p:nvPr>
        </p:nvSpPr>
        <p:spPr/>
        <p:txBody>
          <a:bodyPr/>
          <a:lstStyle/>
          <a:p>
            <a:fld id="{D8B91448-09D1-4BE7-A07D-AABAAA73F2EB}" type="slidenum">
              <a:rPr kumimoji="1" lang="ja-JP" altLang="en-US" dirty="0" smtClean="0"/>
              <a:t>64</a:t>
            </a:fld>
            <a:endParaRPr kumimoji="1" lang="ja-JP" altLang="en-US"/>
          </a:p>
        </p:txBody>
      </p:sp>
      <p:sp>
        <p:nvSpPr>
          <p:cNvPr id="4" name="フッター プレースホルダー 3">
            <a:extLst>
              <a:ext uri="{FF2B5EF4-FFF2-40B4-BE49-F238E27FC236}">
                <a16:creationId xmlns:a16="http://schemas.microsoft.com/office/drawing/2014/main" id="{7E8B6DBA-A95A-4EA4-9BFC-9D70590723E2}"/>
              </a:ext>
            </a:extLst>
          </p:cNvPr>
          <p:cNvSpPr>
            <a:spLocks noGrp="1"/>
          </p:cNvSpPr>
          <p:nvPr>
            <p:ph type="ftr" sz="quarter" idx="13"/>
          </p:nvPr>
        </p:nvSpPr>
        <p:spPr/>
        <p:txBody>
          <a:bodyPr/>
          <a:lstStyle/>
          <a:p>
            <a:r>
              <a:rPr lang="en-US" altLang="ja-JP"/>
              <a:t>Copyright © Kakaku.com, Inc. All Rights Reserved.</a:t>
            </a:r>
          </a:p>
        </p:txBody>
      </p:sp>
      <p:sp>
        <p:nvSpPr>
          <p:cNvPr id="5" name="テキスト プレースホルダー 8">
            <a:extLst>
              <a:ext uri="{FF2B5EF4-FFF2-40B4-BE49-F238E27FC236}">
                <a16:creationId xmlns:a16="http://schemas.microsoft.com/office/drawing/2014/main" id="{2766DC2E-5AB4-4775-8973-B06C0E55EB7B}"/>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原稿規定・広告掲載基準</a:t>
            </a:r>
          </a:p>
        </p:txBody>
      </p:sp>
      <p:sp>
        <p:nvSpPr>
          <p:cNvPr id="13" name="タイトル 2">
            <a:extLst>
              <a:ext uri="{FF2B5EF4-FFF2-40B4-BE49-F238E27FC236}">
                <a16:creationId xmlns:a16="http://schemas.microsoft.com/office/drawing/2014/main" id="{4579EE90-92E2-4779-8610-2785F638505A}"/>
              </a:ext>
            </a:extLst>
          </p:cNvPr>
          <p:cNvSpPr>
            <a:spLocks noGrp="1"/>
          </p:cNvSpPr>
          <p:nvPr>
            <p:ph type="title"/>
          </p:nvPr>
        </p:nvSpPr>
        <p:spPr>
          <a:xfrm>
            <a:off x="172641" y="438223"/>
            <a:ext cx="7578493" cy="744837"/>
          </a:xfrm>
        </p:spPr>
        <p:txBody>
          <a:bodyPr/>
          <a:lstStyle/>
          <a:p>
            <a:r>
              <a:rPr kumimoji="1" lang="ja-JP" altLang="en-US"/>
              <a:t>音声を使用する広告について</a:t>
            </a:r>
          </a:p>
        </p:txBody>
      </p:sp>
      <p:sp>
        <p:nvSpPr>
          <p:cNvPr id="12" name="正方形/長方形 11">
            <a:extLst>
              <a:ext uri="{FF2B5EF4-FFF2-40B4-BE49-F238E27FC236}">
                <a16:creationId xmlns:a16="http://schemas.microsoft.com/office/drawing/2014/main" id="{EA12DA20-1658-4A45-8D07-933BED14287E}"/>
              </a:ext>
            </a:extLst>
          </p:cNvPr>
          <p:cNvSpPr/>
          <p:nvPr/>
        </p:nvSpPr>
        <p:spPr>
          <a:xfrm>
            <a:off x="211888" y="1158865"/>
            <a:ext cx="5349180" cy="4762842"/>
          </a:xfrm>
          <a:prstGeom prst="rect">
            <a:avLst/>
          </a:prstGeom>
        </p:spPr>
        <p:txBody>
          <a:bodyPr wrap="square">
            <a:spAutoFit/>
          </a:bodyPr>
          <a:lstStyle/>
          <a:p>
            <a:pPr>
              <a:lnSpc>
                <a:spcPct val="150000"/>
              </a:lnSpc>
            </a:pPr>
            <a:r>
              <a:rPr lang="ja-JP" altLang="en-US" sz="1600" b="1">
                <a:latin typeface="+mn-ea"/>
              </a:rPr>
              <a:t>音声広告の推奨仕様</a:t>
            </a:r>
          </a:p>
          <a:p>
            <a:r>
              <a:rPr lang="ja-JP" altLang="en-US" sz="1050" b="0">
                <a:latin typeface="+mn-ea"/>
              </a:rPr>
              <a:t>音声コーデックフォーマット </a:t>
            </a:r>
            <a:r>
              <a:rPr lang="en-US" altLang="ja-JP" sz="1050" b="0">
                <a:latin typeface="+mn-ea"/>
              </a:rPr>
              <a:t>MP3 </a:t>
            </a:r>
            <a:r>
              <a:rPr lang="ja-JP" altLang="en-US" sz="1050" b="0">
                <a:latin typeface="+mn-ea"/>
              </a:rPr>
              <a:t>、</a:t>
            </a:r>
            <a:r>
              <a:rPr lang="en-US" altLang="ja-JP" sz="1050" b="0">
                <a:latin typeface="+mn-ea"/>
              </a:rPr>
              <a:t>AAC</a:t>
            </a:r>
            <a:r>
              <a:rPr lang="ja-JP" altLang="en-US" sz="1050" b="0">
                <a:latin typeface="+mn-ea"/>
              </a:rPr>
              <a:t>を推奨 </a:t>
            </a:r>
          </a:p>
          <a:p>
            <a:r>
              <a:rPr lang="ja-JP" altLang="en-US" sz="1050" b="0">
                <a:latin typeface="+mn-ea"/>
              </a:rPr>
              <a:t>サンプリングレート：</a:t>
            </a:r>
            <a:r>
              <a:rPr lang="en-US" altLang="ja-JP" sz="1050" b="0">
                <a:latin typeface="+mn-ea"/>
              </a:rPr>
              <a:t>22.0Khz </a:t>
            </a:r>
            <a:r>
              <a:rPr lang="ja-JP" altLang="en-US" sz="1050" b="0">
                <a:latin typeface="+mn-ea"/>
              </a:rPr>
              <a:t>～ </a:t>
            </a:r>
            <a:r>
              <a:rPr lang="en-US" altLang="ja-JP" sz="1050" b="0">
                <a:latin typeface="+mn-ea"/>
              </a:rPr>
              <a:t>44.1Khz </a:t>
            </a:r>
            <a:r>
              <a:rPr lang="ja-JP" altLang="en-US" sz="1050" b="0">
                <a:latin typeface="+mn-ea"/>
              </a:rPr>
              <a:t>を推奨</a:t>
            </a:r>
            <a:r>
              <a:rPr lang="en-US" altLang="ja-JP" sz="1050" b="0">
                <a:latin typeface="+mn-ea"/>
              </a:rPr>
              <a:t>(48Khz</a:t>
            </a:r>
            <a:r>
              <a:rPr lang="ja-JP" altLang="en-US" sz="1050" b="0">
                <a:latin typeface="+mn-ea"/>
              </a:rPr>
              <a:t>でも可能</a:t>
            </a:r>
            <a:r>
              <a:rPr lang="en-US" altLang="ja-JP" sz="1050" b="0">
                <a:latin typeface="+mn-ea"/>
              </a:rPr>
              <a:t>) </a:t>
            </a:r>
          </a:p>
          <a:p>
            <a:r>
              <a:rPr lang="ja-JP" altLang="en-US" sz="1050" b="0">
                <a:latin typeface="+mn-ea"/>
              </a:rPr>
              <a:t>音源は、音声レベルのピーク の </a:t>
            </a:r>
            <a:r>
              <a:rPr lang="en-US" altLang="ja-JP" sz="1050" b="0">
                <a:latin typeface="+mn-ea"/>
              </a:rPr>
              <a:t>-3 </a:t>
            </a:r>
            <a:r>
              <a:rPr lang="ja-JP" altLang="en-US" sz="1050" b="0">
                <a:latin typeface="+mn-ea"/>
              </a:rPr>
              <a:t>～ </a:t>
            </a:r>
            <a:r>
              <a:rPr lang="en-US" altLang="ja-JP" sz="1050" b="0">
                <a:latin typeface="+mn-ea"/>
              </a:rPr>
              <a:t>-6db </a:t>
            </a:r>
            <a:r>
              <a:rPr lang="ja-JP" altLang="en-US" sz="1050" b="0">
                <a:latin typeface="+mn-ea"/>
              </a:rPr>
              <a:t>を推奨 </a:t>
            </a:r>
            <a:endParaRPr lang="en-US" altLang="ja-JP" sz="1050" b="0">
              <a:latin typeface="+mn-ea"/>
            </a:endParaRPr>
          </a:p>
          <a:p>
            <a:endParaRPr lang="en-US" altLang="ja-JP" sz="1050" b="0">
              <a:latin typeface="+mn-ea"/>
            </a:endParaRPr>
          </a:p>
          <a:p>
            <a:pPr>
              <a:lnSpc>
                <a:spcPct val="150000"/>
              </a:lnSpc>
            </a:pPr>
            <a:r>
              <a:rPr lang="ja-JP" altLang="en-US" sz="1600" b="1">
                <a:latin typeface="+mn-ea"/>
              </a:rPr>
              <a:t>再生時間</a:t>
            </a:r>
            <a:endParaRPr lang="en-US" altLang="ja-JP" sz="1600" b="1">
              <a:latin typeface="+mn-ea"/>
            </a:endParaRPr>
          </a:p>
          <a:p>
            <a:r>
              <a:rPr lang="en-US" altLang="ja-JP" sz="1050" b="0">
                <a:latin typeface="+mn-ea"/>
              </a:rPr>
              <a:t>30</a:t>
            </a:r>
            <a:r>
              <a:rPr lang="ja-JP" altLang="en-US" sz="1050" b="0">
                <a:latin typeface="+mn-ea"/>
              </a:rPr>
              <a:t>秒以内推奨</a:t>
            </a:r>
            <a:endParaRPr lang="en-US" altLang="ja-JP" sz="1050" b="0">
              <a:latin typeface="+mn-ea"/>
            </a:endParaRPr>
          </a:p>
          <a:p>
            <a:endParaRPr lang="ja-JP" altLang="en-US" b="0">
              <a:latin typeface="+mn-ea"/>
            </a:endParaRPr>
          </a:p>
          <a:p>
            <a:pPr>
              <a:lnSpc>
                <a:spcPct val="150000"/>
              </a:lnSpc>
            </a:pPr>
            <a:r>
              <a:rPr lang="ja-JP" altLang="en-US" sz="1600" b="1">
                <a:latin typeface="+mn-ea"/>
              </a:rPr>
              <a:t>コンテンツ要件</a:t>
            </a:r>
          </a:p>
          <a:p>
            <a:r>
              <a:rPr lang="ja-JP" altLang="en-US" sz="1050" b="0">
                <a:latin typeface="+mn-ea"/>
              </a:rPr>
              <a:t>音声の品質 ： 音声は明確で認識しやすいものにしてください。 </a:t>
            </a:r>
          </a:p>
          <a:p>
            <a:r>
              <a:rPr lang="ja-JP" altLang="en-US" sz="1050" b="0">
                <a:latin typeface="+mn-ea"/>
              </a:rPr>
              <a:t> 禁止事項：</a:t>
            </a:r>
            <a:endParaRPr lang="en-US" altLang="ja-JP" sz="1050" b="0">
              <a:latin typeface="+mn-ea"/>
            </a:endParaRPr>
          </a:p>
          <a:p>
            <a:pPr marL="446088" indent="-446088"/>
            <a:r>
              <a:rPr lang="ja-JP" altLang="en-US" sz="1050" b="0">
                <a:latin typeface="+mn-ea"/>
              </a:rPr>
              <a:t>（１） クラクション、急ブレーキ、永続する地鳴り、叫び、不快音、耳障りな音声の使用を禁止します。 </a:t>
            </a:r>
          </a:p>
          <a:p>
            <a:pPr marL="446088" indent="-446088"/>
            <a:r>
              <a:rPr lang="ja-JP" altLang="en-US" sz="1050" b="0">
                <a:latin typeface="+mn-ea"/>
              </a:rPr>
              <a:t>（２） 著しくパンを繰り返すもの、ダイナミックレンジの激しい音声の使用を禁止します。 </a:t>
            </a:r>
          </a:p>
          <a:p>
            <a:pPr marL="446088" indent="-446088"/>
            <a:r>
              <a:rPr lang="ja-JP" altLang="en-US" sz="1050" b="0">
                <a:latin typeface="+mn-ea"/>
              </a:rPr>
              <a:t>（３） 著作権に保護されている市販のオーディオ</a:t>
            </a:r>
            <a:r>
              <a:rPr lang="en-US" altLang="ja-JP" sz="1050" b="0">
                <a:latin typeface="+mn-ea"/>
              </a:rPr>
              <a:t>CD</a:t>
            </a:r>
            <a:r>
              <a:rPr lang="ja-JP" altLang="en-US" sz="1050" b="0">
                <a:latin typeface="+mn-ea"/>
              </a:rPr>
              <a:t>から、承諾なしに音声を使用することを禁止します。 </a:t>
            </a:r>
          </a:p>
          <a:p>
            <a:endParaRPr lang="en-US" altLang="ja-JP" sz="1400" b="0">
              <a:latin typeface="+mn-ea"/>
            </a:endParaRPr>
          </a:p>
          <a:p>
            <a:pPr>
              <a:lnSpc>
                <a:spcPct val="150000"/>
              </a:lnSpc>
            </a:pPr>
            <a:r>
              <a:rPr lang="ja-JP" altLang="en-US" sz="1600" b="1">
                <a:latin typeface="+mn-ea"/>
              </a:rPr>
              <a:t>音声</a:t>
            </a:r>
            <a:r>
              <a:rPr lang="en-US" altLang="ja-JP" sz="1600" b="1">
                <a:latin typeface="+mn-ea"/>
              </a:rPr>
              <a:t>ON/OFF</a:t>
            </a:r>
            <a:r>
              <a:rPr lang="ja-JP" altLang="en-US" sz="1600" b="1">
                <a:latin typeface="+mn-ea"/>
              </a:rPr>
              <a:t>切り替えボタンについて</a:t>
            </a:r>
          </a:p>
          <a:p>
            <a:r>
              <a:rPr lang="ja-JP" altLang="en-US" sz="1050" b="0">
                <a:latin typeface="+mn-ea"/>
              </a:rPr>
              <a:t>広告内で音声を再生する場合、音声の</a:t>
            </a:r>
            <a:r>
              <a:rPr lang="en-US" altLang="ja-JP" sz="1050" b="0">
                <a:latin typeface="+mn-ea"/>
              </a:rPr>
              <a:t>ON/OFF</a:t>
            </a:r>
            <a:r>
              <a:rPr lang="ja-JP" altLang="en-US" sz="1050" b="0">
                <a:latin typeface="+mn-ea"/>
              </a:rPr>
              <a:t>を切り替えるボタンを設定する必要がございます。</a:t>
            </a:r>
            <a:r>
              <a:rPr lang="ja-JP" altLang="en-US" sz="1050">
                <a:latin typeface="+mn-ea"/>
              </a:rPr>
              <a:t>右</a:t>
            </a:r>
            <a:r>
              <a:rPr lang="ja-JP" altLang="en-US" sz="1050" b="0">
                <a:latin typeface="+mn-ea"/>
              </a:rPr>
              <a:t>にサンプルを示します。</a:t>
            </a:r>
            <a:endParaRPr lang="en-US" altLang="ja-JP" sz="1050" b="0">
              <a:latin typeface="+mn-ea"/>
            </a:endParaRPr>
          </a:p>
          <a:p>
            <a:r>
              <a:rPr lang="ja-JP" altLang="en-US" sz="1050" b="0">
                <a:latin typeface="+mn-ea"/>
              </a:rPr>
              <a:t>　</a:t>
            </a:r>
            <a:endParaRPr lang="en-US" altLang="ja-JP" sz="1050" b="0">
              <a:latin typeface="+mn-ea"/>
            </a:endParaRPr>
          </a:p>
          <a:p>
            <a:r>
              <a:rPr lang="en-US" altLang="ja-JP" sz="1050" b="1">
                <a:solidFill>
                  <a:schemeClr val="accent2"/>
                </a:solidFill>
                <a:latin typeface="+mn-ea"/>
              </a:rPr>
              <a:t>※</a:t>
            </a:r>
            <a:r>
              <a:rPr lang="ja-JP" altLang="en-US" sz="1050" b="1">
                <a:solidFill>
                  <a:schemeClr val="accent2"/>
                </a:solidFill>
                <a:latin typeface="+mn-ea"/>
              </a:rPr>
              <a:t>デフォルトの配信設定は、音声</a:t>
            </a:r>
            <a:r>
              <a:rPr lang="en-US" altLang="ja-JP" sz="1050" b="1">
                <a:solidFill>
                  <a:schemeClr val="accent2"/>
                </a:solidFill>
                <a:latin typeface="+mn-ea"/>
              </a:rPr>
              <a:t>OFF</a:t>
            </a:r>
            <a:r>
              <a:rPr lang="ja-JP" altLang="en-US" sz="1050" b="1">
                <a:solidFill>
                  <a:schemeClr val="accent2"/>
                </a:solidFill>
                <a:latin typeface="+mn-ea"/>
              </a:rPr>
              <a:t>の状態となります。 </a:t>
            </a:r>
          </a:p>
        </p:txBody>
      </p:sp>
      <p:sp>
        <p:nvSpPr>
          <p:cNvPr id="15" name="正方形/長方形 14">
            <a:extLst>
              <a:ext uri="{FF2B5EF4-FFF2-40B4-BE49-F238E27FC236}">
                <a16:creationId xmlns:a16="http://schemas.microsoft.com/office/drawing/2014/main" id="{5477B5E4-F629-4975-B86F-C94C61D8317B}"/>
              </a:ext>
            </a:extLst>
          </p:cNvPr>
          <p:cNvSpPr/>
          <p:nvPr/>
        </p:nvSpPr>
        <p:spPr>
          <a:xfrm>
            <a:off x="5902492" y="1348036"/>
            <a:ext cx="2304256" cy="253916"/>
          </a:xfrm>
          <a:prstGeom prst="rect">
            <a:avLst/>
          </a:prstGeom>
        </p:spPr>
        <p:txBody>
          <a:bodyPr wrap="square">
            <a:spAutoFit/>
          </a:bodyPr>
          <a:lstStyle/>
          <a:p>
            <a:r>
              <a:rPr lang="ja-JP" altLang="en-US" sz="1050" b="1">
                <a:latin typeface="+mn-ea"/>
              </a:rPr>
              <a:t>音声</a:t>
            </a:r>
            <a:r>
              <a:rPr lang="en-US" altLang="ja-JP" sz="1050" b="1">
                <a:latin typeface="+mn-ea"/>
              </a:rPr>
              <a:t>OFF</a:t>
            </a:r>
            <a:r>
              <a:rPr lang="ja-JP" altLang="en-US" sz="1050" b="1">
                <a:latin typeface="+mn-ea"/>
              </a:rPr>
              <a:t>の状態のプレーヤー</a:t>
            </a:r>
          </a:p>
        </p:txBody>
      </p:sp>
      <p:pic>
        <p:nvPicPr>
          <p:cNvPr id="20" name="図 19">
            <a:extLst>
              <a:ext uri="{FF2B5EF4-FFF2-40B4-BE49-F238E27FC236}">
                <a16:creationId xmlns:a16="http://schemas.microsoft.com/office/drawing/2014/main" id="{6BC3AE62-A262-4F78-ACB9-F7FBEC5703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02080" y="1650370"/>
            <a:ext cx="2567764" cy="1768489"/>
          </a:xfrm>
          <a:prstGeom prst="rect">
            <a:avLst/>
          </a:prstGeom>
          <a:ln w="38100">
            <a:solidFill>
              <a:schemeClr val="bg1"/>
            </a:solidFill>
          </a:ln>
        </p:spPr>
      </p:pic>
      <p:pic>
        <p:nvPicPr>
          <p:cNvPr id="21" name="図 20">
            <a:extLst>
              <a:ext uri="{FF2B5EF4-FFF2-40B4-BE49-F238E27FC236}">
                <a16:creationId xmlns:a16="http://schemas.microsoft.com/office/drawing/2014/main" id="{58F15DD3-2F89-4B85-86D6-70061BF1D7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02080" y="4177598"/>
            <a:ext cx="2583714" cy="1795586"/>
          </a:xfrm>
          <a:prstGeom prst="rect">
            <a:avLst/>
          </a:prstGeom>
          <a:ln w="38100">
            <a:solidFill>
              <a:schemeClr val="bg1"/>
            </a:solidFill>
          </a:ln>
        </p:spPr>
      </p:pic>
      <p:sp>
        <p:nvSpPr>
          <p:cNvPr id="22" name="正方形/長方形 21">
            <a:extLst>
              <a:ext uri="{FF2B5EF4-FFF2-40B4-BE49-F238E27FC236}">
                <a16:creationId xmlns:a16="http://schemas.microsoft.com/office/drawing/2014/main" id="{3E63170D-640C-4498-A0CD-4362019B3FE2}"/>
              </a:ext>
            </a:extLst>
          </p:cNvPr>
          <p:cNvSpPr/>
          <p:nvPr/>
        </p:nvSpPr>
        <p:spPr>
          <a:xfrm>
            <a:off x="5914031" y="3880030"/>
            <a:ext cx="2828020" cy="253916"/>
          </a:xfrm>
          <a:prstGeom prst="rect">
            <a:avLst/>
          </a:prstGeom>
        </p:spPr>
        <p:txBody>
          <a:bodyPr wrap="square">
            <a:spAutoFit/>
          </a:bodyPr>
          <a:lstStyle/>
          <a:p>
            <a:r>
              <a:rPr lang="ja-JP" altLang="en-US" sz="1050" b="1">
                <a:latin typeface="+mn-ea"/>
              </a:rPr>
              <a:t>音声</a:t>
            </a:r>
            <a:r>
              <a:rPr lang="en-US" altLang="ja-JP" sz="1050" b="1">
                <a:latin typeface="+mn-ea"/>
              </a:rPr>
              <a:t>ON</a:t>
            </a:r>
            <a:r>
              <a:rPr lang="ja-JP" altLang="en-US" sz="1050" b="1">
                <a:latin typeface="+mn-ea"/>
              </a:rPr>
              <a:t>の状態のプレーヤー </a:t>
            </a:r>
          </a:p>
        </p:txBody>
      </p:sp>
      <p:sp>
        <p:nvSpPr>
          <p:cNvPr id="23" name="正方形/長方形 22">
            <a:extLst>
              <a:ext uri="{FF2B5EF4-FFF2-40B4-BE49-F238E27FC236}">
                <a16:creationId xmlns:a16="http://schemas.microsoft.com/office/drawing/2014/main" id="{A2D5C3DC-AEEF-48A1-9F65-CE004C0514BE}"/>
              </a:ext>
            </a:extLst>
          </p:cNvPr>
          <p:cNvSpPr/>
          <p:nvPr/>
        </p:nvSpPr>
        <p:spPr>
          <a:xfrm>
            <a:off x="5850184" y="3491108"/>
            <a:ext cx="3081928" cy="338554"/>
          </a:xfrm>
          <a:prstGeom prst="rect">
            <a:avLst/>
          </a:prstGeom>
        </p:spPr>
        <p:txBody>
          <a:bodyPr wrap="square">
            <a:spAutoFit/>
          </a:bodyPr>
          <a:lstStyle/>
          <a:p>
            <a:r>
              <a:rPr lang="ja-JP" altLang="en-US" sz="800">
                <a:latin typeface="+mn-ea"/>
              </a:rPr>
              <a:t>上</a:t>
            </a:r>
            <a:r>
              <a:rPr lang="ja-JP" altLang="en-US" sz="800" b="0">
                <a:latin typeface="+mn-ea"/>
              </a:rPr>
              <a:t>図のスピーカーのボタンの状態が音が出ていない状態です。 </a:t>
            </a:r>
          </a:p>
          <a:p>
            <a:r>
              <a:rPr lang="ja-JP" altLang="en-US" sz="800" b="0">
                <a:latin typeface="+mn-ea"/>
              </a:rPr>
              <a:t>ボタンをクリックすると音が出ます。 </a:t>
            </a:r>
            <a:endParaRPr lang="ja-JP" altLang="en-US" sz="800">
              <a:latin typeface="+mn-ea"/>
            </a:endParaRPr>
          </a:p>
        </p:txBody>
      </p:sp>
      <p:sp>
        <p:nvSpPr>
          <p:cNvPr id="24" name="正方形/長方形 23">
            <a:extLst>
              <a:ext uri="{FF2B5EF4-FFF2-40B4-BE49-F238E27FC236}">
                <a16:creationId xmlns:a16="http://schemas.microsoft.com/office/drawing/2014/main" id="{6A6811F4-8242-4D17-9612-6307579223AA}"/>
              </a:ext>
            </a:extLst>
          </p:cNvPr>
          <p:cNvSpPr/>
          <p:nvPr/>
        </p:nvSpPr>
        <p:spPr>
          <a:xfrm>
            <a:off x="5881228" y="6000888"/>
            <a:ext cx="3081927" cy="338554"/>
          </a:xfrm>
          <a:prstGeom prst="rect">
            <a:avLst/>
          </a:prstGeom>
        </p:spPr>
        <p:txBody>
          <a:bodyPr wrap="square">
            <a:spAutoFit/>
          </a:bodyPr>
          <a:lstStyle/>
          <a:p>
            <a:r>
              <a:rPr lang="ja-JP" altLang="en-US" sz="800">
                <a:latin typeface="+mn-ea"/>
              </a:rPr>
              <a:t>上</a:t>
            </a:r>
            <a:r>
              <a:rPr lang="ja-JP" altLang="en-US" sz="800" b="0">
                <a:latin typeface="+mn-ea"/>
              </a:rPr>
              <a:t>図のスピーカーのボタンの 状態が音が出ている状態です。 </a:t>
            </a:r>
          </a:p>
          <a:p>
            <a:r>
              <a:rPr lang="ja-JP" altLang="en-US" sz="800" b="0">
                <a:latin typeface="+mn-ea"/>
              </a:rPr>
              <a:t>ボタンをクリックすると音が消えます。 </a:t>
            </a:r>
            <a:endParaRPr lang="ja-JP" altLang="en-US" sz="800">
              <a:latin typeface="+mn-ea"/>
            </a:endParaRPr>
          </a:p>
        </p:txBody>
      </p:sp>
      <p:sp>
        <p:nvSpPr>
          <p:cNvPr id="6" name="楕円 5">
            <a:extLst>
              <a:ext uri="{FF2B5EF4-FFF2-40B4-BE49-F238E27FC236}">
                <a16:creationId xmlns:a16="http://schemas.microsoft.com/office/drawing/2014/main" id="{87AAEC26-BE81-410D-A828-977B6672657F}"/>
              </a:ext>
            </a:extLst>
          </p:cNvPr>
          <p:cNvSpPr/>
          <p:nvPr/>
        </p:nvSpPr>
        <p:spPr>
          <a:xfrm>
            <a:off x="8293394" y="3106372"/>
            <a:ext cx="409353" cy="409353"/>
          </a:xfrm>
          <a:prstGeom prst="ellipse">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504C679D-E2FC-463F-96A2-7FB783EB77A0}"/>
              </a:ext>
            </a:extLst>
          </p:cNvPr>
          <p:cNvSpPr/>
          <p:nvPr/>
        </p:nvSpPr>
        <p:spPr>
          <a:xfrm>
            <a:off x="8293394" y="5635572"/>
            <a:ext cx="409353" cy="409353"/>
          </a:xfrm>
          <a:prstGeom prst="ellipse">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2473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43">
            <a:extLst>
              <a:ext uri="{FF2B5EF4-FFF2-40B4-BE49-F238E27FC236}">
                <a16:creationId xmlns:a16="http://schemas.microsoft.com/office/drawing/2014/main" id="{D67D0DC6-E51E-E100-4A83-53793DC6681F}"/>
              </a:ext>
            </a:extLst>
          </p:cNvPr>
          <p:cNvSpPr/>
          <p:nvPr/>
        </p:nvSpPr>
        <p:spPr>
          <a:xfrm>
            <a:off x="452845" y="4419377"/>
            <a:ext cx="7768047" cy="1560130"/>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p>
        </p:txBody>
      </p:sp>
      <p:sp>
        <p:nvSpPr>
          <p:cNvPr id="13" name="角丸四角形 43">
            <a:extLst>
              <a:ext uri="{FF2B5EF4-FFF2-40B4-BE49-F238E27FC236}">
                <a16:creationId xmlns:a16="http://schemas.microsoft.com/office/drawing/2014/main" id="{80E70568-8EA6-3696-2FE5-70F67F65403D}"/>
              </a:ext>
            </a:extLst>
          </p:cNvPr>
          <p:cNvSpPr/>
          <p:nvPr/>
        </p:nvSpPr>
        <p:spPr>
          <a:xfrm>
            <a:off x="452846" y="1755365"/>
            <a:ext cx="7768046" cy="732818"/>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p>
        </p:txBody>
      </p:sp>
      <p:sp>
        <p:nvSpPr>
          <p:cNvPr id="2" name="スライド番号プレースホルダー 1">
            <a:extLst>
              <a:ext uri="{FF2B5EF4-FFF2-40B4-BE49-F238E27FC236}">
                <a16:creationId xmlns:a16="http://schemas.microsoft.com/office/drawing/2014/main" id="{898700A3-79D9-4433-B0BB-67B0E169DB84}"/>
              </a:ext>
            </a:extLst>
          </p:cNvPr>
          <p:cNvSpPr>
            <a:spLocks noGrp="1"/>
          </p:cNvSpPr>
          <p:nvPr>
            <p:ph type="sldNum" sz="quarter" idx="12"/>
          </p:nvPr>
        </p:nvSpPr>
        <p:spPr/>
        <p:txBody>
          <a:bodyPr/>
          <a:lstStyle/>
          <a:p>
            <a:fld id="{D8B91448-09D1-4BE7-A07D-AABAAA73F2EB}" type="slidenum">
              <a:rPr kumimoji="1" lang="ja-JP" altLang="en-US" dirty="0" smtClean="0"/>
              <a:t>65</a:t>
            </a:fld>
            <a:endParaRPr kumimoji="1" lang="ja-JP" altLang="en-US" dirty="0"/>
          </a:p>
        </p:txBody>
      </p:sp>
      <p:sp>
        <p:nvSpPr>
          <p:cNvPr id="4" name="フッター プレースホルダー 3">
            <a:extLst>
              <a:ext uri="{FF2B5EF4-FFF2-40B4-BE49-F238E27FC236}">
                <a16:creationId xmlns:a16="http://schemas.microsoft.com/office/drawing/2014/main" id="{7E8B6DBA-A95A-4EA4-9BFC-9D70590723E2}"/>
              </a:ext>
            </a:extLst>
          </p:cNvPr>
          <p:cNvSpPr>
            <a:spLocks noGrp="1"/>
          </p:cNvSpPr>
          <p:nvPr>
            <p:ph type="ftr" sz="quarter" idx="13"/>
          </p:nvPr>
        </p:nvSpPr>
        <p:spPr/>
        <p:txBody>
          <a:bodyPr/>
          <a:lstStyle/>
          <a:p>
            <a:r>
              <a:rPr lang="en-US" altLang="ja-JP" dirty="0"/>
              <a:t>Copyright © Kakaku.com, Inc. All Rights Reserved.</a:t>
            </a:r>
          </a:p>
        </p:txBody>
      </p:sp>
      <p:sp>
        <p:nvSpPr>
          <p:cNvPr id="5" name="テキスト プレースホルダー 8">
            <a:extLst>
              <a:ext uri="{FF2B5EF4-FFF2-40B4-BE49-F238E27FC236}">
                <a16:creationId xmlns:a16="http://schemas.microsoft.com/office/drawing/2014/main" id="{2766DC2E-5AB4-4775-8973-B06C0E55EB7B}"/>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ガイドラインと広告の取り組みについて</a:t>
            </a:r>
          </a:p>
        </p:txBody>
      </p:sp>
      <p:sp>
        <p:nvSpPr>
          <p:cNvPr id="12" name="正方形/長方形 11">
            <a:extLst>
              <a:ext uri="{FF2B5EF4-FFF2-40B4-BE49-F238E27FC236}">
                <a16:creationId xmlns:a16="http://schemas.microsoft.com/office/drawing/2014/main" id="{EC9EAAC2-9282-4AA6-AF1F-F36F59F8925B}"/>
              </a:ext>
            </a:extLst>
          </p:cNvPr>
          <p:cNvSpPr/>
          <p:nvPr/>
        </p:nvSpPr>
        <p:spPr>
          <a:xfrm>
            <a:off x="271302" y="1191884"/>
            <a:ext cx="850618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ガイドラインに関しては下記コーポレートサイトの​“広告掲載ガイドライン </a:t>
            </a:r>
            <a:r>
              <a:rPr kumimoji="1" lang="en-US" altLang="ja-JP"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広告掲載基準・広告取扱規定・免責規定</a:t>
            </a:r>
            <a:r>
              <a:rPr kumimoji="1" lang="en-US" altLang="ja-JP"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を</a:t>
            </a:r>
            <a:endParaRPr kumimoji="1" lang="en-US" altLang="ja-JP"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ご確認ください​。</a:t>
            </a:r>
          </a:p>
        </p:txBody>
      </p:sp>
      <p:sp>
        <p:nvSpPr>
          <p:cNvPr id="29" name="テキスト ボックス 28">
            <a:extLst>
              <a:ext uri="{FF2B5EF4-FFF2-40B4-BE49-F238E27FC236}">
                <a16:creationId xmlns:a16="http://schemas.microsoft.com/office/drawing/2014/main" id="{C903885F-7D0C-46B7-A283-C8E840D6E053}"/>
              </a:ext>
            </a:extLst>
          </p:cNvPr>
          <p:cNvSpPr txBox="1"/>
          <p:nvPr/>
        </p:nvSpPr>
        <p:spPr>
          <a:xfrm>
            <a:off x="171448" y="647753"/>
            <a:ext cx="7463666" cy="490796"/>
          </a:xfrm>
          <a:prstGeom prst="rect">
            <a:avLst/>
          </a:prstGeom>
          <a:noFill/>
        </p:spPr>
        <p:txBody>
          <a:bodyPr wrap="square" tIns="0" bIns="0" rtlCol="0" anchor="ctr">
            <a:noAutofit/>
          </a:bodyPr>
          <a:lstStyle/>
          <a:p>
            <a:r>
              <a:rPr lang="ja-JP" altLang="en-US" sz="1400" b="1" dirty="0">
                <a:latin typeface="+mn-ea"/>
              </a:rPr>
              <a:t>■広告掲載ガイドライン </a:t>
            </a:r>
            <a:r>
              <a:rPr lang="en-US" altLang="ja-JP" sz="1400" b="1" dirty="0">
                <a:latin typeface="+mn-ea"/>
              </a:rPr>
              <a:t>(</a:t>
            </a:r>
            <a:r>
              <a:rPr lang="ja-JP" altLang="en-US" sz="1400" b="1" dirty="0">
                <a:latin typeface="+mn-ea"/>
              </a:rPr>
              <a:t>広告掲載基準・広告取扱規定・免責規定</a:t>
            </a:r>
            <a:r>
              <a:rPr lang="en-US" altLang="ja-JP" sz="1400" b="1" dirty="0">
                <a:latin typeface="+mn-ea"/>
              </a:rPr>
              <a:t>)​</a:t>
            </a:r>
            <a:endPar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7" name="タイトル 5">
            <a:extLst>
              <a:ext uri="{FF2B5EF4-FFF2-40B4-BE49-F238E27FC236}">
                <a16:creationId xmlns:a16="http://schemas.microsoft.com/office/drawing/2014/main" id="{E05CB378-611A-7D27-824A-1C28BBF942F3}"/>
              </a:ext>
            </a:extLst>
          </p:cNvPr>
          <p:cNvSpPr txBox="1">
            <a:spLocks/>
          </p:cNvSpPr>
          <p:nvPr/>
        </p:nvSpPr>
        <p:spPr>
          <a:xfrm>
            <a:off x="4017643" y="1894575"/>
            <a:ext cx="4341011"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hlinkClick r:id="rId2"/>
              </a:rPr>
              <a:t>https://corporate.kakaku.com/adpolicy#adpolicy03</a:t>
            </a:r>
            <a:r>
              <a:rPr lang="en-US" altLang="ja-JP" sz="1200" b="0" i="0" dirty="0">
                <a:solidFill>
                  <a:srgbClr val="111111"/>
                </a:solidFill>
                <a:effectLst/>
                <a:ea typeface="Meiryo UI" panose="020B0604030504040204" pitchFamily="50" charset="-128"/>
              </a:rPr>
              <a:t>​</a:t>
            </a:r>
            <a:endParaRPr lang="ja-JP" altLang="en-US" sz="1200" dirty="0"/>
          </a:p>
        </p:txBody>
      </p:sp>
      <p:sp>
        <p:nvSpPr>
          <p:cNvPr id="8" name="テキスト ボックス 7">
            <a:extLst>
              <a:ext uri="{FF2B5EF4-FFF2-40B4-BE49-F238E27FC236}">
                <a16:creationId xmlns:a16="http://schemas.microsoft.com/office/drawing/2014/main" id="{6989DD5F-0F14-B831-1206-37DC5EE7DC61}"/>
              </a:ext>
            </a:extLst>
          </p:cNvPr>
          <p:cNvSpPr txBox="1"/>
          <p:nvPr/>
        </p:nvSpPr>
        <p:spPr>
          <a:xfrm>
            <a:off x="171448" y="2788407"/>
            <a:ext cx="5155579" cy="307777"/>
          </a:xfrm>
          <a:prstGeom prst="rect">
            <a:avLst/>
          </a:prstGeom>
          <a:noFill/>
        </p:spPr>
        <p:txBody>
          <a:bodyPr wrap="none" rtlCol="0">
            <a:spAutoFit/>
          </a:bodyPr>
          <a:lstStyle/>
          <a:p>
            <a:r>
              <a:rPr lang="ja-JP" altLang="en-US" sz="1400" b="1" dirty="0">
                <a:latin typeface="+mn-ea"/>
              </a:rPr>
              <a:t>■</a:t>
            </a:r>
            <a:r>
              <a:rPr lang="en-US" altLang="ja-JP" sz="1400" b="1" dirty="0">
                <a:latin typeface="+mn-ea"/>
              </a:rPr>
              <a:t>JICDAQ</a:t>
            </a:r>
            <a:r>
              <a:rPr lang="ja-JP" altLang="en-US" sz="1400" b="1" dirty="0">
                <a:latin typeface="+mn-ea"/>
              </a:rPr>
              <a:t>によるデジタル広告の品質認証と取り組みについて​</a:t>
            </a:r>
          </a:p>
        </p:txBody>
      </p:sp>
      <p:sp>
        <p:nvSpPr>
          <p:cNvPr id="9" name="正方形/長方形 8">
            <a:extLst>
              <a:ext uri="{FF2B5EF4-FFF2-40B4-BE49-F238E27FC236}">
                <a16:creationId xmlns:a16="http://schemas.microsoft.com/office/drawing/2014/main" id="{C6551FA7-D392-35A4-C62D-9D9FA86FD2D0}"/>
              </a:ext>
            </a:extLst>
          </p:cNvPr>
          <p:cNvSpPr/>
          <p:nvPr/>
        </p:nvSpPr>
        <p:spPr>
          <a:xfrm>
            <a:off x="207507" y="3202291"/>
            <a:ext cx="8493024" cy="1015663"/>
          </a:xfrm>
          <a:prstGeom prst="rect">
            <a:avLst/>
          </a:prstGeom>
        </p:spPr>
        <p:txBody>
          <a:bodyPr wrap="square">
            <a:spAutoFit/>
          </a:bodyPr>
          <a:lstStyle/>
          <a:p>
            <a:pPr algn="l" rtl="0" fontAlgn="base"/>
            <a:r>
              <a:rPr lang="ja-JP" altLang="ja-JP" sz="1200" b="0" i="0" u="none" strike="noStrike" dirty="0">
                <a:solidFill>
                  <a:srgbClr val="111111"/>
                </a:solidFill>
                <a:effectLst/>
                <a:latin typeface="+mn-ea"/>
              </a:rPr>
              <a:t>当社は</a:t>
            </a:r>
            <a:r>
              <a:rPr lang="en-US" altLang="ja-JP" sz="1200" b="0" i="0" u="none" strike="noStrike" dirty="0">
                <a:solidFill>
                  <a:srgbClr val="111111"/>
                </a:solidFill>
                <a:effectLst/>
                <a:latin typeface="+mn-ea"/>
              </a:rPr>
              <a:t>JICDAQ</a:t>
            </a:r>
            <a:r>
              <a:rPr lang="ja-JP" altLang="ja-JP" sz="1200" b="0" i="0" u="none" strike="noStrike" dirty="0">
                <a:solidFill>
                  <a:srgbClr val="111111"/>
                </a:solidFill>
                <a:effectLst/>
                <a:latin typeface="+mn-ea"/>
              </a:rPr>
              <a:t>によるデジタル広告の品質認証を</a:t>
            </a:r>
            <a:r>
              <a:rPr lang="en-US" altLang="ja-JP" sz="1200" b="0" i="0" dirty="0">
                <a:solidFill>
                  <a:srgbClr val="111111"/>
                </a:solidFill>
                <a:effectLst/>
                <a:latin typeface="+mn-ea"/>
              </a:rPr>
              <a:t>​</a:t>
            </a:r>
            <a:r>
              <a:rPr lang="ja-JP" altLang="ja-JP" sz="1200" b="0" i="0" u="none" strike="noStrike" dirty="0">
                <a:solidFill>
                  <a:srgbClr val="111111"/>
                </a:solidFill>
                <a:effectLst/>
                <a:latin typeface="+mn-ea"/>
              </a:rPr>
              <a:t>ブランドセーフティ、無効トラフィック対策の両分野で認証を取得して</a:t>
            </a:r>
            <a:endParaRPr lang="en-US" altLang="ja-JP" sz="1200" b="0" i="0" u="none" strike="noStrike" dirty="0">
              <a:solidFill>
                <a:srgbClr val="111111"/>
              </a:solidFill>
              <a:effectLst/>
              <a:latin typeface="+mn-ea"/>
            </a:endParaRPr>
          </a:p>
          <a:p>
            <a:pPr algn="l" rtl="0" fontAlgn="base"/>
            <a:r>
              <a:rPr lang="ja-JP" altLang="ja-JP" sz="1200" b="0" i="0" u="none" strike="noStrike" dirty="0">
                <a:solidFill>
                  <a:srgbClr val="111111"/>
                </a:solidFill>
                <a:effectLst/>
                <a:latin typeface="+mn-ea"/>
              </a:rPr>
              <a:t>おります。</a:t>
            </a:r>
            <a:r>
              <a:rPr lang="en-US" altLang="ja-JP" sz="1200" b="0" i="0" dirty="0">
                <a:solidFill>
                  <a:srgbClr val="111111"/>
                </a:solidFill>
                <a:effectLst/>
                <a:latin typeface="+mn-ea"/>
              </a:rPr>
              <a:t>​</a:t>
            </a:r>
            <a:endParaRPr lang="en-US" altLang="ja-JP" sz="1200" b="0" i="0" dirty="0">
              <a:solidFill>
                <a:srgbClr val="000000"/>
              </a:solidFill>
              <a:effectLst/>
              <a:latin typeface="+mn-ea"/>
            </a:endParaRPr>
          </a:p>
          <a:p>
            <a:pPr algn="l" rtl="0" fontAlgn="base"/>
            <a:r>
              <a:rPr lang="en-US" altLang="ja-JP" sz="1200" b="0" i="0" dirty="0">
                <a:solidFill>
                  <a:srgbClr val="111111"/>
                </a:solidFill>
                <a:effectLst/>
                <a:latin typeface="+mn-ea"/>
              </a:rPr>
              <a:t>​</a:t>
            </a:r>
            <a:endParaRPr lang="en-US" altLang="ja-JP" sz="1200" b="0" i="0" dirty="0">
              <a:solidFill>
                <a:srgbClr val="000000"/>
              </a:solidFill>
              <a:effectLst/>
              <a:latin typeface="+mn-ea"/>
            </a:endParaRPr>
          </a:p>
          <a:p>
            <a:pPr algn="l" rtl="0" fontAlgn="base"/>
            <a:r>
              <a:rPr lang="ja-JP" altLang="ja-JP" sz="1200" b="0" i="0" u="none" strike="noStrike" dirty="0">
                <a:solidFill>
                  <a:srgbClr val="111111"/>
                </a:solidFill>
                <a:effectLst/>
                <a:latin typeface="+mn-ea"/>
              </a:rPr>
              <a:t>認証や当社における広告商品の安全性と品質向上の取り組みに関する詳細は、</a:t>
            </a:r>
            <a:r>
              <a:rPr lang="en-US" altLang="ja-JP" sz="1200" b="0" i="0" dirty="0">
                <a:solidFill>
                  <a:srgbClr val="111111"/>
                </a:solidFill>
                <a:effectLst/>
                <a:latin typeface="+mn-ea"/>
              </a:rPr>
              <a:t>​</a:t>
            </a:r>
            <a:r>
              <a:rPr lang="ja-JP" altLang="ja-JP" sz="1200" b="0" i="0" u="none" strike="noStrike" dirty="0">
                <a:solidFill>
                  <a:srgbClr val="111111"/>
                </a:solidFill>
                <a:effectLst/>
                <a:latin typeface="+mn-ea"/>
              </a:rPr>
              <a:t>下記コーポレートサイトの“</a:t>
            </a:r>
            <a:r>
              <a:rPr lang="en-US" altLang="ja-JP" sz="1200" b="0" i="0" u="none" strike="noStrike" dirty="0">
                <a:solidFill>
                  <a:srgbClr val="111111"/>
                </a:solidFill>
                <a:effectLst/>
                <a:latin typeface="+mn-ea"/>
              </a:rPr>
              <a:t>JICDAQ</a:t>
            </a:r>
            <a:r>
              <a:rPr lang="ja-JP" altLang="ja-JP" sz="1200" b="0" i="0" u="none" strike="noStrike" dirty="0">
                <a:solidFill>
                  <a:srgbClr val="111111"/>
                </a:solidFill>
                <a:effectLst/>
                <a:latin typeface="+mn-ea"/>
              </a:rPr>
              <a:t>によるデジタル広告の品質認証について”と</a:t>
            </a:r>
            <a:r>
              <a:rPr lang="en-US" altLang="ja-JP" sz="1200" b="0" i="0" dirty="0">
                <a:solidFill>
                  <a:srgbClr val="111111"/>
                </a:solidFill>
                <a:effectLst/>
                <a:latin typeface="+mn-ea"/>
              </a:rPr>
              <a:t>​</a:t>
            </a:r>
            <a:r>
              <a:rPr lang="ja-JP" altLang="ja-JP" sz="1200" b="0" i="0" u="none" strike="noStrike" dirty="0">
                <a:solidFill>
                  <a:srgbClr val="111111"/>
                </a:solidFill>
                <a:effectLst/>
                <a:latin typeface="+mn-ea"/>
              </a:rPr>
              <a:t>“当社における広告商品の安全性と品質向上の取り組み”をご確認ください。</a:t>
            </a:r>
            <a:r>
              <a:rPr lang="en-US" altLang="ja-JP" sz="1200" b="0" i="0" dirty="0">
                <a:solidFill>
                  <a:srgbClr val="111111"/>
                </a:solidFill>
                <a:effectLst/>
                <a:latin typeface="+mn-ea"/>
              </a:rPr>
              <a:t>​</a:t>
            </a:r>
            <a:endParaRPr lang="en-US" altLang="ja-JP" sz="1200" b="0" i="0" dirty="0">
              <a:solidFill>
                <a:srgbClr val="000000"/>
              </a:solidFill>
              <a:effectLst/>
              <a:latin typeface="+mn-ea"/>
            </a:endParaRPr>
          </a:p>
        </p:txBody>
      </p:sp>
      <p:sp>
        <p:nvSpPr>
          <p:cNvPr id="10" name="タイトル 5">
            <a:extLst>
              <a:ext uri="{FF2B5EF4-FFF2-40B4-BE49-F238E27FC236}">
                <a16:creationId xmlns:a16="http://schemas.microsoft.com/office/drawing/2014/main" id="{C06CA8A4-7C47-7B4C-A059-E80D2C44B832}"/>
              </a:ext>
            </a:extLst>
          </p:cNvPr>
          <p:cNvSpPr txBox="1">
            <a:spLocks/>
          </p:cNvSpPr>
          <p:nvPr/>
        </p:nvSpPr>
        <p:spPr>
          <a:xfrm>
            <a:off x="4017643" y="4617956"/>
            <a:ext cx="4245217"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mn-ea"/>
                <a:hlinkClick r:id="rId3"/>
              </a:rPr>
              <a:t>https://corporate.kakaku.com/adpolicy#adpolicy01</a:t>
            </a:r>
            <a:r>
              <a:rPr lang="en-US" altLang="ja-JP" sz="1200" b="0" i="0" dirty="0">
                <a:solidFill>
                  <a:srgbClr val="111111"/>
                </a:solidFill>
                <a:effectLst/>
                <a:latin typeface="+mn-ea"/>
              </a:rPr>
              <a:t>​</a:t>
            </a:r>
            <a:endParaRPr lang="ja-JP" altLang="en-US" sz="1200" dirty="0">
              <a:latin typeface="+mn-ea"/>
            </a:endParaRPr>
          </a:p>
        </p:txBody>
      </p:sp>
      <p:sp>
        <p:nvSpPr>
          <p:cNvPr id="6" name="タイトル 5">
            <a:extLst>
              <a:ext uri="{FF2B5EF4-FFF2-40B4-BE49-F238E27FC236}">
                <a16:creationId xmlns:a16="http://schemas.microsoft.com/office/drawing/2014/main" id="{D339627F-D3BD-AA00-69D9-B0E51D0C9424}"/>
              </a:ext>
            </a:extLst>
          </p:cNvPr>
          <p:cNvSpPr txBox="1">
            <a:spLocks/>
          </p:cNvSpPr>
          <p:nvPr/>
        </p:nvSpPr>
        <p:spPr>
          <a:xfrm>
            <a:off x="4017643" y="5358792"/>
            <a:ext cx="4445514"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ea typeface="Meiryo UI" panose="020B0604030504040204" pitchFamily="50" charset="-128"/>
                <a:hlinkClick r:id="rId4"/>
              </a:rPr>
              <a:t>https://corporate.kakaku.com/adpolicy#adpolicy02</a:t>
            </a:r>
            <a:endParaRPr lang="ja-JP" altLang="en-US" sz="1000" dirty="0"/>
          </a:p>
        </p:txBody>
      </p:sp>
      <p:sp>
        <p:nvSpPr>
          <p:cNvPr id="15" name="テキスト プレースホルダー 2">
            <a:extLst>
              <a:ext uri="{FF2B5EF4-FFF2-40B4-BE49-F238E27FC236}">
                <a16:creationId xmlns:a16="http://schemas.microsoft.com/office/drawing/2014/main" id="{1A78052B-FDF3-DDDA-2E8B-DDC1D199A518}"/>
              </a:ext>
            </a:extLst>
          </p:cNvPr>
          <p:cNvSpPr txBox="1">
            <a:spLocks/>
          </p:cNvSpPr>
          <p:nvPr/>
        </p:nvSpPr>
        <p:spPr>
          <a:xfrm>
            <a:off x="671189" y="1901871"/>
            <a:ext cx="2746597"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Yu Gothic"/>
                <a:ea typeface="Yu Gothic"/>
                <a:cs typeface="+mn-ea"/>
              </a:rPr>
              <a:t>広告掲載ガイドライン</a:t>
            </a:r>
            <a:endParaRPr lang="en-US" altLang="ja-JP" sz="1100" dirty="0">
              <a:latin typeface="Yu Gothic"/>
              <a:ea typeface="Yu Gothic"/>
              <a:cs typeface="+mn-ea"/>
            </a:endParaRPr>
          </a:p>
          <a:p>
            <a:pPr defTabSz="844083">
              <a:lnSpc>
                <a:spcPct val="120000"/>
              </a:lnSpc>
              <a:defRPr/>
            </a:pPr>
            <a:r>
              <a:rPr lang="ja-JP" altLang="en-US" sz="1100" dirty="0">
                <a:latin typeface="Yu Gothic"/>
                <a:ea typeface="Yu Gothic"/>
                <a:cs typeface="+mn-ea"/>
              </a:rPr>
              <a:t> </a:t>
            </a:r>
            <a:r>
              <a:rPr lang="en-US" sz="1100" dirty="0">
                <a:latin typeface="Yu Gothic"/>
                <a:ea typeface="Yu Gothic"/>
                <a:cs typeface="+mn-ea"/>
              </a:rPr>
              <a:t>(</a:t>
            </a:r>
            <a:r>
              <a:rPr lang="ja-JP" altLang="en-US" sz="1100" dirty="0">
                <a:latin typeface="Yu Gothic"/>
                <a:ea typeface="Yu Gothic"/>
                <a:cs typeface="+mn-ea"/>
              </a:rPr>
              <a:t>広告掲載基準・広告取扱規定・免責規定</a:t>
            </a:r>
            <a:r>
              <a:rPr lang="en-US" sz="1100" dirty="0">
                <a:latin typeface="Yu Gothic"/>
                <a:ea typeface="Yu Gothic"/>
                <a:cs typeface="+mn-ea"/>
              </a:rPr>
              <a:t>)</a:t>
            </a:r>
            <a:endParaRPr lang="en-US" altLang="ja-JP" sz="1100" dirty="0">
              <a:latin typeface="Yu Gothic"/>
              <a:ea typeface="Yu Gothic"/>
            </a:endParaRPr>
          </a:p>
        </p:txBody>
      </p:sp>
      <p:cxnSp>
        <p:nvCxnSpPr>
          <p:cNvPr id="16" name="ライン">
            <a:extLst>
              <a:ext uri="{FF2B5EF4-FFF2-40B4-BE49-F238E27FC236}">
                <a16:creationId xmlns:a16="http://schemas.microsoft.com/office/drawing/2014/main" id="{7EA76EF5-0893-2BD9-6A26-EC78E8BC64F8}"/>
              </a:ext>
            </a:extLst>
          </p:cNvPr>
          <p:cNvCxnSpPr>
            <a:cxnSpLocks/>
          </p:cNvCxnSpPr>
          <p:nvPr/>
        </p:nvCxnSpPr>
        <p:spPr>
          <a:xfrm>
            <a:off x="3695817" y="1968828"/>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2">
            <a:extLst>
              <a:ext uri="{FF2B5EF4-FFF2-40B4-BE49-F238E27FC236}">
                <a16:creationId xmlns:a16="http://schemas.microsoft.com/office/drawing/2014/main" id="{701F7339-0845-A1BD-E122-8665AC2242DD}"/>
              </a:ext>
            </a:extLst>
          </p:cNvPr>
          <p:cNvSpPr txBox="1">
            <a:spLocks/>
          </p:cNvSpPr>
          <p:nvPr/>
        </p:nvSpPr>
        <p:spPr>
          <a:xfrm>
            <a:off x="660377" y="4580851"/>
            <a:ext cx="2776456"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sz="1100" dirty="0">
                <a:latin typeface="Yu Gothic"/>
                <a:ea typeface="Yu Gothic"/>
                <a:cs typeface="+mn-ea"/>
              </a:rPr>
              <a:t>JICDAQによる</a:t>
            </a:r>
            <a:endParaRPr lang="ja-JP" altLang="en-US" sz="1100" dirty="0">
              <a:latin typeface="Yu Gothic"/>
              <a:ea typeface="Yu Gothic"/>
              <a:cs typeface="+mn-ea"/>
            </a:endParaRPr>
          </a:p>
          <a:p>
            <a:pPr defTabSz="844083">
              <a:lnSpc>
                <a:spcPct val="120000"/>
              </a:lnSpc>
              <a:defRPr/>
            </a:pPr>
            <a:r>
              <a:rPr lang="ja-JP" sz="1100" dirty="0">
                <a:latin typeface="Yu Gothic"/>
                <a:ea typeface="Yu Gothic"/>
                <a:cs typeface="+mn-ea"/>
              </a:rPr>
              <a:t>デジタル広告の品質認証について</a:t>
            </a:r>
            <a:endParaRPr lang="ja-JP" sz="1100" dirty="0">
              <a:latin typeface="Yu Gothic"/>
              <a:ea typeface="Yu Gothic"/>
            </a:endParaRPr>
          </a:p>
        </p:txBody>
      </p:sp>
      <p:sp>
        <p:nvSpPr>
          <p:cNvPr id="23" name="テキスト プレースホルダー 2">
            <a:extLst>
              <a:ext uri="{FF2B5EF4-FFF2-40B4-BE49-F238E27FC236}">
                <a16:creationId xmlns:a16="http://schemas.microsoft.com/office/drawing/2014/main" id="{EDD7D2BB-0D95-E602-2766-940A6D90D745}"/>
              </a:ext>
            </a:extLst>
          </p:cNvPr>
          <p:cNvSpPr txBox="1">
            <a:spLocks/>
          </p:cNvSpPr>
          <p:nvPr/>
        </p:nvSpPr>
        <p:spPr>
          <a:xfrm>
            <a:off x="649491" y="5321081"/>
            <a:ext cx="2776456"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Yu Gothic"/>
                <a:ea typeface="Yu Gothic"/>
                <a:cs typeface="+mn-ea"/>
              </a:rPr>
              <a:t>当社</a:t>
            </a:r>
            <a:r>
              <a:rPr lang="ja-JP" sz="1100" dirty="0">
                <a:latin typeface="Yu Gothic"/>
                <a:ea typeface="Yu Gothic"/>
                <a:cs typeface="+mn-ea"/>
              </a:rPr>
              <a:t>に</a:t>
            </a:r>
            <a:r>
              <a:rPr lang="ja-JP" altLang="en-US" sz="1100" dirty="0">
                <a:latin typeface="Yu Gothic"/>
                <a:ea typeface="Yu Gothic"/>
                <a:cs typeface="+mn-ea"/>
              </a:rPr>
              <a:t>おけ</a:t>
            </a:r>
            <a:r>
              <a:rPr lang="ja-JP" sz="1100" dirty="0">
                <a:latin typeface="Yu Gothic"/>
                <a:ea typeface="Yu Gothic"/>
                <a:cs typeface="+mn-ea"/>
              </a:rPr>
              <a:t>る</a:t>
            </a:r>
            <a:endParaRPr lang="en-US" altLang="ja-JP" sz="1100" dirty="0">
              <a:latin typeface="Yu Gothic"/>
              <a:ea typeface="Yu Gothic"/>
              <a:cs typeface="+mn-ea"/>
            </a:endParaRPr>
          </a:p>
          <a:p>
            <a:pPr defTabSz="844083">
              <a:lnSpc>
                <a:spcPct val="120000"/>
              </a:lnSpc>
              <a:defRPr/>
            </a:pPr>
            <a:r>
              <a:rPr lang="ja-JP" sz="1100" dirty="0">
                <a:latin typeface="Yu Gothic"/>
                <a:ea typeface="Yu Gothic"/>
                <a:cs typeface="+mn-ea"/>
              </a:rPr>
              <a:t>広告</a:t>
            </a:r>
            <a:r>
              <a:rPr lang="ja-JP" altLang="en-US" sz="1100" dirty="0">
                <a:latin typeface="Yu Gothic"/>
                <a:ea typeface="Yu Gothic"/>
                <a:cs typeface="+mn-ea"/>
              </a:rPr>
              <a:t>商品</a:t>
            </a:r>
            <a:r>
              <a:rPr lang="ja-JP" sz="1100" dirty="0">
                <a:latin typeface="Yu Gothic"/>
                <a:ea typeface="Yu Gothic"/>
                <a:cs typeface="+mn-ea"/>
              </a:rPr>
              <a:t>の</a:t>
            </a:r>
            <a:r>
              <a:rPr lang="ja-JP" altLang="en-US" sz="1100" dirty="0">
                <a:latin typeface="Yu Gothic"/>
                <a:ea typeface="Yu Gothic"/>
                <a:cs typeface="+mn-ea"/>
              </a:rPr>
              <a:t>安全性と</a:t>
            </a:r>
            <a:r>
              <a:rPr lang="ja-JP" sz="1100" dirty="0">
                <a:latin typeface="Yu Gothic"/>
                <a:ea typeface="Yu Gothic"/>
                <a:cs typeface="+mn-ea"/>
              </a:rPr>
              <a:t>品質</a:t>
            </a:r>
            <a:r>
              <a:rPr lang="ja-JP" altLang="en-US" sz="1100" dirty="0">
                <a:latin typeface="Yu Gothic"/>
                <a:ea typeface="Yu Gothic"/>
                <a:cs typeface="+mn-ea"/>
              </a:rPr>
              <a:t>向上の取り組み</a:t>
            </a:r>
            <a:endParaRPr lang="en-US" altLang="ja-JP" sz="1100" dirty="0">
              <a:latin typeface="Yu Gothic"/>
              <a:ea typeface="Yu Gothic"/>
            </a:endParaRPr>
          </a:p>
        </p:txBody>
      </p:sp>
      <p:cxnSp>
        <p:nvCxnSpPr>
          <p:cNvPr id="24" name="ライン">
            <a:extLst>
              <a:ext uri="{FF2B5EF4-FFF2-40B4-BE49-F238E27FC236}">
                <a16:creationId xmlns:a16="http://schemas.microsoft.com/office/drawing/2014/main" id="{7D110CA4-7D43-F145-5B2F-4EA7FF4260DC}"/>
              </a:ext>
            </a:extLst>
          </p:cNvPr>
          <p:cNvCxnSpPr>
            <a:cxnSpLocks/>
          </p:cNvCxnSpPr>
          <p:nvPr/>
        </p:nvCxnSpPr>
        <p:spPr>
          <a:xfrm>
            <a:off x="3685003" y="5409809"/>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5" name="ライン">
            <a:extLst>
              <a:ext uri="{FF2B5EF4-FFF2-40B4-BE49-F238E27FC236}">
                <a16:creationId xmlns:a16="http://schemas.microsoft.com/office/drawing/2014/main" id="{D3E87B27-434B-4870-1EA5-14EA7AF5A3B6}"/>
              </a:ext>
            </a:extLst>
          </p:cNvPr>
          <p:cNvCxnSpPr>
            <a:cxnSpLocks/>
          </p:cNvCxnSpPr>
          <p:nvPr/>
        </p:nvCxnSpPr>
        <p:spPr>
          <a:xfrm>
            <a:off x="3685003" y="4647808"/>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30" name="ライン">
            <a:extLst>
              <a:ext uri="{FF2B5EF4-FFF2-40B4-BE49-F238E27FC236}">
                <a16:creationId xmlns:a16="http://schemas.microsoft.com/office/drawing/2014/main" id="{47AA370A-4197-CFDC-97CE-F7E21F12BA42}"/>
              </a:ext>
            </a:extLst>
          </p:cNvPr>
          <p:cNvCxnSpPr>
            <a:cxnSpLocks/>
          </p:cNvCxnSpPr>
          <p:nvPr/>
        </p:nvCxnSpPr>
        <p:spPr>
          <a:xfrm flipH="1" flipV="1">
            <a:off x="644721" y="5172243"/>
            <a:ext cx="7323622" cy="42993"/>
          </a:xfrm>
          <a:prstGeom prst="line">
            <a:avLst/>
          </a:prstGeom>
          <a:ln w="22225">
            <a:solidFill>
              <a:srgbClr val="EBEBEB"/>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7056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4FBFD7-D88F-4F0E-8F1B-4C6278B2B0BB}"/>
              </a:ext>
            </a:extLst>
          </p:cNvPr>
          <p:cNvSpPr>
            <a:spLocks noGrp="1"/>
          </p:cNvSpPr>
          <p:nvPr>
            <p:ph type="title"/>
          </p:nvPr>
        </p:nvSpPr>
        <p:spPr>
          <a:xfrm>
            <a:off x="171449" y="2699702"/>
            <a:ext cx="8772528" cy="540211"/>
          </a:xfrm>
        </p:spPr>
        <p:txBody>
          <a:bodyPr/>
          <a:lstStyle/>
          <a:p>
            <a:pPr algn="ctr"/>
            <a:r>
              <a:rPr kumimoji="1" lang="ja-JP" altLang="en-US" sz="2800" dirty="0"/>
              <a:t>サイト横断プロモーション</a:t>
            </a:r>
          </a:p>
        </p:txBody>
      </p:sp>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fld id="{D8B91448-09D1-4BE7-A07D-AABAAA73F2EB}" type="slidenum">
              <a:rPr kumimoji="1" lang="ja-JP" altLang="en-US" dirty="0" smtClean="0"/>
              <a:t>66</a:t>
            </a:fld>
            <a:endParaRPr kumimoji="1" lang="ja-JP" altLang="en-US"/>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r>
              <a:rPr lang="en-US" altLang="ja-JP"/>
              <a:t>Copyright © Kakaku.com, Inc. All Rights Reserved.</a:t>
            </a:r>
          </a:p>
        </p:txBody>
      </p:sp>
    </p:spTree>
    <p:extLst>
      <p:ext uri="{BB962C8B-B14F-4D97-AF65-F5344CB8AC3E}">
        <p14:creationId xmlns:p14="http://schemas.microsoft.com/office/powerpoint/2010/main" val="1220301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91448-09D1-4BE7-A07D-AABAAA73F2EB}" type="slidenum">
              <a:rPr kumimoji="1" lang="ja-JP" altLang="en-US" sz="1000" b="0" i="0" u="none" strike="noStrike" kern="1200" cap="none" spc="0" normalizeH="0" baseline="0" noProof="0" dirty="0" smtClean="0">
                <a:ln>
                  <a:noFill/>
                </a:ln>
                <a:solidFill>
                  <a:srgbClr val="000000">
                    <a:tint val="7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1" lang="ja-JP" altLang="en-US" sz="1000" b="0" i="0" u="none" strike="noStrike" kern="1200" cap="none" spc="0" normalizeH="0" baseline="0" noProof="0">
              <a:ln>
                <a:noFill/>
              </a:ln>
              <a:solidFill>
                <a:srgbClr val="000000">
                  <a:tint val="75000"/>
                </a:srgb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000000">
                    <a:tint val="75000"/>
                  </a:srgbClr>
                </a:solidFill>
                <a:effectLst/>
                <a:uLnTx/>
                <a:uFillTx/>
                <a:latin typeface="游ゴシック" panose="020F0502020204030204"/>
                <a:ea typeface="游ゴシック" panose="020B0400000000000000" pitchFamily="50" charset="-128"/>
                <a:cs typeface="+mn-cs"/>
              </a:rPr>
              <a:t>Copyright © Kakaku.com, Inc. All Rights Reserved.</a:t>
            </a:r>
          </a:p>
        </p:txBody>
      </p:sp>
      <p:pic>
        <p:nvPicPr>
          <p:cNvPr id="7" name="図 6">
            <a:extLst>
              <a:ext uri="{FF2B5EF4-FFF2-40B4-BE49-F238E27FC236}">
                <a16:creationId xmlns:a16="http://schemas.microsoft.com/office/drawing/2014/main" id="{40E1161B-67A8-7BC1-724E-F89F4B8D2C68}"/>
              </a:ext>
            </a:extLst>
          </p:cNvPr>
          <p:cNvPicPr>
            <a:picLocks noChangeAspect="1"/>
          </p:cNvPicPr>
          <p:nvPr/>
        </p:nvPicPr>
        <p:blipFill rotWithShape="1">
          <a:blip r:embed="rId2"/>
          <a:srcRect b="24519"/>
          <a:stretch/>
        </p:blipFill>
        <p:spPr>
          <a:xfrm>
            <a:off x="858580" y="4171783"/>
            <a:ext cx="1297216" cy="1877776"/>
          </a:xfrm>
          <a:prstGeom prst="rect">
            <a:avLst/>
          </a:prstGeom>
        </p:spPr>
      </p:pic>
      <p:sp>
        <p:nvSpPr>
          <p:cNvPr id="8" name="テキスト ボックス 7">
            <a:extLst>
              <a:ext uri="{FF2B5EF4-FFF2-40B4-BE49-F238E27FC236}">
                <a16:creationId xmlns:a16="http://schemas.microsoft.com/office/drawing/2014/main" id="{649A77CF-402D-9F49-99A6-B25E9DE09B2E}"/>
              </a:ext>
            </a:extLst>
          </p:cNvPr>
          <p:cNvSpPr txBox="1"/>
          <p:nvPr/>
        </p:nvSpPr>
        <p:spPr>
          <a:xfrm>
            <a:off x="520118" y="3766189"/>
            <a:ext cx="1975375" cy="423193"/>
          </a:xfrm>
          <a:prstGeom prst="rect">
            <a:avLst/>
          </a:prstGeom>
          <a:noFill/>
        </p:spPr>
        <p:txBody>
          <a:bodyPr wrap="square" rtlCol="0"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旅行のクチコミと比較サイト</a:t>
            </a:r>
            <a:endPar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「フォートラベル」</a:t>
            </a:r>
            <a:endParaRPr kumimoji="1" lang="en-US" altLang="ja-JP" sz="105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DD3F0365-6849-230E-2397-D07E0CC96F3A}"/>
              </a:ext>
            </a:extLst>
          </p:cNvPr>
          <p:cNvSpPr txBox="1"/>
          <p:nvPr/>
        </p:nvSpPr>
        <p:spPr>
          <a:xfrm>
            <a:off x="109057" y="1154299"/>
            <a:ext cx="4349070" cy="600164"/>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生活に密着した多彩なジャンルに購買意欲の高いユーザーが集まる日本最大の購入支援サイト。比較検討のインフラとして定着しています。</a:t>
            </a:r>
            <a:endParaRPr kumimoji="1" lang="en-US"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10" name="図 9">
            <a:extLst>
              <a:ext uri="{FF2B5EF4-FFF2-40B4-BE49-F238E27FC236}">
                <a16:creationId xmlns:a16="http://schemas.microsoft.com/office/drawing/2014/main" id="{493D4528-6A3F-6621-B00E-5382FFC516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478" y="784117"/>
            <a:ext cx="1524075" cy="282755"/>
          </a:xfrm>
          <a:prstGeom prst="rect">
            <a:avLst/>
          </a:prstGeom>
        </p:spPr>
      </p:pic>
      <p:pic>
        <p:nvPicPr>
          <p:cNvPr id="11" name="Picture 22" descr="食べログ">
            <a:extLst>
              <a:ext uri="{FF2B5EF4-FFF2-40B4-BE49-F238E27FC236}">
                <a16:creationId xmlns:a16="http://schemas.microsoft.com/office/drawing/2014/main" id="{A3B1DBAA-685B-5EEE-F7BA-417524FDD113}"/>
              </a:ext>
            </a:extLst>
          </p:cNvPr>
          <p:cNvPicPr>
            <a:picLocks noChangeAspect="1" noChangeArrowheads="1"/>
          </p:cNvPicPr>
          <p:nvPr/>
        </p:nvPicPr>
        <p:blipFill>
          <a:blip r:embed="rId4" cstate="print"/>
          <a:srcRect/>
          <a:stretch>
            <a:fillRect/>
          </a:stretch>
        </p:blipFill>
        <p:spPr bwMode="auto">
          <a:xfrm>
            <a:off x="4697821" y="668086"/>
            <a:ext cx="1781795" cy="471131"/>
          </a:xfrm>
          <a:prstGeom prst="rect">
            <a:avLst/>
          </a:prstGeom>
          <a:noFill/>
          <a:ln w="12700">
            <a:noFill/>
            <a:miter lim="800000"/>
            <a:headEnd/>
            <a:tailEnd/>
          </a:ln>
        </p:spPr>
      </p:pic>
      <p:sp>
        <p:nvSpPr>
          <p:cNvPr id="12" name="テキスト ボックス 11">
            <a:extLst>
              <a:ext uri="{FF2B5EF4-FFF2-40B4-BE49-F238E27FC236}">
                <a16:creationId xmlns:a16="http://schemas.microsoft.com/office/drawing/2014/main" id="{F842C038-088F-427C-DDD7-720878220B18}"/>
              </a:ext>
            </a:extLst>
          </p:cNvPr>
          <p:cNvSpPr txBox="1"/>
          <p:nvPr/>
        </p:nvSpPr>
        <p:spPr>
          <a:xfrm>
            <a:off x="4737011" y="1140284"/>
            <a:ext cx="4248786" cy="600164"/>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国内最大級のレストラン検索・予約サイト。</a:t>
            </a:r>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お店からの情報だけでなく、実際に訪れたユーザーのクチコミも掲載することでお店選びをサポートしています。</a:t>
            </a:r>
          </a:p>
        </p:txBody>
      </p:sp>
      <p:pic>
        <p:nvPicPr>
          <p:cNvPr id="13" name="図 12">
            <a:extLst>
              <a:ext uri="{FF2B5EF4-FFF2-40B4-BE49-F238E27FC236}">
                <a16:creationId xmlns:a16="http://schemas.microsoft.com/office/drawing/2014/main" id="{5FD43A2B-B9E0-1868-94FB-4FDEEE59B028}"/>
              </a:ext>
            </a:extLst>
          </p:cNvPr>
          <p:cNvPicPr>
            <a:picLocks noChangeAspect="1"/>
          </p:cNvPicPr>
          <p:nvPr/>
        </p:nvPicPr>
        <p:blipFill>
          <a:blip r:embed="rId5"/>
          <a:stretch>
            <a:fillRect/>
          </a:stretch>
        </p:blipFill>
        <p:spPr>
          <a:xfrm>
            <a:off x="2704054" y="1697776"/>
            <a:ext cx="1854727" cy="1989931"/>
          </a:xfrm>
          <a:prstGeom prst="rect">
            <a:avLst/>
          </a:prstGeom>
        </p:spPr>
      </p:pic>
      <p:pic>
        <p:nvPicPr>
          <p:cNvPr id="14" name="図 13">
            <a:extLst>
              <a:ext uri="{FF2B5EF4-FFF2-40B4-BE49-F238E27FC236}">
                <a16:creationId xmlns:a16="http://schemas.microsoft.com/office/drawing/2014/main" id="{E544A9F8-9973-875A-C321-7CC82CBCC833}"/>
              </a:ext>
            </a:extLst>
          </p:cNvPr>
          <p:cNvPicPr>
            <a:picLocks noChangeAspect="1"/>
          </p:cNvPicPr>
          <p:nvPr/>
        </p:nvPicPr>
        <p:blipFill>
          <a:blip r:embed="rId6"/>
          <a:stretch>
            <a:fillRect/>
          </a:stretch>
        </p:blipFill>
        <p:spPr>
          <a:xfrm>
            <a:off x="7260522" y="1778528"/>
            <a:ext cx="1832755" cy="1980337"/>
          </a:xfrm>
          <a:prstGeom prst="rect">
            <a:avLst/>
          </a:prstGeom>
        </p:spPr>
      </p:pic>
      <p:cxnSp>
        <p:nvCxnSpPr>
          <p:cNvPr id="15" name="直線コネクタ 14">
            <a:extLst>
              <a:ext uri="{FF2B5EF4-FFF2-40B4-BE49-F238E27FC236}">
                <a16:creationId xmlns:a16="http://schemas.microsoft.com/office/drawing/2014/main" id="{63A33402-8D88-9A02-0CE4-F2947A09E603}"/>
              </a:ext>
            </a:extLst>
          </p:cNvPr>
          <p:cNvCxnSpPr>
            <a:cxnSpLocks/>
          </p:cNvCxnSpPr>
          <p:nvPr/>
        </p:nvCxnSpPr>
        <p:spPr>
          <a:xfrm flipV="1">
            <a:off x="4597167" y="1043214"/>
            <a:ext cx="0" cy="2646882"/>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CEA3CB83-00EB-4E6B-0E37-34E12722174A}"/>
              </a:ext>
            </a:extLst>
          </p:cNvPr>
          <p:cNvCxnSpPr>
            <a:cxnSpLocks/>
          </p:cNvCxnSpPr>
          <p:nvPr/>
        </p:nvCxnSpPr>
        <p:spPr>
          <a:xfrm>
            <a:off x="0" y="3731749"/>
            <a:ext cx="9093277"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A8C963EA-5D2F-19F2-0C95-420024E65E35}"/>
              </a:ext>
            </a:extLst>
          </p:cNvPr>
          <p:cNvSpPr txBox="1"/>
          <p:nvPr/>
        </p:nvSpPr>
        <p:spPr>
          <a:xfrm>
            <a:off x="2676000" y="3766189"/>
            <a:ext cx="1610775" cy="423193"/>
          </a:xfrm>
          <a:prstGeom prst="rect">
            <a:avLst/>
          </a:prstGeom>
          <a:noFill/>
        </p:spPr>
        <p:txBody>
          <a:bodyPr wrap="square" rtlCol="0"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宿泊旅行の情報メディア</a:t>
            </a:r>
            <a:endPar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05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icotto</a:t>
            </a:r>
            <a:r>
              <a:rPr kumimoji="1" lang="ja-JP" altLang="en-US" sz="105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en-US" altLang="ja-JP" sz="105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18" name="図 17">
            <a:extLst>
              <a:ext uri="{FF2B5EF4-FFF2-40B4-BE49-F238E27FC236}">
                <a16:creationId xmlns:a16="http://schemas.microsoft.com/office/drawing/2014/main" id="{03611086-A09B-48FF-C0BB-3401FCF8F7E3}"/>
              </a:ext>
            </a:extLst>
          </p:cNvPr>
          <p:cNvPicPr>
            <a:picLocks noChangeAspect="1"/>
          </p:cNvPicPr>
          <p:nvPr/>
        </p:nvPicPr>
        <p:blipFill>
          <a:blip r:embed="rId7"/>
          <a:stretch>
            <a:fillRect/>
          </a:stretch>
        </p:blipFill>
        <p:spPr>
          <a:xfrm>
            <a:off x="2919791" y="4171783"/>
            <a:ext cx="1152579" cy="1882810"/>
          </a:xfrm>
          <a:prstGeom prst="rect">
            <a:avLst/>
          </a:prstGeom>
        </p:spPr>
      </p:pic>
      <p:sp>
        <p:nvSpPr>
          <p:cNvPr id="19" name="テキスト ボックス 18">
            <a:extLst>
              <a:ext uri="{FF2B5EF4-FFF2-40B4-BE49-F238E27FC236}">
                <a16:creationId xmlns:a16="http://schemas.microsoft.com/office/drawing/2014/main" id="{638E1FEF-8E0A-FD8D-9644-37631EFE68E9}"/>
              </a:ext>
            </a:extLst>
          </p:cNvPr>
          <p:cNvSpPr txBox="1"/>
          <p:nvPr/>
        </p:nvSpPr>
        <p:spPr>
          <a:xfrm>
            <a:off x="4220693" y="3766189"/>
            <a:ext cx="2567037" cy="423193"/>
          </a:xfrm>
          <a:prstGeom prst="rect">
            <a:avLst/>
          </a:prstGeom>
          <a:noFill/>
        </p:spPr>
        <p:txBody>
          <a:bodyPr wrap="square" rtlCol="0"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ライフスタイルメディア</a:t>
            </a:r>
            <a:endPar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「キナリノ」</a:t>
            </a:r>
            <a:endParaRPr kumimoji="1" lang="en-US" altLang="ja-JP" sz="105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20" name="図 19">
            <a:extLst>
              <a:ext uri="{FF2B5EF4-FFF2-40B4-BE49-F238E27FC236}">
                <a16:creationId xmlns:a16="http://schemas.microsoft.com/office/drawing/2014/main" id="{FD2185E3-4883-3D78-BE00-329EEF537B38}"/>
              </a:ext>
            </a:extLst>
          </p:cNvPr>
          <p:cNvPicPr>
            <a:picLocks noChangeAspect="1"/>
          </p:cNvPicPr>
          <p:nvPr/>
        </p:nvPicPr>
        <p:blipFill>
          <a:blip r:embed="rId8"/>
          <a:stretch>
            <a:fillRect/>
          </a:stretch>
        </p:blipFill>
        <p:spPr>
          <a:xfrm>
            <a:off x="4850146" y="4171783"/>
            <a:ext cx="1246726" cy="1882810"/>
          </a:xfrm>
          <a:prstGeom prst="rect">
            <a:avLst/>
          </a:prstGeom>
        </p:spPr>
      </p:pic>
      <p:sp>
        <p:nvSpPr>
          <p:cNvPr id="23" name="テキスト ボックス 22">
            <a:extLst>
              <a:ext uri="{FF2B5EF4-FFF2-40B4-BE49-F238E27FC236}">
                <a16:creationId xmlns:a16="http://schemas.microsoft.com/office/drawing/2014/main" id="{5CAF5910-B558-11AD-2B6C-F1F13038A8D2}"/>
              </a:ext>
            </a:extLst>
          </p:cNvPr>
          <p:cNvSpPr txBox="1"/>
          <p:nvPr/>
        </p:nvSpPr>
        <p:spPr>
          <a:xfrm>
            <a:off x="6652469" y="3766189"/>
            <a:ext cx="2029747" cy="423193"/>
          </a:xfrm>
          <a:prstGeom prst="rect">
            <a:avLst/>
          </a:prstGeom>
          <a:noFill/>
        </p:spPr>
        <p:txBody>
          <a:bodyPr wrap="square" rtlCol="0" anchor="ctr">
            <a:spAutoFit/>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クルマ好きのための情報サイト</a:t>
            </a:r>
            <a:endPar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05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webCG</a:t>
            </a:r>
            <a:r>
              <a:rPr kumimoji="1" lang="ja-JP" altLang="en-US" sz="105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en-US" altLang="ja-JP" sz="105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24" name="図 23">
            <a:extLst>
              <a:ext uri="{FF2B5EF4-FFF2-40B4-BE49-F238E27FC236}">
                <a16:creationId xmlns:a16="http://schemas.microsoft.com/office/drawing/2014/main" id="{71F65F21-AED5-F1E5-95D3-6CF13E4007A2}"/>
              </a:ext>
            </a:extLst>
          </p:cNvPr>
          <p:cNvPicPr>
            <a:picLocks noChangeAspect="1"/>
          </p:cNvPicPr>
          <p:nvPr/>
        </p:nvPicPr>
        <p:blipFill>
          <a:blip r:embed="rId9"/>
          <a:stretch>
            <a:fillRect/>
          </a:stretch>
        </p:blipFill>
        <p:spPr>
          <a:xfrm>
            <a:off x="6965256" y="4171783"/>
            <a:ext cx="1290698" cy="1962035"/>
          </a:xfrm>
          <a:prstGeom prst="rect">
            <a:avLst/>
          </a:prstGeom>
        </p:spPr>
      </p:pic>
      <p:sp>
        <p:nvSpPr>
          <p:cNvPr id="25" name="タイトル 1">
            <a:extLst>
              <a:ext uri="{FF2B5EF4-FFF2-40B4-BE49-F238E27FC236}">
                <a16:creationId xmlns:a16="http://schemas.microsoft.com/office/drawing/2014/main" id="{F7E17CD4-496E-F4E3-18D1-9747663FE107}"/>
              </a:ext>
            </a:extLst>
          </p:cNvPr>
          <p:cNvSpPr txBox="1">
            <a:spLocks/>
          </p:cNvSpPr>
          <p:nvPr/>
        </p:nvSpPr>
        <p:spPr>
          <a:xfrm>
            <a:off x="3378083" y="6279718"/>
            <a:ext cx="5628948" cy="259694"/>
          </a:xfrm>
          <a:prstGeom prst="rect">
            <a:avLst/>
          </a:prstGeom>
        </p:spPr>
        <p:txBody>
          <a:bodyPr lIns="0" rIns="0" anchor="ctr">
            <a:normAutofit fontScale="92500"/>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その他カカクコムが運営するサイトはこちら　</a:t>
            </a:r>
            <a:r>
              <a:rPr kumimoji="1" lang="en-US" altLang="ja-JP" sz="1100" b="0" i="0" u="none" strike="noStrike" kern="1200" cap="none" spc="0" normalizeH="0" baseline="0" noProof="0" dirty="0">
                <a:ln>
                  <a:noFill/>
                </a:ln>
                <a:solidFill>
                  <a:srgbClr val="44546A"/>
                </a:solidFill>
                <a:effectLst/>
                <a:uLnTx/>
                <a:uFillTx/>
                <a:latin typeface="游ゴシック Light" panose="020B0300000000000000" pitchFamily="50" charset="-128"/>
                <a:ea typeface="游ゴシック Light" panose="020B0300000000000000" pitchFamily="50" charset="-128"/>
                <a:hlinkClick r:id="rId10"/>
              </a:rPr>
              <a:t>https://corporate.kakaku.com/company/service</a:t>
            </a:r>
            <a:endParaRPr kumimoji="1" lang="en-US" altLang="en-US" sz="1100" b="0" i="0" u="none" strike="noStrike" kern="1200" cap="none" spc="0" normalizeH="0" baseline="0" noProof="0" dirty="0">
              <a:ln>
                <a:noFill/>
              </a:ln>
              <a:solidFill>
                <a:srgbClr val="44546A"/>
              </a:solidFill>
              <a:effectLst/>
              <a:uLnTx/>
              <a:uFillTx/>
              <a:latin typeface="+mj-ea"/>
              <a:ea typeface="+mj-ea"/>
            </a:endParaRPr>
          </a:p>
        </p:txBody>
      </p:sp>
      <p:sp>
        <p:nvSpPr>
          <p:cNvPr id="28" name="テキスト プレースホルダー 8">
            <a:extLst>
              <a:ext uri="{FF2B5EF4-FFF2-40B4-BE49-F238E27FC236}">
                <a16:creationId xmlns:a16="http://schemas.microsoft.com/office/drawing/2014/main" id="{963E088D-6729-DA49-6C93-74FCFEB574F8}"/>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srgbClr val="FFFFFF"/>
                </a:solidFill>
                <a:effectLst/>
                <a:uLnTx/>
                <a:uFillTx/>
                <a:latin typeface="游ゴシック" panose="020F0502020204030204"/>
                <a:ea typeface="游ゴシック" panose="020B0400000000000000" pitchFamily="50" charset="-128"/>
                <a:cs typeface="+mn-cs"/>
              </a:rPr>
              <a:t>カカクコム運営媒体概要</a:t>
            </a:r>
          </a:p>
        </p:txBody>
      </p:sp>
      <p:pic>
        <p:nvPicPr>
          <p:cNvPr id="22" name="図 21">
            <a:extLst>
              <a:ext uri="{FF2B5EF4-FFF2-40B4-BE49-F238E27FC236}">
                <a16:creationId xmlns:a16="http://schemas.microsoft.com/office/drawing/2014/main" id="{CA5176BB-2011-1DD6-4EF3-B35BA3B55BE2}"/>
              </a:ext>
            </a:extLst>
          </p:cNvPr>
          <p:cNvPicPr>
            <a:picLocks noChangeAspect="1"/>
          </p:cNvPicPr>
          <p:nvPr/>
        </p:nvPicPr>
        <p:blipFill rotWithShape="1">
          <a:blip r:embed="rId11"/>
          <a:srcRect r="14256"/>
          <a:stretch/>
        </p:blipFill>
        <p:spPr>
          <a:xfrm>
            <a:off x="244478" y="1951867"/>
            <a:ext cx="2431522" cy="1371604"/>
          </a:xfrm>
          <a:prstGeom prst="rect">
            <a:avLst/>
          </a:prstGeom>
        </p:spPr>
      </p:pic>
      <p:pic>
        <p:nvPicPr>
          <p:cNvPr id="29" name="図 28">
            <a:extLst>
              <a:ext uri="{FF2B5EF4-FFF2-40B4-BE49-F238E27FC236}">
                <a16:creationId xmlns:a16="http://schemas.microsoft.com/office/drawing/2014/main" id="{9F9D6536-57E3-23ED-8EB4-67832DFDFF73}"/>
              </a:ext>
            </a:extLst>
          </p:cNvPr>
          <p:cNvPicPr>
            <a:picLocks noChangeAspect="1"/>
          </p:cNvPicPr>
          <p:nvPr/>
        </p:nvPicPr>
        <p:blipFill rotWithShape="1">
          <a:blip r:embed="rId12"/>
          <a:srcRect r="14256"/>
          <a:stretch/>
        </p:blipFill>
        <p:spPr>
          <a:xfrm>
            <a:off x="4722256" y="1944190"/>
            <a:ext cx="2431522" cy="1371604"/>
          </a:xfrm>
          <a:prstGeom prst="rect">
            <a:avLst/>
          </a:prstGeom>
        </p:spPr>
      </p:pic>
    </p:spTree>
    <p:extLst>
      <p:ext uri="{BB962C8B-B14F-4D97-AF65-F5344CB8AC3E}">
        <p14:creationId xmlns:p14="http://schemas.microsoft.com/office/powerpoint/2010/main" val="8660285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7BEBC0B-5E6F-47BB-8797-63D4BF70EA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91448-09D1-4BE7-A07D-AABAAA73F2EB}" type="slidenum">
              <a:rPr kumimoji="1" lang="ja-JP" altLang="en-US" sz="1000" b="0" i="0" u="none" strike="noStrike" kern="1200" cap="none" spc="0" normalizeH="0" baseline="0" noProof="0" dirty="0" smtClean="0">
                <a:ln>
                  <a:noFill/>
                </a:ln>
                <a:solidFill>
                  <a:srgbClr val="000000">
                    <a:tint val="7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1" lang="ja-JP" altLang="en-US" sz="1000" b="0" i="0" u="none" strike="noStrike" kern="1200" cap="none" spc="0" normalizeH="0" baseline="0" noProof="0">
              <a:ln>
                <a:noFill/>
              </a:ln>
              <a:solidFill>
                <a:srgbClr val="000000">
                  <a:tint val="75000"/>
                </a:srgbClr>
              </a:solidFill>
              <a:effectLst/>
              <a:uLnTx/>
              <a:uFillTx/>
              <a:latin typeface="游ゴシック" panose="020F0502020204030204"/>
              <a:ea typeface="游ゴシック" panose="020B0400000000000000" pitchFamily="50" charset="-128"/>
              <a:cs typeface="+mn-cs"/>
            </a:endParaRPr>
          </a:p>
        </p:txBody>
      </p:sp>
      <p:sp>
        <p:nvSpPr>
          <p:cNvPr id="5" name="フッター プレースホルダー 4">
            <a:extLst>
              <a:ext uri="{FF2B5EF4-FFF2-40B4-BE49-F238E27FC236}">
                <a16:creationId xmlns:a16="http://schemas.microsoft.com/office/drawing/2014/main" id="{CCEE51B2-5939-4090-8042-C442698C8587}"/>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000000">
                    <a:tint val="75000"/>
                  </a:srgbClr>
                </a:solidFill>
                <a:effectLst/>
                <a:uLnTx/>
                <a:uFillTx/>
                <a:latin typeface="游ゴシック" panose="020F0502020204030204"/>
                <a:ea typeface="游ゴシック" panose="020B0400000000000000" pitchFamily="50" charset="-128"/>
                <a:cs typeface="+mn-cs"/>
              </a:rPr>
              <a:t>Copyright © Kakaku.com, Inc. All Rights Reserved.</a:t>
            </a:r>
          </a:p>
        </p:txBody>
      </p:sp>
      <p:sp>
        <p:nvSpPr>
          <p:cNvPr id="2" name="タイトル 5">
            <a:extLst>
              <a:ext uri="{FF2B5EF4-FFF2-40B4-BE49-F238E27FC236}">
                <a16:creationId xmlns:a16="http://schemas.microsoft.com/office/drawing/2014/main" id="{E3F9180F-57B1-2649-813B-4D9CC590D18C}"/>
              </a:ext>
            </a:extLst>
          </p:cNvPr>
          <p:cNvSpPr>
            <a:spLocks noGrp="1"/>
          </p:cNvSpPr>
          <p:nvPr>
            <p:ph type="title"/>
          </p:nvPr>
        </p:nvSpPr>
        <p:spPr>
          <a:xfrm>
            <a:off x="130508" y="565417"/>
            <a:ext cx="8772528" cy="540211"/>
          </a:xfrm>
        </p:spPr>
        <p:txBody>
          <a:bodyPr/>
          <a:lstStyle/>
          <a:p>
            <a:r>
              <a:rPr lang="ja-JP" altLang="en-US" sz="1600" dirty="0"/>
              <a:t>異なる特性をもつ複数サイトを活用した横断プロモーションを行うことが可能です。</a:t>
            </a:r>
            <a:br>
              <a:rPr lang="ja-JP" altLang="en-US" sz="1600" dirty="0"/>
            </a:br>
            <a:r>
              <a:rPr lang="ja-JP" altLang="en-US" sz="1600" dirty="0"/>
              <a:t>サイト特性を活かしたターゲットリーチをすることで、より有効的なアプローチを実現します。</a:t>
            </a:r>
          </a:p>
        </p:txBody>
      </p:sp>
      <p:sp>
        <p:nvSpPr>
          <p:cNvPr id="6" name="正方形/長方形 5">
            <a:extLst>
              <a:ext uri="{FF2B5EF4-FFF2-40B4-BE49-F238E27FC236}">
                <a16:creationId xmlns:a16="http://schemas.microsoft.com/office/drawing/2014/main" id="{33FD2E75-04D6-CA64-7494-108E63DE3FF1}"/>
              </a:ext>
            </a:extLst>
          </p:cNvPr>
          <p:cNvSpPr/>
          <p:nvPr/>
        </p:nvSpPr>
        <p:spPr>
          <a:xfrm>
            <a:off x="2464273" y="1555953"/>
            <a:ext cx="4215454" cy="301540"/>
          </a:xfrm>
          <a:prstGeom prst="rect">
            <a:avLst/>
          </a:prstGeom>
          <a:noFill/>
          <a:ln w="9525" cap="flat" cmpd="sng" algn="ctr">
            <a:noFill/>
            <a:prstDash val="solid"/>
            <a:miter lim="800000"/>
          </a:ln>
          <a:effectLst/>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ja-JP" altLang="en-US" sz="1300" b="1"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事例：家電メーカー（価格</a:t>
            </a:r>
            <a:r>
              <a:rPr kumimoji="0" lang="en-US" altLang="ja-JP" sz="1300" b="1"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.com × </a:t>
            </a:r>
            <a:r>
              <a:rPr kumimoji="0" lang="ja-JP" altLang="en-US" sz="1300" b="1" i="0" u="none" strike="noStrike" kern="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キナリノ）</a:t>
            </a:r>
          </a:p>
        </p:txBody>
      </p:sp>
      <p:sp>
        <p:nvSpPr>
          <p:cNvPr id="8" name="テキスト ボックス 7">
            <a:extLst>
              <a:ext uri="{FF2B5EF4-FFF2-40B4-BE49-F238E27FC236}">
                <a16:creationId xmlns:a16="http://schemas.microsoft.com/office/drawing/2014/main" id="{5047C101-EDCC-70DA-8FEA-D75584F14A7F}"/>
              </a:ext>
            </a:extLst>
          </p:cNvPr>
          <p:cNvSpPr txBox="1"/>
          <p:nvPr/>
        </p:nvSpPr>
        <p:spPr>
          <a:xfrm>
            <a:off x="2213193" y="1919151"/>
            <a:ext cx="4717615" cy="307777"/>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游ゴシック Light" panose="020B0300000000000000" pitchFamily="50" charset="-128"/>
                <a:ea typeface="游ゴシック Light" panose="020B0300000000000000" pitchFamily="50" charset="-128"/>
                <a:cs typeface="メイリオ" pitchFamily="50" charset="-128"/>
              </a:rPr>
              <a:t>価格</a:t>
            </a:r>
            <a:r>
              <a:rPr kumimoji="1" lang="en-US" altLang="ja-JP" sz="1000" b="0" i="0" u="none" strike="noStrike" kern="1200" cap="none" spc="0" normalizeH="0" baseline="0" noProof="0" dirty="0">
                <a:ln>
                  <a:noFill/>
                </a:ln>
                <a:solidFill>
                  <a:srgbClr val="000000"/>
                </a:solidFill>
                <a:effectLst/>
                <a:uLnTx/>
                <a:uFillTx/>
                <a:latin typeface="游ゴシック Light" panose="020B0300000000000000" pitchFamily="50" charset="-128"/>
                <a:ea typeface="游ゴシック Light" panose="020B0300000000000000" pitchFamily="50" charset="-128"/>
                <a:cs typeface="メイリオ" pitchFamily="50" charset="-128"/>
              </a:rPr>
              <a:t>.com</a:t>
            </a:r>
            <a:r>
              <a:rPr kumimoji="1" lang="ja-JP" altLang="en-US" sz="1000" b="0" i="0" u="none" strike="noStrike" kern="1200" cap="none" spc="0" normalizeH="0" baseline="0" noProof="0" dirty="0">
                <a:ln>
                  <a:noFill/>
                </a:ln>
                <a:solidFill>
                  <a:srgbClr val="000000"/>
                </a:solidFill>
                <a:effectLst/>
                <a:uLnTx/>
                <a:uFillTx/>
                <a:latin typeface="游ゴシック Light" panose="020B0300000000000000" pitchFamily="50" charset="-128"/>
                <a:ea typeface="游ゴシック Light" panose="020B0300000000000000" pitchFamily="50" charset="-128"/>
                <a:cs typeface="メイリオ" pitchFamily="50" charset="-128"/>
              </a:rPr>
              <a:t>では詳細スペックを伝える記事、キナリノでは女性をターゲットに利用シーンを訴求する記事にすることで、ユーザー特性に沿った配信を実施。</a:t>
            </a:r>
          </a:p>
        </p:txBody>
      </p:sp>
      <p:grpSp>
        <p:nvGrpSpPr>
          <p:cNvPr id="33" name="グループ化 32">
            <a:extLst>
              <a:ext uri="{FF2B5EF4-FFF2-40B4-BE49-F238E27FC236}">
                <a16:creationId xmlns:a16="http://schemas.microsoft.com/office/drawing/2014/main" id="{E4FEDF64-4F71-7189-138E-24F688A37E0B}"/>
              </a:ext>
            </a:extLst>
          </p:cNvPr>
          <p:cNvGrpSpPr/>
          <p:nvPr/>
        </p:nvGrpSpPr>
        <p:grpSpPr>
          <a:xfrm>
            <a:off x="4628839" y="2639944"/>
            <a:ext cx="4247026" cy="2167145"/>
            <a:chOff x="470730" y="4504221"/>
            <a:chExt cx="4247026" cy="2167145"/>
          </a:xfrm>
        </p:grpSpPr>
        <p:sp>
          <p:nvSpPr>
            <p:cNvPr id="34" name="タイトル 1">
              <a:extLst>
                <a:ext uri="{FF2B5EF4-FFF2-40B4-BE49-F238E27FC236}">
                  <a16:creationId xmlns:a16="http://schemas.microsoft.com/office/drawing/2014/main" id="{ACDCE87A-90E8-A5EB-FC77-873D44961548}"/>
                </a:ext>
              </a:extLst>
            </p:cNvPr>
            <p:cNvSpPr txBox="1">
              <a:spLocks/>
            </p:cNvSpPr>
            <p:nvPr/>
          </p:nvSpPr>
          <p:spPr>
            <a:xfrm>
              <a:off x="2819560" y="6239303"/>
              <a:ext cx="1898196" cy="432063"/>
            </a:xfrm>
            <a:prstGeom prst="rect">
              <a:avLst/>
            </a:prstGeom>
          </p:spPr>
          <p:txBody>
            <a:bodyPr lIns="0" rIns="0" anchor="ctr">
              <a:norm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キナリノ掲載ページ</a:t>
              </a:r>
              <a:endParaRPr kumimoji="1" lang="en-US" altLang="ja-JP" sz="9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hlinkClick r:id="rId2"/>
                </a:rPr>
                <a:t>https://kinarino.jp/cat6/46124</a:t>
              </a:r>
              <a:endParaRPr kumimoji="1" lang="en-US" altLang="en-US" sz="900" b="0" i="0" u="none" strike="noStrike" kern="1200" cap="none" spc="0" normalizeH="0" baseline="0" noProof="0" dirty="0">
                <a:ln>
                  <a:noFill/>
                </a:ln>
                <a:solidFill>
                  <a:srgbClr val="000000"/>
                </a:solidFill>
                <a:effectLst/>
                <a:uLnTx/>
                <a:uFillTx/>
                <a:latin typeface="+mj-ea"/>
                <a:ea typeface="+mj-ea"/>
              </a:endParaRPr>
            </a:p>
          </p:txBody>
        </p:sp>
        <p:pic>
          <p:nvPicPr>
            <p:cNvPr id="35" name="図 34">
              <a:extLst>
                <a:ext uri="{FF2B5EF4-FFF2-40B4-BE49-F238E27FC236}">
                  <a16:creationId xmlns:a16="http://schemas.microsoft.com/office/drawing/2014/main" id="{3AEC220A-162D-69E4-F7DE-5BB9E71506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730" y="4522931"/>
              <a:ext cx="643011" cy="131900"/>
            </a:xfrm>
            <a:prstGeom prst="rect">
              <a:avLst/>
            </a:prstGeom>
          </p:spPr>
        </p:pic>
        <p:grpSp>
          <p:nvGrpSpPr>
            <p:cNvPr id="36" name="グループ化 35">
              <a:extLst>
                <a:ext uri="{FF2B5EF4-FFF2-40B4-BE49-F238E27FC236}">
                  <a16:creationId xmlns:a16="http://schemas.microsoft.com/office/drawing/2014/main" id="{2507C883-6322-97FF-1CF1-9F09CFF40159}"/>
                </a:ext>
              </a:extLst>
            </p:cNvPr>
            <p:cNvGrpSpPr/>
            <p:nvPr/>
          </p:nvGrpSpPr>
          <p:grpSpPr>
            <a:xfrm>
              <a:off x="586437" y="4805645"/>
              <a:ext cx="1743657" cy="1329220"/>
              <a:chOff x="426116" y="4659870"/>
              <a:chExt cx="1743657" cy="1329220"/>
            </a:xfrm>
          </p:grpSpPr>
          <p:pic>
            <p:nvPicPr>
              <p:cNvPr id="39" name="図 38">
                <a:extLst>
                  <a:ext uri="{FF2B5EF4-FFF2-40B4-BE49-F238E27FC236}">
                    <a16:creationId xmlns:a16="http://schemas.microsoft.com/office/drawing/2014/main" id="{3F3C79FF-05D6-E2EB-E042-9E677A2C01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116" y="4659870"/>
                <a:ext cx="1743657" cy="1329220"/>
              </a:xfrm>
              <a:prstGeom prst="rect">
                <a:avLst/>
              </a:prstGeom>
            </p:spPr>
          </p:pic>
          <p:pic>
            <p:nvPicPr>
              <p:cNvPr id="40" name="図 39">
                <a:extLst>
                  <a:ext uri="{FF2B5EF4-FFF2-40B4-BE49-F238E27FC236}">
                    <a16:creationId xmlns:a16="http://schemas.microsoft.com/office/drawing/2014/main" id="{4D1A2C22-86A4-0C55-AE43-CE99739CDEDD}"/>
                  </a:ext>
                </a:extLst>
              </p:cNvPr>
              <p:cNvPicPr>
                <a:picLocks noChangeAspect="1"/>
              </p:cNvPicPr>
              <p:nvPr/>
            </p:nvPicPr>
            <p:blipFill rotWithShape="1">
              <a:blip r:embed="rId5"/>
              <a:srcRect l="2560" r="-1"/>
              <a:stretch/>
            </p:blipFill>
            <p:spPr>
              <a:xfrm>
                <a:off x="631915" y="4770561"/>
                <a:ext cx="1343737" cy="773733"/>
              </a:xfrm>
              <a:prstGeom prst="rect">
                <a:avLst/>
              </a:prstGeom>
            </p:spPr>
          </p:pic>
        </p:grpSp>
        <p:pic>
          <p:nvPicPr>
            <p:cNvPr id="37" name="図 36">
              <a:extLst>
                <a:ext uri="{FF2B5EF4-FFF2-40B4-BE49-F238E27FC236}">
                  <a16:creationId xmlns:a16="http://schemas.microsoft.com/office/drawing/2014/main" id="{7C36A68B-DF74-75FE-6FD3-72E37BAECB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9386" y="4504221"/>
              <a:ext cx="954203" cy="1835476"/>
            </a:xfrm>
            <a:prstGeom prst="rect">
              <a:avLst/>
            </a:prstGeom>
          </p:spPr>
        </p:pic>
        <p:pic>
          <p:nvPicPr>
            <p:cNvPr id="38" name="Picture 4">
              <a:extLst>
                <a:ext uri="{FF2B5EF4-FFF2-40B4-BE49-F238E27FC236}">
                  <a16:creationId xmlns:a16="http://schemas.microsoft.com/office/drawing/2014/main" id="{61615674-EACC-4DB4-EEFA-65840936983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7192" y="5206914"/>
              <a:ext cx="884927" cy="884927"/>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図 40">
            <a:extLst>
              <a:ext uri="{FF2B5EF4-FFF2-40B4-BE49-F238E27FC236}">
                <a16:creationId xmlns:a16="http://schemas.microsoft.com/office/drawing/2014/main" id="{AD94900A-9C80-ADF4-1A03-120D874492DB}"/>
              </a:ext>
            </a:extLst>
          </p:cNvPr>
          <p:cNvPicPr>
            <a:picLocks noChangeAspect="1"/>
          </p:cNvPicPr>
          <p:nvPr/>
        </p:nvPicPr>
        <p:blipFill rotWithShape="1">
          <a:blip r:embed="rId8"/>
          <a:srcRect b="12282"/>
          <a:stretch/>
        </p:blipFill>
        <p:spPr>
          <a:xfrm>
            <a:off x="6759906" y="2796664"/>
            <a:ext cx="795792" cy="1503626"/>
          </a:xfrm>
          <a:prstGeom prst="rect">
            <a:avLst/>
          </a:prstGeom>
        </p:spPr>
      </p:pic>
      <p:grpSp>
        <p:nvGrpSpPr>
          <p:cNvPr id="42" name="グループ化 41">
            <a:extLst>
              <a:ext uri="{FF2B5EF4-FFF2-40B4-BE49-F238E27FC236}">
                <a16:creationId xmlns:a16="http://schemas.microsoft.com/office/drawing/2014/main" id="{0866B2B1-DB3C-570B-B245-52FE8220D178}"/>
              </a:ext>
            </a:extLst>
          </p:cNvPr>
          <p:cNvGrpSpPr/>
          <p:nvPr/>
        </p:nvGrpSpPr>
        <p:grpSpPr>
          <a:xfrm>
            <a:off x="206365" y="2639944"/>
            <a:ext cx="4265760" cy="2219590"/>
            <a:chOff x="295038" y="2214557"/>
            <a:chExt cx="4265760" cy="2240516"/>
          </a:xfrm>
        </p:grpSpPr>
        <p:grpSp>
          <p:nvGrpSpPr>
            <p:cNvPr id="43" name="グループ化 42">
              <a:extLst>
                <a:ext uri="{FF2B5EF4-FFF2-40B4-BE49-F238E27FC236}">
                  <a16:creationId xmlns:a16="http://schemas.microsoft.com/office/drawing/2014/main" id="{6DEBF9A2-2900-9C9F-C96D-29A174E2C29F}"/>
                </a:ext>
              </a:extLst>
            </p:cNvPr>
            <p:cNvGrpSpPr/>
            <p:nvPr/>
          </p:nvGrpSpPr>
          <p:grpSpPr>
            <a:xfrm>
              <a:off x="295038" y="2214557"/>
              <a:ext cx="4265760" cy="2240516"/>
              <a:chOff x="351074" y="2214557"/>
              <a:chExt cx="4265760" cy="2240516"/>
            </a:xfrm>
          </p:grpSpPr>
          <p:sp>
            <p:nvSpPr>
              <p:cNvPr id="45" name="タイトル 1">
                <a:extLst>
                  <a:ext uri="{FF2B5EF4-FFF2-40B4-BE49-F238E27FC236}">
                    <a16:creationId xmlns:a16="http://schemas.microsoft.com/office/drawing/2014/main" id="{CEBA529B-6653-AC58-F375-D6ABD29E1095}"/>
                  </a:ext>
                </a:extLst>
              </p:cNvPr>
              <p:cNvSpPr txBox="1">
                <a:spLocks/>
              </p:cNvSpPr>
              <p:nvPr/>
            </p:nvSpPr>
            <p:spPr>
              <a:xfrm>
                <a:off x="1620419" y="3958766"/>
                <a:ext cx="2996415" cy="496307"/>
              </a:xfrm>
              <a:prstGeom prst="rect">
                <a:avLst/>
              </a:prstGeom>
            </p:spPr>
            <p:txBody>
              <a:bodyPr lIns="0" rIns="0" anchor="ctr">
                <a:norm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価格</a:t>
                </a:r>
                <a:r>
                  <a:rPr kumimoji="1" lang="en-US" altLang="ja-JP" sz="9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.com</a:t>
                </a:r>
                <a:r>
                  <a:rPr kumimoji="1" lang="ja-JP" altLang="en-US" sz="9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掲載ページ</a:t>
                </a:r>
                <a:br>
                  <a:rPr kumimoji="1" lang="en-US" altLang="ja-JP" sz="9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br>
                <a:r>
                  <a:rPr kumimoji="1" lang="en-US" altLang="ja-JP" sz="9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hlinkClick r:id="rId9"/>
                  </a:rPr>
                  <a:t>https://kakaku.com/article/tieup/22/08_jackery/</a:t>
                </a:r>
                <a:endParaRPr kumimoji="1" lang="en-US" altLang="ja-JP" sz="9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pic>
            <p:nvPicPr>
              <p:cNvPr id="46" name="図 45">
                <a:extLst>
                  <a:ext uri="{FF2B5EF4-FFF2-40B4-BE49-F238E27FC236}">
                    <a16:creationId xmlns:a16="http://schemas.microsoft.com/office/drawing/2014/main" id="{95B280B9-0590-54B7-CBBE-79584D0280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7046" y="2263859"/>
                <a:ext cx="954203" cy="1835476"/>
              </a:xfrm>
              <a:prstGeom prst="rect">
                <a:avLst/>
              </a:prstGeom>
            </p:spPr>
          </p:pic>
          <p:grpSp>
            <p:nvGrpSpPr>
              <p:cNvPr id="47" name="グループ化 46">
                <a:extLst>
                  <a:ext uri="{FF2B5EF4-FFF2-40B4-BE49-F238E27FC236}">
                    <a16:creationId xmlns:a16="http://schemas.microsoft.com/office/drawing/2014/main" id="{E430F802-80B9-A3FA-42E6-5E67CF8A2D15}"/>
                  </a:ext>
                </a:extLst>
              </p:cNvPr>
              <p:cNvGrpSpPr/>
              <p:nvPr/>
            </p:nvGrpSpPr>
            <p:grpSpPr>
              <a:xfrm>
                <a:off x="606334" y="2516987"/>
                <a:ext cx="1743657" cy="1329220"/>
                <a:chOff x="325914" y="2047046"/>
                <a:chExt cx="3303344" cy="2763908"/>
              </a:xfrm>
            </p:grpSpPr>
            <p:pic>
              <p:nvPicPr>
                <p:cNvPr id="49" name="図 48">
                  <a:extLst>
                    <a:ext uri="{FF2B5EF4-FFF2-40B4-BE49-F238E27FC236}">
                      <a16:creationId xmlns:a16="http://schemas.microsoft.com/office/drawing/2014/main" id="{2437B2C4-9E6A-6A43-C0A0-42A2CDE23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914" y="2047046"/>
                  <a:ext cx="3303344" cy="2763908"/>
                </a:xfrm>
                <a:prstGeom prst="rect">
                  <a:avLst/>
                </a:prstGeom>
              </p:spPr>
            </p:pic>
            <p:pic>
              <p:nvPicPr>
                <p:cNvPr id="50" name="図 49">
                  <a:extLst>
                    <a:ext uri="{FF2B5EF4-FFF2-40B4-BE49-F238E27FC236}">
                      <a16:creationId xmlns:a16="http://schemas.microsoft.com/office/drawing/2014/main" id="{A1F3206C-A5DF-FB6E-0599-AADA6ECE6739}"/>
                    </a:ext>
                  </a:extLst>
                </p:cNvPr>
                <p:cNvPicPr>
                  <a:picLocks noChangeAspect="1"/>
                </p:cNvPicPr>
                <p:nvPr/>
              </p:nvPicPr>
              <p:blipFill rotWithShape="1">
                <a:blip r:embed="rId10"/>
                <a:srcRect l="10921" r="10437"/>
                <a:stretch/>
              </p:blipFill>
              <p:spPr>
                <a:xfrm>
                  <a:off x="692736" y="2332293"/>
                  <a:ext cx="2540540" cy="1489053"/>
                </a:xfrm>
                <a:prstGeom prst="rect">
                  <a:avLst/>
                </a:prstGeom>
              </p:spPr>
            </p:pic>
          </p:grpSp>
          <p:pic>
            <p:nvPicPr>
              <p:cNvPr id="48" name="Picture 24" descr="価格com">
                <a:extLst>
                  <a:ext uri="{FF2B5EF4-FFF2-40B4-BE49-F238E27FC236}">
                    <a16:creationId xmlns:a16="http://schemas.microsoft.com/office/drawing/2014/main" id="{AEA92260-554E-C3FF-A698-118D8C41EC1E}"/>
                  </a:ext>
                </a:extLst>
              </p:cNvPr>
              <p:cNvPicPr>
                <a:picLocks noChangeAspect="1" noChangeArrowheads="1"/>
              </p:cNvPicPr>
              <p:nvPr/>
            </p:nvPicPr>
            <p:blipFill>
              <a:blip r:embed="rId11" cstate="print"/>
              <a:srcRect/>
              <a:stretch>
                <a:fillRect/>
              </a:stretch>
            </p:blipFill>
            <p:spPr bwMode="auto">
              <a:xfrm>
                <a:off x="351074" y="2214557"/>
                <a:ext cx="666602" cy="155828"/>
              </a:xfrm>
              <a:prstGeom prst="rect">
                <a:avLst/>
              </a:prstGeom>
              <a:noFill/>
              <a:ln w="12700">
                <a:noFill/>
                <a:miter lim="800000"/>
                <a:headEnd/>
                <a:tailEnd/>
              </a:ln>
            </p:spPr>
          </p:pic>
        </p:grpSp>
        <p:pic>
          <p:nvPicPr>
            <p:cNvPr id="44" name="Picture 2">
              <a:extLst>
                <a:ext uri="{FF2B5EF4-FFF2-40B4-BE49-F238E27FC236}">
                  <a16:creationId xmlns:a16="http://schemas.microsoft.com/office/drawing/2014/main" id="{4BF5263A-5D6D-CC4D-ABA7-D97A6311D3F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63227" y="3161686"/>
              <a:ext cx="885504" cy="885504"/>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図 50">
            <a:extLst>
              <a:ext uri="{FF2B5EF4-FFF2-40B4-BE49-F238E27FC236}">
                <a16:creationId xmlns:a16="http://schemas.microsoft.com/office/drawing/2014/main" id="{6341828F-F9D6-26B2-19DE-AE8F5085D058}"/>
              </a:ext>
            </a:extLst>
          </p:cNvPr>
          <p:cNvPicPr>
            <a:picLocks noChangeAspect="1"/>
          </p:cNvPicPr>
          <p:nvPr/>
        </p:nvPicPr>
        <p:blipFill rotWithShape="1">
          <a:blip r:embed="rId13"/>
          <a:srcRect b="10749"/>
          <a:stretch/>
        </p:blipFill>
        <p:spPr>
          <a:xfrm>
            <a:off x="2470016" y="2838485"/>
            <a:ext cx="789438" cy="1511581"/>
          </a:xfrm>
          <a:prstGeom prst="rect">
            <a:avLst/>
          </a:prstGeom>
        </p:spPr>
      </p:pic>
      <p:sp>
        <p:nvSpPr>
          <p:cNvPr id="52" name="テキスト プレースホルダー 8">
            <a:extLst>
              <a:ext uri="{FF2B5EF4-FFF2-40B4-BE49-F238E27FC236}">
                <a16:creationId xmlns:a16="http://schemas.microsoft.com/office/drawing/2014/main" id="{1E6335FC-FE77-6C56-9874-6808845EDE0A}"/>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srgbClr val="FFFFFF"/>
                </a:solidFill>
                <a:effectLst/>
                <a:uLnTx/>
                <a:uFillTx/>
                <a:latin typeface="游ゴシック" panose="020F0502020204030204"/>
                <a:ea typeface="游ゴシック" panose="020B0400000000000000" pitchFamily="50" charset="-128"/>
                <a:cs typeface="+mn-cs"/>
              </a:rPr>
              <a:t>サイト横断プロモーション事例</a:t>
            </a:r>
          </a:p>
        </p:txBody>
      </p:sp>
    </p:spTree>
    <p:extLst>
      <p:ext uri="{BB962C8B-B14F-4D97-AF65-F5344CB8AC3E}">
        <p14:creationId xmlns:p14="http://schemas.microsoft.com/office/powerpoint/2010/main" val="3840938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B865C6BE-65B4-41F2-9212-E8F0B0BB3B7F}"/>
              </a:ext>
            </a:extLst>
          </p:cNvPr>
          <p:cNvSpPr/>
          <p:nvPr/>
        </p:nvSpPr>
        <p:spPr>
          <a:xfrm>
            <a:off x="7502833" y="3271091"/>
            <a:ext cx="1476000" cy="321953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BA76E452-C7AF-4821-88B1-1E8840C79310}"/>
              </a:ext>
            </a:extLst>
          </p:cNvPr>
          <p:cNvSpPr/>
          <p:nvPr/>
        </p:nvSpPr>
        <p:spPr>
          <a:xfrm>
            <a:off x="5958240" y="637312"/>
            <a:ext cx="3037888" cy="250533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プレースホルダー 8">
            <a:extLst>
              <a:ext uri="{FF2B5EF4-FFF2-40B4-BE49-F238E27FC236}">
                <a16:creationId xmlns:a16="http://schemas.microsoft.com/office/drawing/2014/main" id="{35EFAFE1-36E3-4679-A32A-E5F0CD2835A4}"/>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コンテンツのご紹介</a:t>
            </a:r>
          </a:p>
        </p:txBody>
      </p:sp>
      <p:sp>
        <p:nvSpPr>
          <p:cNvPr id="8" name="正方形/長方形 7">
            <a:extLst>
              <a:ext uri="{FF2B5EF4-FFF2-40B4-BE49-F238E27FC236}">
                <a16:creationId xmlns:a16="http://schemas.microsoft.com/office/drawing/2014/main" id="{4C75C87D-7DD3-4312-9AEE-C7A1A95D6F1B}"/>
              </a:ext>
            </a:extLst>
          </p:cNvPr>
          <p:cNvSpPr/>
          <p:nvPr/>
        </p:nvSpPr>
        <p:spPr>
          <a:xfrm>
            <a:off x="293916" y="581297"/>
            <a:ext cx="2168434" cy="589582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8798D37-FAE5-4866-9C08-B387CEE8CA3E}"/>
              </a:ext>
            </a:extLst>
          </p:cNvPr>
          <p:cNvSpPr txBox="1"/>
          <p:nvPr/>
        </p:nvSpPr>
        <p:spPr>
          <a:xfrm>
            <a:off x="1038498" y="886525"/>
            <a:ext cx="646331" cy="369332"/>
          </a:xfrm>
          <a:prstGeom prst="rect">
            <a:avLst/>
          </a:prstGeom>
          <a:noFill/>
        </p:spPr>
        <p:txBody>
          <a:bodyPr wrap="none" rtlCol="0">
            <a:spAutoFit/>
          </a:bodyPr>
          <a:lstStyle/>
          <a:p>
            <a:r>
              <a:rPr kumimoji="1" lang="ja-JP" altLang="en-US" b="1">
                <a:solidFill>
                  <a:schemeClr val="bg1"/>
                </a:solidFill>
              </a:rPr>
              <a:t>計画</a:t>
            </a:r>
          </a:p>
        </p:txBody>
      </p:sp>
      <p:sp>
        <p:nvSpPr>
          <p:cNvPr id="10" name="テキスト ボックス 9">
            <a:extLst>
              <a:ext uri="{FF2B5EF4-FFF2-40B4-BE49-F238E27FC236}">
                <a16:creationId xmlns:a16="http://schemas.microsoft.com/office/drawing/2014/main" id="{6DF32CA2-75F9-4D0D-82B0-66A04A1E8C3A}"/>
              </a:ext>
            </a:extLst>
          </p:cNvPr>
          <p:cNvSpPr txBox="1"/>
          <p:nvPr/>
        </p:nvSpPr>
        <p:spPr>
          <a:xfrm>
            <a:off x="334459" y="731222"/>
            <a:ext cx="704039" cy="707886"/>
          </a:xfrm>
          <a:prstGeom prst="rect">
            <a:avLst/>
          </a:prstGeom>
          <a:noFill/>
        </p:spPr>
        <p:txBody>
          <a:bodyPr wrap="none" rtlCol="0">
            <a:spAutoFit/>
          </a:bodyPr>
          <a:lstStyle/>
          <a:p>
            <a:r>
              <a:rPr kumimoji="1" lang="en-US" altLang="ja-JP" sz="4000" b="1">
                <a:solidFill>
                  <a:schemeClr val="bg1"/>
                </a:solidFill>
              </a:rPr>
              <a:t>03</a:t>
            </a:r>
            <a:endParaRPr kumimoji="1" lang="ja-JP" altLang="en-US" sz="4000" b="1">
              <a:solidFill>
                <a:schemeClr val="bg1"/>
              </a:solidFill>
            </a:endParaRPr>
          </a:p>
        </p:txBody>
      </p:sp>
      <p:pic>
        <p:nvPicPr>
          <p:cNvPr id="17" name="グラフィックス 16" descr="キャレットを下へ 単色塗りつぶし">
            <a:extLst>
              <a:ext uri="{FF2B5EF4-FFF2-40B4-BE49-F238E27FC236}">
                <a16:creationId xmlns:a16="http://schemas.microsoft.com/office/drawing/2014/main" id="{88F683A3-3006-4426-9C1E-DAAB30CE8ED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2747" y="2684207"/>
            <a:ext cx="4581759" cy="914400"/>
          </a:xfrm>
          <a:prstGeom prst="rect">
            <a:avLst/>
          </a:prstGeom>
        </p:spPr>
      </p:pic>
      <p:sp>
        <p:nvSpPr>
          <p:cNvPr id="18" name="テキスト ボックス 17">
            <a:extLst>
              <a:ext uri="{FF2B5EF4-FFF2-40B4-BE49-F238E27FC236}">
                <a16:creationId xmlns:a16="http://schemas.microsoft.com/office/drawing/2014/main" id="{4FDF67F3-FBB5-4B81-9E76-BB34D0770E76}"/>
              </a:ext>
            </a:extLst>
          </p:cNvPr>
          <p:cNvSpPr txBox="1"/>
          <p:nvPr/>
        </p:nvSpPr>
        <p:spPr>
          <a:xfrm>
            <a:off x="1040680" y="3603127"/>
            <a:ext cx="1338828" cy="646331"/>
          </a:xfrm>
          <a:prstGeom prst="rect">
            <a:avLst/>
          </a:prstGeom>
          <a:noFill/>
        </p:spPr>
        <p:txBody>
          <a:bodyPr wrap="none" rtlCol="0">
            <a:spAutoFit/>
          </a:bodyPr>
          <a:lstStyle/>
          <a:p>
            <a:r>
              <a:rPr lang="ja-JP" altLang="en-US" b="1">
                <a:solidFill>
                  <a:schemeClr val="bg1"/>
                </a:solidFill>
              </a:rPr>
              <a:t>比較・予約</a:t>
            </a:r>
            <a:endParaRPr lang="en-US" altLang="ja-JP" b="1">
              <a:solidFill>
                <a:schemeClr val="bg1"/>
              </a:solidFill>
            </a:endParaRPr>
          </a:p>
          <a:p>
            <a:r>
              <a:rPr lang="ja-JP" altLang="en-US" b="1">
                <a:solidFill>
                  <a:schemeClr val="bg1"/>
                </a:solidFill>
              </a:rPr>
              <a:t>・申込</a:t>
            </a:r>
            <a:endParaRPr kumimoji="1" lang="ja-JP" altLang="en-US" b="1">
              <a:solidFill>
                <a:schemeClr val="bg1"/>
              </a:solidFill>
            </a:endParaRPr>
          </a:p>
        </p:txBody>
      </p:sp>
      <p:sp>
        <p:nvSpPr>
          <p:cNvPr id="19" name="テキスト ボックス 18">
            <a:extLst>
              <a:ext uri="{FF2B5EF4-FFF2-40B4-BE49-F238E27FC236}">
                <a16:creationId xmlns:a16="http://schemas.microsoft.com/office/drawing/2014/main" id="{4BC4D12A-69C8-44D6-82FB-F549507877F5}"/>
              </a:ext>
            </a:extLst>
          </p:cNvPr>
          <p:cNvSpPr txBox="1"/>
          <p:nvPr/>
        </p:nvSpPr>
        <p:spPr>
          <a:xfrm>
            <a:off x="336641" y="3437192"/>
            <a:ext cx="704039" cy="707886"/>
          </a:xfrm>
          <a:prstGeom prst="rect">
            <a:avLst/>
          </a:prstGeom>
          <a:noFill/>
        </p:spPr>
        <p:txBody>
          <a:bodyPr wrap="none" rtlCol="0">
            <a:spAutoFit/>
          </a:bodyPr>
          <a:lstStyle/>
          <a:p>
            <a:r>
              <a:rPr kumimoji="1" lang="en-US" altLang="ja-JP" sz="4000" b="1">
                <a:solidFill>
                  <a:schemeClr val="bg1"/>
                </a:solidFill>
              </a:rPr>
              <a:t>04</a:t>
            </a:r>
            <a:endParaRPr kumimoji="1" lang="ja-JP" altLang="en-US" sz="4000" b="1">
              <a:solidFill>
                <a:schemeClr val="bg1"/>
              </a:solidFill>
            </a:endParaRPr>
          </a:p>
        </p:txBody>
      </p:sp>
      <p:sp>
        <p:nvSpPr>
          <p:cNvPr id="20" name="コンテンツ プレースホルダー 2">
            <a:extLst>
              <a:ext uri="{FF2B5EF4-FFF2-40B4-BE49-F238E27FC236}">
                <a16:creationId xmlns:a16="http://schemas.microsoft.com/office/drawing/2014/main" id="{C27AB347-29B7-477F-837F-88555437B68A}"/>
              </a:ext>
            </a:extLst>
          </p:cNvPr>
          <p:cNvSpPr txBox="1">
            <a:spLocks/>
          </p:cNvSpPr>
          <p:nvPr/>
        </p:nvSpPr>
        <p:spPr>
          <a:xfrm>
            <a:off x="2483519" y="581297"/>
            <a:ext cx="3474720" cy="2394126"/>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400"/>
              <a:t>トラベラー会員の</a:t>
            </a:r>
            <a:br>
              <a:rPr lang="en-US" altLang="ja-JP" sz="1400"/>
            </a:br>
            <a:r>
              <a:rPr lang="ja-JP" altLang="en-US" sz="1800" b="1">
                <a:solidFill>
                  <a:schemeClr val="accent1"/>
                </a:solidFill>
              </a:rPr>
              <a:t>旅行記スケジュール</a:t>
            </a:r>
            <a:r>
              <a:rPr lang="ja-JP" altLang="en-US" sz="1400"/>
              <a:t>を参考に、</a:t>
            </a:r>
            <a:br>
              <a:rPr lang="en-US" altLang="ja-JP" sz="1400"/>
            </a:br>
            <a:r>
              <a:rPr lang="ja-JP" altLang="en-US" sz="1400"/>
              <a:t>自分で作る</a:t>
            </a:r>
            <a:r>
              <a:rPr lang="ja-JP" altLang="en-US" sz="1800" b="1">
                <a:solidFill>
                  <a:schemeClr val="accent1"/>
                </a:solidFill>
              </a:rPr>
              <a:t>旅の計画</a:t>
            </a:r>
            <a:r>
              <a:rPr lang="ja-JP" altLang="en-US" sz="1400"/>
              <a:t>ツール（無料）で旅程プランニング</a:t>
            </a:r>
          </a:p>
          <a:p>
            <a:pPr marL="0" indent="0">
              <a:lnSpc>
                <a:spcPct val="100000"/>
              </a:lnSpc>
              <a:buFont typeface="Arial" panose="020B0604020202020204" pitchFamily="34" charset="0"/>
              <a:buNone/>
            </a:pPr>
            <a:br>
              <a:rPr lang="en-US" altLang="ja-JP" sz="1400"/>
            </a:br>
            <a:r>
              <a:rPr lang="ja-JP" altLang="en-US" sz="1400"/>
              <a:t> 適した服装や持っていくと便利なものなどの情報は</a:t>
            </a:r>
            <a:r>
              <a:rPr lang="en-US" altLang="ja-JP" sz="1800" b="1">
                <a:solidFill>
                  <a:schemeClr val="accent1"/>
                </a:solidFill>
              </a:rPr>
              <a:t>Q</a:t>
            </a:r>
            <a:r>
              <a:rPr lang="ja-JP" altLang="en-US" sz="1800" b="1">
                <a:solidFill>
                  <a:schemeClr val="accent1"/>
                </a:solidFill>
              </a:rPr>
              <a:t>＆</a:t>
            </a:r>
            <a:r>
              <a:rPr lang="en-US" altLang="ja-JP" sz="1800" b="1">
                <a:solidFill>
                  <a:schemeClr val="accent1"/>
                </a:solidFill>
              </a:rPr>
              <a:t>A</a:t>
            </a:r>
            <a:r>
              <a:rPr lang="ja-JP" altLang="en-US" sz="1400"/>
              <a:t>で直接トラベラー会員へ質問できる！</a:t>
            </a:r>
          </a:p>
        </p:txBody>
      </p:sp>
      <p:pic>
        <p:nvPicPr>
          <p:cNvPr id="21" name="グラフィックス 20" descr="キャレットを下へ 単色塗りつぶし">
            <a:extLst>
              <a:ext uri="{FF2B5EF4-FFF2-40B4-BE49-F238E27FC236}">
                <a16:creationId xmlns:a16="http://schemas.microsoft.com/office/drawing/2014/main" id="{E17FB395-F3D2-43A8-AAE2-86B9E48092A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4035" y="5790278"/>
            <a:ext cx="4581759" cy="914400"/>
          </a:xfrm>
          <a:prstGeom prst="rect">
            <a:avLst/>
          </a:prstGeom>
        </p:spPr>
      </p:pic>
      <p:pic>
        <p:nvPicPr>
          <p:cNvPr id="3" name="図 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18919357-CFEB-4EA8-A47E-1581D8A827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
          <a:stretch/>
        </p:blipFill>
        <p:spPr>
          <a:xfrm>
            <a:off x="6044051" y="728938"/>
            <a:ext cx="1368000" cy="2330754"/>
          </a:xfrm>
          <a:prstGeom prst="rect">
            <a:avLst/>
          </a:prstGeom>
          <a:ln w="76200">
            <a:noFill/>
          </a:ln>
        </p:spPr>
      </p:pic>
      <p:pic>
        <p:nvPicPr>
          <p:cNvPr id="14" name="図 13"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4818A46-22F0-4EE6-AF46-179A3B338F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31154" y="650045"/>
            <a:ext cx="1368000" cy="2409647"/>
          </a:xfrm>
          <a:prstGeom prst="rect">
            <a:avLst/>
          </a:prstGeom>
          <a:ln w="76200">
            <a:noFill/>
          </a:ln>
        </p:spPr>
      </p:pic>
      <p:sp>
        <p:nvSpPr>
          <p:cNvPr id="11" name="コンテンツ プレースホルダー 2">
            <a:extLst>
              <a:ext uri="{FF2B5EF4-FFF2-40B4-BE49-F238E27FC236}">
                <a16:creationId xmlns:a16="http://schemas.microsoft.com/office/drawing/2014/main" id="{C5B3B1D2-E968-458E-9203-033EE6C43D35}"/>
              </a:ext>
            </a:extLst>
          </p:cNvPr>
          <p:cNvSpPr txBox="1">
            <a:spLocks/>
          </p:cNvSpPr>
          <p:nvPr/>
        </p:nvSpPr>
        <p:spPr>
          <a:xfrm>
            <a:off x="2481336" y="3017708"/>
            <a:ext cx="3349344" cy="3321845"/>
          </a:xfrm>
          <a:prstGeom prst="rect">
            <a:avLst/>
          </a:prstGeom>
        </p:spPr>
        <p:txBody>
          <a:bodyPr vert="horz" lIns="91440" tIns="144000" rIns="91440" bIns="144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b="1" dirty="0">
                <a:solidFill>
                  <a:schemeClr val="accent1"/>
                </a:solidFill>
                <a:ea typeface="游ゴシック"/>
              </a:rPr>
              <a:t>ホテルやツアー</a:t>
            </a:r>
            <a:r>
              <a:rPr lang="en-US" altLang="ja-JP" sz="1800" b="1" dirty="0">
                <a:solidFill>
                  <a:schemeClr val="accent1"/>
                </a:solidFill>
                <a:ea typeface="游ゴシック"/>
              </a:rPr>
              <a:t>､</a:t>
            </a:r>
            <a:r>
              <a:rPr lang="ja-JP" altLang="en-US" sz="1800" b="1" dirty="0">
                <a:solidFill>
                  <a:schemeClr val="accent1"/>
                </a:solidFill>
                <a:ea typeface="游ゴシック"/>
              </a:rPr>
              <a:t>航空券</a:t>
            </a:r>
            <a:r>
              <a:rPr lang="ja-JP" altLang="en-US" sz="1400" dirty="0">
                <a:ea typeface="游ゴシック"/>
              </a:rPr>
              <a:t>などの</a:t>
            </a:r>
            <a:br>
              <a:rPr lang="en-US" altLang="ja-JP" sz="1400" dirty="0"/>
            </a:br>
            <a:r>
              <a:rPr lang="ja-JP" altLang="en-US" sz="1400" dirty="0">
                <a:ea typeface="游ゴシック"/>
              </a:rPr>
              <a:t>旅行商品を予約サイトから</a:t>
            </a:r>
            <a:r>
              <a:rPr lang="ja-JP" altLang="en-US" sz="1800" b="1" dirty="0">
                <a:solidFill>
                  <a:schemeClr val="accent1"/>
                </a:solidFill>
                <a:ea typeface="游ゴシック"/>
              </a:rPr>
              <a:t>横断比較</a:t>
            </a:r>
            <a:endParaRPr lang="en-US" altLang="ja-JP" sz="1800" b="1" dirty="0">
              <a:solidFill>
                <a:schemeClr val="accent1"/>
              </a:solidFill>
              <a:ea typeface="游ゴシック"/>
            </a:endParaRPr>
          </a:p>
          <a:p>
            <a:pPr marL="0" indent="0">
              <a:lnSpc>
                <a:spcPct val="100000"/>
              </a:lnSpc>
              <a:buFont typeface="Arial" panose="020B0604020202020204" pitchFamily="34" charset="0"/>
              <a:buNone/>
            </a:pPr>
            <a:br>
              <a:rPr lang="en-US" altLang="ja-JP" sz="1800" b="1" dirty="0">
                <a:solidFill>
                  <a:schemeClr val="accent1"/>
                </a:solidFill>
                <a:ea typeface="游ゴシック"/>
              </a:rPr>
            </a:br>
            <a:r>
              <a:rPr lang="ja-JP" altLang="en-US" sz="1400" dirty="0">
                <a:ea typeface="游ゴシック"/>
              </a:rPr>
              <a:t>海外でもスマホでネットができる</a:t>
            </a:r>
            <a:br>
              <a:rPr lang="en-US" altLang="ja-JP" sz="1400" dirty="0">
                <a:ea typeface="游ゴシック"/>
              </a:rPr>
            </a:br>
            <a:r>
              <a:rPr lang="ja-JP" altLang="en-US" sz="1800" b="1" dirty="0">
                <a:solidFill>
                  <a:schemeClr val="accent1"/>
                </a:solidFill>
                <a:ea typeface="游ゴシック"/>
              </a:rPr>
              <a:t>海外</a:t>
            </a:r>
            <a:r>
              <a:rPr lang="en-US" altLang="ja-JP" sz="1800" b="1" dirty="0">
                <a:solidFill>
                  <a:schemeClr val="accent1"/>
                </a:solidFill>
                <a:ea typeface="游ゴシック"/>
              </a:rPr>
              <a:t>Wi-Fi</a:t>
            </a:r>
            <a:r>
              <a:rPr lang="ja-JP" altLang="en-US" sz="1800" b="1" dirty="0">
                <a:solidFill>
                  <a:schemeClr val="accent1"/>
                </a:solidFill>
                <a:ea typeface="游ゴシック"/>
              </a:rPr>
              <a:t>レンタル</a:t>
            </a:r>
            <a:endParaRPr lang="en-US" altLang="ja-JP" sz="1800" b="1" dirty="0">
              <a:solidFill>
                <a:schemeClr val="accent1"/>
              </a:solidFill>
              <a:ea typeface="游ゴシック"/>
            </a:endParaRPr>
          </a:p>
          <a:p>
            <a:pPr marL="0" indent="0">
              <a:lnSpc>
                <a:spcPct val="100000"/>
              </a:lnSpc>
              <a:buFont typeface="Arial" panose="020B0604020202020204" pitchFamily="34" charset="0"/>
              <a:buNone/>
            </a:pPr>
            <a:endParaRPr lang="en-US" altLang="ja-JP" sz="1400" dirty="0"/>
          </a:p>
        </p:txBody>
      </p:sp>
      <p:sp>
        <p:nvSpPr>
          <p:cNvPr id="5" name="フッター プレースホルダー 4">
            <a:extLst>
              <a:ext uri="{FF2B5EF4-FFF2-40B4-BE49-F238E27FC236}">
                <a16:creationId xmlns:a16="http://schemas.microsoft.com/office/drawing/2014/main" id="{B1E70D2F-50A2-4F66-8779-2BB0A9630BF3}"/>
              </a:ext>
            </a:extLst>
          </p:cNvPr>
          <p:cNvSpPr>
            <a:spLocks noGrp="1"/>
          </p:cNvSpPr>
          <p:nvPr>
            <p:ph type="ftr" sz="quarter" idx="13"/>
          </p:nvPr>
        </p:nvSpPr>
        <p:spPr/>
        <p:txBody>
          <a:bodyPr/>
          <a:lstStyle/>
          <a:p>
            <a:r>
              <a:rPr lang="en-US" altLang="ja-JP"/>
              <a:t>Copyright © Kakaku.com, Inc. All Rights Reserved.</a:t>
            </a:r>
          </a:p>
        </p:txBody>
      </p:sp>
      <p:sp>
        <p:nvSpPr>
          <p:cNvPr id="24" name="フリーフォーム: 図形 23">
            <a:extLst>
              <a:ext uri="{FF2B5EF4-FFF2-40B4-BE49-F238E27FC236}">
                <a16:creationId xmlns:a16="http://schemas.microsoft.com/office/drawing/2014/main" id="{51F4E26D-4E3C-427E-99F0-F06FF5E6969E}"/>
              </a:ext>
            </a:extLst>
          </p:cNvPr>
          <p:cNvSpPr/>
          <p:nvPr/>
        </p:nvSpPr>
        <p:spPr>
          <a:xfrm>
            <a:off x="6015611" y="3027827"/>
            <a:ext cx="142487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762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スライド番号プレースホルダー 3">
            <a:extLst>
              <a:ext uri="{FF2B5EF4-FFF2-40B4-BE49-F238E27FC236}">
                <a16:creationId xmlns:a16="http://schemas.microsoft.com/office/drawing/2014/main" id="{9729EFE0-A87A-40B3-B573-399778598DEA}"/>
              </a:ext>
            </a:extLst>
          </p:cNvPr>
          <p:cNvSpPr>
            <a:spLocks noGrp="1"/>
          </p:cNvSpPr>
          <p:nvPr>
            <p:ph type="sldNum" sz="quarter" idx="12"/>
          </p:nvPr>
        </p:nvSpPr>
        <p:spPr>
          <a:xfrm>
            <a:off x="6877050" y="6477122"/>
            <a:ext cx="2057400" cy="365125"/>
          </a:xfrm>
        </p:spPr>
        <p:txBody>
          <a:bodyPr/>
          <a:lstStyle/>
          <a:p>
            <a:fld id="{D8B91448-09D1-4BE7-A07D-AABAAA73F2EB}" type="slidenum">
              <a:rPr kumimoji="1" lang="ja-JP" altLang="en-US" smtClean="0"/>
              <a:t>7</a:t>
            </a:fld>
            <a:endParaRPr kumimoji="1" lang="ja-JP" altLang="en-US"/>
          </a:p>
        </p:txBody>
      </p:sp>
      <p:sp>
        <p:nvSpPr>
          <p:cNvPr id="23" name="テキスト ボックス 22">
            <a:extLst>
              <a:ext uri="{FF2B5EF4-FFF2-40B4-BE49-F238E27FC236}">
                <a16:creationId xmlns:a16="http://schemas.microsoft.com/office/drawing/2014/main" id="{B5781317-BB56-4182-B0DE-DC1C7E76095E}"/>
              </a:ext>
            </a:extLst>
          </p:cNvPr>
          <p:cNvSpPr txBox="1"/>
          <p:nvPr/>
        </p:nvSpPr>
        <p:spPr>
          <a:xfrm>
            <a:off x="7198744" y="552984"/>
            <a:ext cx="1728000" cy="261610"/>
          </a:xfrm>
          <a:prstGeom prst="rect">
            <a:avLst/>
          </a:prstGeom>
          <a:solidFill>
            <a:schemeClr val="accent1"/>
          </a:solidFill>
        </p:spPr>
        <p:txBody>
          <a:bodyPr wrap="square" rtlCol="0" anchor="ctr">
            <a:spAutoFit/>
          </a:bodyPr>
          <a:lstStyle/>
          <a:p>
            <a:pPr algn="ctr"/>
            <a:r>
              <a:rPr kumimoji="1" lang="ja-JP" altLang="en-US" sz="1100" b="1">
                <a:solidFill>
                  <a:schemeClr val="bg1"/>
                </a:solidFill>
              </a:rPr>
              <a:t>旅行記スケジュール</a:t>
            </a:r>
            <a:endParaRPr kumimoji="1" lang="en-US" altLang="ja-JP" sz="1100" b="1">
              <a:solidFill>
                <a:schemeClr val="bg1"/>
              </a:solidFill>
            </a:endParaRPr>
          </a:p>
        </p:txBody>
      </p:sp>
      <p:sp>
        <p:nvSpPr>
          <p:cNvPr id="25" name="フリーフォーム: 図形 24">
            <a:extLst>
              <a:ext uri="{FF2B5EF4-FFF2-40B4-BE49-F238E27FC236}">
                <a16:creationId xmlns:a16="http://schemas.microsoft.com/office/drawing/2014/main" id="{1FFB018D-40AF-42EE-A889-A3B244CF85BC}"/>
              </a:ext>
            </a:extLst>
          </p:cNvPr>
          <p:cNvSpPr/>
          <p:nvPr/>
        </p:nvSpPr>
        <p:spPr>
          <a:xfrm>
            <a:off x="7512317" y="3025748"/>
            <a:ext cx="142487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762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A140AD0B-FC51-44AB-9967-C47CDAB91244}"/>
              </a:ext>
            </a:extLst>
          </p:cNvPr>
          <p:cNvSpPr txBox="1"/>
          <p:nvPr/>
        </p:nvSpPr>
        <p:spPr>
          <a:xfrm>
            <a:off x="7639046" y="3241948"/>
            <a:ext cx="1224000" cy="261610"/>
          </a:xfrm>
          <a:prstGeom prst="rect">
            <a:avLst/>
          </a:prstGeom>
          <a:solidFill>
            <a:schemeClr val="accent1"/>
          </a:solidFill>
        </p:spPr>
        <p:txBody>
          <a:bodyPr wrap="square" rtlCol="0" anchor="ctr">
            <a:spAutoFit/>
          </a:bodyPr>
          <a:lstStyle/>
          <a:p>
            <a:pPr algn="ctr"/>
            <a:r>
              <a:rPr kumimoji="1" lang="ja-JP" altLang="en-US" sz="1100" b="1" dirty="0">
                <a:solidFill>
                  <a:schemeClr val="bg1"/>
                </a:solidFill>
              </a:rPr>
              <a:t>航空券</a:t>
            </a:r>
            <a:endParaRPr kumimoji="1" lang="en-US" altLang="ja-JP" sz="1100" b="1" dirty="0">
              <a:solidFill>
                <a:schemeClr val="bg1"/>
              </a:solidFill>
            </a:endParaRPr>
          </a:p>
        </p:txBody>
      </p:sp>
      <p:sp>
        <p:nvSpPr>
          <p:cNvPr id="33" name="正方形/長方形 32">
            <a:extLst>
              <a:ext uri="{FF2B5EF4-FFF2-40B4-BE49-F238E27FC236}">
                <a16:creationId xmlns:a16="http://schemas.microsoft.com/office/drawing/2014/main" id="{EFB889C9-51D0-40FA-ACA1-D3018F9B0500}"/>
              </a:ext>
            </a:extLst>
          </p:cNvPr>
          <p:cNvSpPr/>
          <p:nvPr/>
        </p:nvSpPr>
        <p:spPr>
          <a:xfrm>
            <a:off x="5881849" y="3278023"/>
            <a:ext cx="1476000" cy="321260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3A9EEFD3-0B59-4164-A8C9-B862BD82EAFE}"/>
              </a:ext>
            </a:extLst>
          </p:cNvPr>
          <p:cNvSpPr txBox="1"/>
          <p:nvPr/>
        </p:nvSpPr>
        <p:spPr>
          <a:xfrm>
            <a:off x="6018062" y="3248879"/>
            <a:ext cx="1224000" cy="261610"/>
          </a:xfrm>
          <a:prstGeom prst="rect">
            <a:avLst/>
          </a:prstGeom>
          <a:solidFill>
            <a:schemeClr val="accent1"/>
          </a:solidFill>
        </p:spPr>
        <p:txBody>
          <a:bodyPr wrap="square" rtlCol="0" anchor="ctr">
            <a:spAutoFit/>
          </a:bodyPr>
          <a:lstStyle/>
          <a:p>
            <a:pPr algn="ctr"/>
            <a:r>
              <a:rPr kumimoji="1" lang="ja-JP" altLang="en-US" sz="1100" b="1" dirty="0">
                <a:solidFill>
                  <a:schemeClr val="bg1"/>
                </a:solidFill>
              </a:rPr>
              <a:t>ホテル</a:t>
            </a:r>
            <a:endParaRPr kumimoji="1" lang="en-US" altLang="ja-JP" sz="1100" b="1" dirty="0">
              <a:solidFill>
                <a:schemeClr val="bg1"/>
              </a:solidFill>
            </a:endParaRPr>
          </a:p>
        </p:txBody>
      </p:sp>
      <p:pic>
        <p:nvPicPr>
          <p:cNvPr id="2" name="図 1">
            <a:extLst>
              <a:ext uri="{FF2B5EF4-FFF2-40B4-BE49-F238E27FC236}">
                <a16:creationId xmlns:a16="http://schemas.microsoft.com/office/drawing/2014/main" id="{399C42EC-3796-4EB0-863C-C3265DB3F10D}"/>
              </a:ext>
            </a:extLst>
          </p:cNvPr>
          <p:cNvPicPr>
            <a:picLocks noChangeAspect="1"/>
          </p:cNvPicPr>
          <p:nvPr/>
        </p:nvPicPr>
        <p:blipFill>
          <a:blip r:embed="rId7"/>
          <a:stretch>
            <a:fillRect/>
          </a:stretch>
        </p:blipFill>
        <p:spPr>
          <a:xfrm>
            <a:off x="5975664" y="3603653"/>
            <a:ext cx="1322947" cy="2719052"/>
          </a:xfrm>
          <a:prstGeom prst="rect">
            <a:avLst/>
          </a:prstGeom>
        </p:spPr>
      </p:pic>
      <p:sp>
        <p:nvSpPr>
          <p:cNvPr id="35" name="フリーフォーム: 図形 34">
            <a:extLst>
              <a:ext uri="{FF2B5EF4-FFF2-40B4-BE49-F238E27FC236}">
                <a16:creationId xmlns:a16="http://schemas.microsoft.com/office/drawing/2014/main" id="{9C310808-46BE-4F24-9D1D-617B0316A4DD}"/>
              </a:ext>
            </a:extLst>
          </p:cNvPr>
          <p:cNvSpPr/>
          <p:nvPr/>
        </p:nvSpPr>
        <p:spPr>
          <a:xfrm>
            <a:off x="5910171" y="6350530"/>
            <a:ext cx="1403296" cy="63896"/>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111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a:extLst>
              <a:ext uri="{FF2B5EF4-FFF2-40B4-BE49-F238E27FC236}">
                <a16:creationId xmlns:a16="http://schemas.microsoft.com/office/drawing/2014/main" id="{7DD305E3-8CDD-4210-A370-B4706A724365}"/>
              </a:ext>
            </a:extLst>
          </p:cNvPr>
          <p:cNvPicPr>
            <a:picLocks noChangeAspect="1"/>
          </p:cNvPicPr>
          <p:nvPr/>
        </p:nvPicPr>
        <p:blipFill>
          <a:blip r:embed="rId8"/>
          <a:stretch>
            <a:fillRect/>
          </a:stretch>
        </p:blipFill>
        <p:spPr>
          <a:xfrm>
            <a:off x="7594286" y="3632005"/>
            <a:ext cx="1322472" cy="2343150"/>
          </a:xfrm>
          <a:prstGeom prst="rect">
            <a:avLst/>
          </a:prstGeom>
        </p:spPr>
      </p:pic>
      <p:pic>
        <p:nvPicPr>
          <p:cNvPr id="34" name="図 33">
            <a:extLst>
              <a:ext uri="{FF2B5EF4-FFF2-40B4-BE49-F238E27FC236}">
                <a16:creationId xmlns:a16="http://schemas.microsoft.com/office/drawing/2014/main" id="{22C5F0C3-692E-438B-9EF2-38F3A0E1CE16}"/>
              </a:ext>
            </a:extLst>
          </p:cNvPr>
          <p:cNvPicPr>
            <a:picLocks noChangeAspect="1"/>
          </p:cNvPicPr>
          <p:nvPr/>
        </p:nvPicPr>
        <p:blipFill rotWithShape="1">
          <a:blip r:embed="rId9"/>
          <a:srcRect b="76324"/>
          <a:stretch/>
        </p:blipFill>
        <p:spPr>
          <a:xfrm>
            <a:off x="7595422" y="5850848"/>
            <a:ext cx="1315690" cy="533881"/>
          </a:xfrm>
          <a:prstGeom prst="rect">
            <a:avLst/>
          </a:prstGeom>
        </p:spPr>
      </p:pic>
      <p:sp>
        <p:nvSpPr>
          <p:cNvPr id="29" name="フリーフォーム: 図形 28">
            <a:extLst>
              <a:ext uri="{FF2B5EF4-FFF2-40B4-BE49-F238E27FC236}">
                <a16:creationId xmlns:a16="http://schemas.microsoft.com/office/drawing/2014/main" id="{75C5598E-E106-4AAD-B746-4FA0ACE0E4A3}"/>
              </a:ext>
            </a:extLst>
          </p:cNvPr>
          <p:cNvSpPr/>
          <p:nvPr/>
        </p:nvSpPr>
        <p:spPr>
          <a:xfrm>
            <a:off x="7531155" y="6355593"/>
            <a:ext cx="1403296" cy="63896"/>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111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96099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8">
            <a:extLst>
              <a:ext uri="{FF2B5EF4-FFF2-40B4-BE49-F238E27FC236}">
                <a16:creationId xmlns:a16="http://schemas.microsoft.com/office/drawing/2014/main" id="{35EFAFE1-36E3-4679-A32A-E5F0CD2835A4}"/>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コンテンツのご紹介</a:t>
            </a:r>
          </a:p>
        </p:txBody>
      </p:sp>
      <p:sp>
        <p:nvSpPr>
          <p:cNvPr id="8" name="正方形/長方形 7">
            <a:extLst>
              <a:ext uri="{FF2B5EF4-FFF2-40B4-BE49-F238E27FC236}">
                <a16:creationId xmlns:a16="http://schemas.microsoft.com/office/drawing/2014/main" id="{4C75C87D-7DD3-4312-9AEE-C7A1A95D6F1B}"/>
              </a:ext>
            </a:extLst>
          </p:cNvPr>
          <p:cNvSpPr/>
          <p:nvPr/>
        </p:nvSpPr>
        <p:spPr>
          <a:xfrm>
            <a:off x="293916" y="581297"/>
            <a:ext cx="2168434" cy="589582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8798D37-FAE5-4866-9C08-B387CEE8CA3E}"/>
              </a:ext>
            </a:extLst>
          </p:cNvPr>
          <p:cNvSpPr txBox="1"/>
          <p:nvPr/>
        </p:nvSpPr>
        <p:spPr>
          <a:xfrm>
            <a:off x="1038498" y="929670"/>
            <a:ext cx="877163" cy="369332"/>
          </a:xfrm>
          <a:prstGeom prst="rect">
            <a:avLst/>
          </a:prstGeom>
          <a:noFill/>
        </p:spPr>
        <p:txBody>
          <a:bodyPr wrap="none" rtlCol="0">
            <a:spAutoFit/>
          </a:bodyPr>
          <a:lstStyle/>
          <a:p>
            <a:r>
              <a:rPr kumimoji="1" lang="ja-JP" altLang="en-US" b="1">
                <a:solidFill>
                  <a:schemeClr val="bg1"/>
                </a:solidFill>
              </a:rPr>
              <a:t>旅行中</a:t>
            </a:r>
          </a:p>
        </p:txBody>
      </p:sp>
      <p:sp>
        <p:nvSpPr>
          <p:cNvPr id="10" name="テキスト ボックス 9">
            <a:extLst>
              <a:ext uri="{FF2B5EF4-FFF2-40B4-BE49-F238E27FC236}">
                <a16:creationId xmlns:a16="http://schemas.microsoft.com/office/drawing/2014/main" id="{6DF32CA2-75F9-4D0D-82B0-66A04A1E8C3A}"/>
              </a:ext>
            </a:extLst>
          </p:cNvPr>
          <p:cNvSpPr txBox="1"/>
          <p:nvPr/>
        </p:nvSpPr>
        <p:spPr>
          <a:xfrm>
            <a:off x="334459" y="774369"/>
            <a:ext cx="704039" cy="707886"/>
          </a:xfrm>
          <a:prstGeom prst="rect">
            <a:avLst/>
          </a:prstGeom>
          <a:noFill/>
        </p:spPr>
        <p:txBody>
          <a:bodyPr wrap="none" rtlCol="0">
            <a:spAutoFit/>
          </a:bodyPr>
          <a:lstStyle/>
          <a:p>
            <a:r>
              <a:rPr kumimoji="1" lang="en-US" altLang="ja-JP" sz="4000" b="1">
                <a:solidFill>
                  <a:schemeClr val="bg1"/>
                </a:solidFill>
              </a:rPr>
              <a:t>05</a:t>
            </a:r>
            <a:endParaRPr kumimoji="1" lang="ja-JP" altLang="en-US" sz="4000" b="1">
              <a:solidFill>
                <a:schemeClr val="bg1"/>
              </a:solidFill>
            </a:endParaRPr>
          </a:p>
        </p:txBody>
      </p:sp>
      <p:pic>
        <p:nvPicPr>
          <p:cNvPr id="17" name="グラフィックス 16" descr="キャレットを下へ 単色塗りつぶし">
            <a:extLst>
              <a:ext uri="{FF2B5EF4-FFF2-40B4-BE49-F238E27FC236}">
                <a16:creationId xmlns:a16="http://schemas.microsoft.com/office/drawing/2014/main" id="{88F683A3-3006-4426-9C1E-DAAB30CE8ED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2747" y="2847262"/>
            <a:ext cx="4581759" cy="914400"/>
          </a:xfrm>
          <a:prstGeom prst="rect">
            <a:avLst/>
          </a:prstGeom>
        </p:spPr>
      </p:pic>
      <p:sp>
        <p:nvSpPr>
          <p:cNvPr id="18" name="テキスト ボックス 17">
            <a:extLst>
              <a:ext uri="{FF2B5EF4-FFF2-40B4-BE49-F238E27FC236}">
                <a16:creationId xmlns:a16="http://schemas.microsoft.com/office/drawing/2014/main" id="{4FDF67F3-FBB5-4B81-9E76-BB34D0770E76}"/>
              </a:ext>
            </a:extLst>
          </p:cNvPr>
          <p:cNvSpPr txBox="1"/>
          <p:nvPr/>
        </p:nvSpPr>
        <p:spPr>
          <a:xfrm>
            <a:off x="1040680" y="3738545"/>
            <a:ext cx="1338828" cy="369332"/>
          </a:xfrm>
          <a:prstGeom prst="rect">
            <a:avLst/>
          </a:prstGeom>
          <a:noFill/>
        </p:spPr>
        <p:txBody>
          <a:bodyPr wrap="none" rtlCol="0">
            <a:spAutoFit/>
          </a:bodyPr>
          <a:lstStyle/>
          <a:p>
            <a:r>
              <a:rPr lang="ja-JP" altLang="en-US" b="1">
                <a:solidFill>
                  <a:schemeClr val="bg1"/>
                </a:solidFill>
              </a:rPr>
              <a:t>共有・記録</a:t>
            </a:r>
            <a:endParaRPr kumimoji="1" lang="ja-JP" altLang="en-US" b="1">
              <a:solidFill>
                <a:schemeClr val="bg1"/>
              </a:solidFill>
            </a:endParaRPr>
          </a:p>
        </p:txBody>
      </p:sp>
      <p:sp>
        <p:nvSpPr>
          <p:cNvPr id="19" name="テキスト ボックス 18">
            <a:extLst>
              <a:ext uri="{FF2B5EF4-FFF2-40B4-BE49-F238E27FC236}">
                <a16:creationId xmlns:a16="http://schemas.microsoft.com/office/drawing/2014/main" id="{4BC4D12A-69C8-44D6-82FB-F549507877F5}"/>
              </a:ext>
            </a:extLst>
          </p:cNvPr>
          <p:cNvSpPr txBox="1"/>
          <p:nvPr/>
        </p:nvSpPr>
        <p:spPr>
          <a:xfrm>
            <a:off x="336641" y="3583242"/>
            <a:ext cx="704039" cy="707886"/>
          </a:xfrm>
          <a:prstGeom prst="rect">
            <a:avLst/>
          </a:prstGeom>
          <a:noFill/>
        </p:spPr>
        <p:txBody>
          <a:bodyPr wrap="none" rtlCol="0">
            <a:spAutoFit/>
          </a:bodyPr>
          <a:lstStyle/>
          <a:p>
            <a:r>
              <a:rPr kumimoji="1" lang="en-US" altLang="ja-JP" sz="4000" b="1">
                <a:solidFill>
                  <a:schemeClr val="bg1"/>
                </a:solidFill>
              </a:rPr>
              <a:t>06</a:t>
            </a:r>
            <a:endParaRPr kumimoji="1" lang="ja-JP" altLang="en-US" sz="4000" b="1">
              <a:solidFill>
                <a:schemeClr val="bg1"/>
              </a:solidFill>
            </a:endParaRPr>
          </a:p>
        </p:txBody>
      </p:sp>
      <p:sp>
        <p:nvSpPr>
          <p:cNvPr id="20" name="コンテンツ プレースホルダー 2">
            <a:extLst>
              <a:ext uri="{FF2B5EF4-FFF2-40B4-BE49-F238E27FC236}">
                <a16:creationId xmlns:a16="http://schemas.microsoft.com/office/drawing/2014/main" id="{C27AB347-29B7-477F-837F-88555437B68A}"/>
              </a:ext>
            </a:extLst>
          </p:cNvPr>
          <p:cNvSpPr txBox="1">
            <a:spLocks/>
          </p:cNvSpPr>
          <p:nvPr/>
        </p:nvSpPr>
        <p:spPr>
          <a:xfrm>
            <a:off x="2472815" y="1196160"/>
            <a:ext cx="3116616" cy="1435592"/>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400"/>
              <a:t>国内・海外のレストランや観光地、</a:t>
            </a:r>
            <a:br>
              <a:rPr lang="en-US" altLang="ja-JP" sz="1400"/>
            </a:br>
            <a:r>
              <a:rPr lang="ja-JP" altLang="en-US" sz="1400"/>
              <a:t>施設の情報とクチコミを</a:t>
            </a:r>
            <a:br>
              <a:rPr lang="en-US" altLang="ja-JP" sz="1400"/>
            </a:br>
            <a:r>
              <a:rPr lang="ja-JP" altLang="en-US" sz="1800" b="1">
                <a:solidFill>
                  <a:schemeClr val="accent1"/>
                </a:solidFill>
              </a:rPr>
              <a:t>旅行ガイド</a:t>
            </a:r>
            <a:r>
              <a:rPr lang="ja-JP" altLang="en-US" sz="1400"/>
              <a:t>で</a:t>
            </a:r>
            <a:br>
              <a:rPr lang="en-US" altLang="ja-JP" sz="1400"/>
            </a:br>
            <a:r>
              <a:rPr lang="ja-JP" altLang="en-US" sz="1400"/>
              <a:t>チェックしながら観光。</a:t>
            </a:r>
            <a:endParaRPr lang="ja-JP" altLang="en-US" sz="1400" b="1">
              <a:solidFill>
                <a:schemeClr val="accent1"/>
              </a:solidFill>
            </a:endParaRPr>
          </a:p>
        </p:txBody>
      </p:sp>
      <p:pic>
        <p:nvPicPr>
          <p:cNvPr id="12" name="図 11">
            <a:extLst>
              <a:ext uri="{FF2B5EF4-FFF2-40B4-BE49-F238E27FC236}">
                <a16:creationId xmlns:a16="http://schemas.microsoft.com/office/drawing/2014/main" id="{63DFFFD5-D297-48C7-8FDB-E8B4F192E5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85204" y="784787"/>
            <a:ext cx="1476000" cy="2505847"/>
          </a:xfrm>
          <a:prstGeom prst="rect">
            <a:avLst/>
          </a:prstGeom>
          <a:ln w="76200">
            <a:solidFill>
              <a:schemeClr val="accent3">
                <a:lumMod val="20000"/>
                <a:lumOff val="80000"/>
              </a:schemeClr>
            </a:solidFill>
          </a:ln>
        </p:spPr>
      </p:pic>
      <p:pic>
        <p:nvPicPr>
          <p:cNvPr id="7" name="図 6" descr="マップ&#10;&#10;自動的に生成された説明">
            <a:extLst>
              <a:ext uri="{FF2B5EF4-FFF2-40B4-BE49-F238E27FC236}">
                <a16:creationId xmlns:a16="http://schemas.microsoft.com/office/drawing/2014/main" id="{99C000B5-920A-4A1B-9919-AAB00B7B0BB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24926" y="776818"/>
            <a:ext cx="1476000" cy="2697887"/>
          </a:xfrm>
          <a:prstGeom prst="rect">
            <a:avLst/>
          </a:prstGeom>
          <a:ln w="76200">
            <a:solidFill>
              <a:schemeClr val="accent3">
                <a:lumMod val="20000"/>
                <a:lumOff val="80000"/>
              </a:schemeClr>
            </a:solidFill>
          </a:ln>
        </p:spPr>
      </p:pic>
      <p:sp>
        <p:nvSpPr>
          <p:cNvPr id="11" name="コンテンツ プレースホルダー 2">
            <a:extLst>
              <a:ext uri="{FF2B5EF4-FFF2-40B4-BE49-F238E27FC236}">
                <a16:creationId xmlns:a16="http://schemas.microsoft.com/office/drawing/2014/main" id="{C5B3B1D2-E968-458E-9203-033EE6C43D35}"/>
              </a:ext>
            </a:extLst>
          </p:cNvPr>
          <p:cNvSpPr txBox="1">
            <a:spLocks/>
          </p:cNvSpPr>
          <p:nvPr/>
        </p:nvSpPr>
        <p:spPr>
          <a:xfrm>
            <a:off x="2477071" y="3337177"/>
            <a:ext cx="3011788" cy="3065516"/>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b="1">
                <a:solidFill>
                  <a:schemeClr val="accent1"/>
                </a:solidFill>
              </a:rPr>
              <a:t>クチコミ</a:t>
            </a:r>
            <a:r>
              <a:rPr lang="ja-JP" altLang="en-US" sz="1400"/>
              <a:t>で観光スポットや</a:t>
            </a:r>
            <a:br>
              <a:rPr lang="en-US" altLang="ja-JP" sz="1400"/>
            </a:br>
            <a:r>
              <a:rPr lang="ja-JP" altLang="en-US" sz="1400"/>
              <a:t>ホテルなどの情報を投稿。</a:t>
            </a:r>
            <a:endParaRPr lang="en-US" altLang="ja-JP" sz="1400"/>
          </a:p>
          <a:p>
            <a:pPr marL="0" indent="0">
              <a:lnSpc>
                <a:spcPct val="100000"/>
              </a:lnSpc>
              <a:buFont typeface="Arial" panose="020B0604020202020204" pitchFamily="34" charset="0"/>
              <a:buNone/>
            </a:pPr>
            <a:endParaRPr lang="en-US" altLang="ja-JP" sz="1400" b="1">
              <a:solidFill>
                <a:schemeClr val="accent1"/>
              </a:solidFill>
            </a:endParaRPr>
          </a:p>
          <a:p>
            <a:pPr marL="0" indent="0">
              <a:lnSpc>
                <a:spcPct val="100000"/>
              </a:lnSpc>
              <a:buFont typeface="Arial" panose="020B0604020202020204" pitchFamily="34" charset="0"/>
              <a:buNone/>
            </a:pPr>
            <a:r>
              <a:rPr lang="ja-JP" altLang="en-US" sz="1800" b="1">
                <a:solidFill>
                  <a:schemeClr val="accent1"/>
                </a:solidFill>
              </a:rPr>
              <a:t>旅行記</a:t>
            </a:r>
            <a:r>
              <a:rPr lang="ja-JP" altLang="en-US" sz="1400"/>
              <a:t>では、写真や文章、</a:t>
            </a:r>
            <a:br>
              <a:rPr lang="en-US" altLang="ja-JP" sz="1400"/>
            </a:br>
            <a:r>
              <a:rPr lang="ja-JP" altLang="en-US" sz="1400"/>
              <a:t>スケジュールで旅の行程を記録、共有。</a:t>
            </a:r>
            <a:endParaRPr lang="en-US" altLang="ja-JP" sz="1400"/>
          </a:p>
          <a:p>
            <a:pPr marL="0" indent="0">
              <a:lnSpc>
                <a:spcPct val="100000"/>
              </a:lnSpc>
              <a:buFont typeface="Arial" panose="020B0604020202020204" pitchFamily="34" charset="0"/>
              <a:buNone/>
            </a:pPr>
            <a:endParaRPr lang="en-US" altLang="ja-JP" sz="1400"/>
          </a:p>
          <a:p>
            <a:pPr marL="0" indent="0">
              <a:lnSpc>
                <a:spcPct val="100000"/>
              </a:lnSpc>
              <a:buFont typeface="Arial" panose="020B0604020202020204" pitchFamily="34" charset="0"/>
              <a:buNone/>
            </a:pPr>
            <a:r>
              <a:rPr lang="ja-JP" altLang="en-US" sz="1400"/>
              <a:t>エリアなど、旅行の投稿記録を</a:t>
            </a:r>
            <a:br>
              <a:rPr lang="en-US" altLang="ja-JP" sz="1400"/>
            </a:br>
            <a:r>
              <a:rPr lang="ja-JP" altLang="en-US" sz="1400"/>
              <a:t>トラベラー会員はアーカイブできる。</a:t>
            </a:r>
            <a:endParaRPr lang="en-US" altLang="ja-JP" sz="1400"/>
          </a:p>
        </p:txBody>
      </p:sp>
      <p:pic>
        <p:nvPicPr>
          <p:cNvPr id="15" name="図 14">
            <a:extLst>
              <a:ext uri="{FF2B5EF4-FFF2-40B4-BE49-F238E27FC236}">
                <a16:creationId xmlns:a16="http://schemas.microsoft.com/office/drawing/2014/main" id="{DF82A018-A1D5-49DE-BB20-60D3D621F34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95263" y="3503387"/>
            <a:ext cx="1476000" cy="2901302"/>
          </a:xfrm>
          <a:prstGeom prst="rect">
            <a:avLst/>
          </a:prstGeom>
          <a:ln w="76200">
            <a:solidFill>
              <a:schemeClr val="accent3">
                <a:lumMod val="20000"/>
                <a:lumOff val="80000"/>
              </a:schemeClr>
            </a:solidFill>
          </a:ln>
        </p:spPr>
      </p:pic>
      <p:sp>
        <p:nvSpPr>
          <p:cNvPr id="23" name="フリーフォーム: 図形 22">
            <a:extLst>
              <a:ext uri="{FF2B5EF4-FFF2-40B4-BE49-F238E27FC236}">
                <a16:creationId xmlns:a16="http://schemas.microsoft.com/office/drawing/2014/main" id="{F1E369AB-7CA7-4344-9B2C-34A26A4D2ABC}"/>
              </a:ext>
            </a:extLst>
          </p:cNvPr>
          <p:cNvSpPr/>
          <p:nvPr/>
        </p:nvSpPr>
        <p:spPr>
          <a:xfrm>
            <a:off x="5512275" y="3347996"/>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図形 24">
            <a:extLst>
              <a:ext uri="{FF2B5EF4-FFF2-40B4-BE49-F238E27FC236}">
                <a16:creationId xmlns:a16="http://schemas.microsoft.com/office/drawing/2014/main" id="{291605BD-D10F-419C-9A49-DE4DBC95790E}"/>
              </a:ext>
            </a:extLst>
          </p:cNvPr>
          <p:cNvSpPr/>
          <p:nvPr/>
        </p:nvSpPr>
        <p:spPr>
          <a:xfrm>
            <a:off x="7249136" y="3319315"/>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ッター プレースホルダー 4">
            <a:extLst>
              <a:ext uri="{FF2B5EF4-FFF2-40B4-BE49-F238E27FC236}">
                <a16:creationId xmlns:a16="http://schemas.microsoft.com/office/drawing/2014/main" id="{B1E70D2F-50A2-4F66-8779-2BB0A9630BF3}"/>
              </a:ext>
            </a:extLst>
          </p:cNvPr>
          <p:cNvSpPr>
            <a:spLocks noGrp="1"/>
          </p:cNvSpPr>
          <p:nvPr>
            <p:ph type="ftr" sz="quarter" idx="13"/>
          </p:nvPr>
        </p:nvSpPr>
        <p:spPr/>
        <p:txBody>
          <a:bodyPr/>
          <a:lstStyle/>
          <a:p>
            <a:r>
              <a:rPr lang="en-US" altLang="ja-JP"/>
              <a:t>Copyright © Kakaku.com, Inc. All Rights Reserved.</a:t>
            </a:r>
          </a:p>
        </p:txBody>
      </p:sp>
      <p:sp>
        <p:nvSpPr>
          <p:cNvPr id="30" name="フリーフォーム: 図形 29">
            <a:extLst>
              <a:ext uri="{FF2B5EF4-FFF2-40B4-BE49-F238E27FC236}">
                <a16:creationId xmlns:a16="http://schemas.microsoft.com/office/drawing/2014/main" id="{96DCC662-427D-489B-B634-869F4DE19102}"/>
              </a:ext>
            </a:extLst>
          </p:cNvPr>
          <p:cNvSpPr/>
          <p:nvPr/>
        </p:nvSpPr>
        <p:spPr>
          <a:xfrm>
            <a:off x="7249136" y="640269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41D46102-C641-4933-9FCA-E58BD15E5E13}"/>
              </a:ext>
            </a:extLst>
          </p:cNvPr>
          <p:cNvSpPr>
            <a:spLocks noGrp="1"/>
          </p:cNvSpPr>
          <p:nvPr>
            <p:ph type="sldNum" sz="quarter" idx="12"/>
          </p:nvPr>
        </p:nvSpPr>
        <p:spPr/>
        <p:txBody>
          <a:bodyPr/>
          <a:lstStyle/>
          <a:p>
            <a:fld id="{D8B91448-09D1-4BE7-A07D-AABAAA73F2EB}" type="slidenum">
              <a:rPr kumimoji="1" lang="ja-JP" altLang="en-US" smtClean="0"/>
              <a:t>8</a:t>
            </a:fld>
            <a:endParaRPr kumimoji="1" lang="ja-JP" altLang="en-US"/>
          </a:p>
        </p:txBody>
      </p:sp>
      <p:sp>
        <p:nvSpPr>
          <p:cNvPr id="31" name="テキスト ボックス 30">
            <a:extLst>
              <a:ext uri="{FF2B5EF4-FFF2-40B4-BE49-F238E27FC236}">
                <a16:creationId xmlns:a16="http://schemas.microsoft.com/office/drawing/2014/main" id="{C8824017-FFED-4C81-9B1A-793132BE446D}"/>
              </a:ext>
            </a:extLst>
          </p:cNvPr>
          <p:cNvSpPr txBox="1"/>
          <p:nvPr/>
        </p:nvSpPr>
        <p:spPr>
          <a:xfrm>
            <a:off x="5783948" y="621520"/>
            <a:ext cx="1224000" cy="261610"/>
          </a:xfrm>
          <a:prstGeom prst="rect">
            <a:avLst/>
          </a:prstGeom>
          <a:solidFill>
            <a:schemeClr val="accent1"/>
          </a:solidFill>
        </p:spPr>
        <p:txBody>
          <a:bodyPr wrap="square" rtlCol="0" anchor="ctr">
            <a:spAutoFit/>
          </a:bodyPr>
          <a:lstStyle/>
          <a:p>
            <a:pPr algn="ctr"/>
            <a:r>
              <a:rPr kumimoji="1" lang="ja-JP" altLang="en-US" sz="1100" b="1">
                <a:solidFill>
                  <a:schemeClr val="bg1"/>
                </a:solidFill>
              </a:rPr>
              <a:t>旅行ガイド</a:t>
            </a:r>
            <a:endParaRPr kumimoji="1" lang="en-US" altLang="ja-JP" sz="1100" b="1">
              <a:solidFill>
                <a:schemeClr val="bg1"/>
              </a:solidFill>
            </a:endParaRPr>
          </a:p>
        </p:txBody>
      </p:sp>
      <p:sp>
        <p:nvSpPr>
          <p:cNvPr id="32" name="テキスト ボックス 31">
            <a:extLst>
              <a:ext uri="{FF2B5EF4-FFF2-40B4-BE49-F238E27FC236}">
                <a16:creationId xmlns:a16="http://schemas.microsoft.com/office/drawing/2014/main" id="{20874F29-8A1F-44B4-94A7-51A9752504DA}"/>
              </a:ext>
            </a:extLst>
          </p:cNvPr>
          <p:cNvSpPr txBox="1"/>
          <p:nvPr/>
        </p:nvSpPr>
        <p:spPr>
          <a:xfrm>
            <a:off x="7533282" y="605626"/>
            <a:ext cx="1224000" cy="261610"/>
          </a:xfrm>
          <a:prstGeom prst="rect">
            <a:avLst/>
          </a:prstGeom>
          <a:solidFill>
            <a:schemeClr val="accent1"/>
          </a:solidFill>
        </p:spPr>
        <p:txBody>
          <a:bodyPr wrap="square" rtlCol="0" anchor="ctr">
            <a:spAutoFit/>
          </a:bodyPr>
          <a:lstStyle/>
          <a:p>
            <a:pPr algn="ctr"/>
            <a:r>
              <a:rPr kumimoji="1" lang="ja-JP" altLang="en-US" sz="1100" b="1">
                <a:solidFill>
                  <a:schemeClr val="bg1"/>
                </a:solidFill>
              </a:rPr>
              <a:t>施設情報</a:t>
            </a:r>
            <a:endParaRPr kumimoji="1" lang="en-US" altLang="ja-JP" sz="1100" b="1">
              <a:solidFill>
                <a:schemeClr val="bg1"/>
              </a:solidFill>
            </a:endParaRPr>
          </a:p>
        </p:txBody>
      </p:sp>
      <p:sp>
        <p:nvSpPr>
          <p:cNvPr id="34" name="テキスト ボックス 33">
            <a:extLst>
              <a:ext uri="{FF2B5EF4-FFF2-40B4-BE49-F238E27FC236}">
                <a16:creationId xmlns:a16="http://schemas.microsoft.com/office/drawing/2014/main" id="{187465DA-316C-4FFC-B412-0D5C885FB4F3}"/>
              </a:ext>
            </a:extLst>
          </p:cNvPr>
          <p:cNvSpPr txBox="1"/>
          <p:nvPr/>
        </p:nvSpPr>
        <p:spPr>
          <a:xfrm>
            <a:off x="7389282" y="3387180"/>
            <a:ext cx="1512000" cy="261610"/>
          </a:xfrm>
          <a:prstGeom prst="rect">
            <a:avLst/>
          </a:prstGeom>
          <a:solidFill>
            <a:schemeClr val="accent1"/>
          </a:solidFill>
        </p:spPr>
        <p:txBody>
          <a:bodyPr wrap="square" rtlCol="0" anchor="ctr">
            <a:spAutoFit/>
          </a:bodyPr>
          <a:lstStyle/>
          <a:p>
            <a:pPr algn="ctr"/>
            <a:r>
              <a:rPr lang="ja-JP" altLang="en-US" sz="1100" b="1">
                <a:solidFill>
                  <a:schemeClr val="bg1"/>
                </a:solidFill>
              </a:rPr>
              <a:t>トラベラーページ</a:t>
            </a:r>
            <a:endParaRPr kumimoji="1" lang="en-US" altLang="ja-JP" sz="1100" b="1">
              <a:solidFill>
                <a:schemeClr val="bg1"/>
              </a:solidFill>
            </a:endParaRP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8E753041-8307-4192-A086-1C44A73B4F0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31031" y="3503387"/>
            <a:ext cx="1476000" cy="2961519"/>
          </a:xfrm>
          <a:prstGeom prst="rect">
            <a:avLst/>
          </a:prstGeom>
          <a:ln w="76200">
            <a:solidFill>
              <a:schemeClr val="accent3">
                <a:lumMod val="20000"/>
                <a:lumOff val="80000"/>
              </a:schemeClr>
            </a:solidFill>
          </a:ln>
        </p:spPr>
      </p:pic>
      <p:sp>
        <p:nvSpPr>
          <p:cNvPr id="28" name="フリーフォーム: 図形 27">
            <a:extLst>
              <a:ext uri="{FF2B5EF4-FFF2-40B4-BE49-F238E27FC236}">
                <a16:creationId xmlns:a16="http://schemas.microsoft.com/office/drawing/2014/main" id="{248FF495-DC2F-410D-A4FA-6D07E4F30121}"/>
              </a:ext>
            </a:extLst>
          </p:cNvPr>
          <p:cNvSpPr/>
          <p:nvPr/>
        </p:nvSpPr>
        <p:spPr>
          <a:xfrm>
            <a:off x="5414810" y="649356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5E9BB8FF-64F8-4186-9AA9-61F38CE2A1BC}"/>
              </a:ext>
            </a:extLst>
          </p:cNvPr>
          <p:cNvSpPr txBox="1"/>
          <p:nvPr/>
        </p:nvSpPr>
        <p:spPr>
          <a:xfrm>
            <a:off x="5791365" y="3387180"/>
            <a:ext cx="1224000" cy="261610"/>
          </a:xfrm>
          <a:prstGeom prst="rect">
            <a:avLst/>
          </a:prstGeom>
          <a:solidFill>
            <a:schemeClr val="accent1"/>
          </a:solidFill>
        </p:spPr>
        <p:txBody>
          <a:bodyPr wrap="square" rtlCol="0" anchor="ctr">
            <a:spAutoFit/>
          </a:bodyPr>
          <a:lstStyle/>
          <a:p>
            <a:pPr algn="ctr"/>
            <a:r>
              <a:rPr kumimoji="1" lang="ja-JP" altLang="en-US" sz="1100" b="1">
                <a:solidFill>
                  <a:schemeClr val="bg1"/>
                </a:solidFill>
              </a:rPr>
              <a:t>旅行記</a:t>
            </a:r>
            <a:endParaRPr kumimoji="1" lang="en-US" altLang="ja-JP" sz="1100" b="1">
              <a:solidFill>
                <a:schemeClr val="bg1"/>
              </a:solidFill>
            </a:endParaRPr>
          </a:p>
        </p:txBody>
      </p:sp>
    </p:spTree>
    <p:extLst>
      <p:ext uri="{BB962C8B-B14F-4D97-AF65-F5344CB8AC3E}">
        <p14:creationId xmlns:p14="http://schemas.microsoft.com/office/powerpoint/2010/main" val="517182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7D045AD-CED8-04FC-C74D-EAFAD02058E3}"/>
              </a:ext>
            </a:extLst>
          </p:cNvPr>
          <p:cNvPicPr>
            <a:picLocks noChangeAspect="1"/>
          </p:cNvPicPr>
          <p:nvPr/>
        </p:nvPicPr>
        <p:blipFill rotWithShape="1">
          <a:blip r:embed="rId2"/>
          <a:srcRect l="15668" r="17602" b="9332"/>
          <a:stretch/>
        </p:blipFill>
        <p:spPr>
          <a:xfrm>
            <a:off x="6104194" y="3847146"/>
            <a:ext cx="2704138" cy="2586596"/>
          </a:xfrm>
          <a:prstGeom prst="rect">
            <a:avLst/>
          </a:prstGeom>
        </p:spPr>
      </p:pic>
      <p:pic>
        <p:nvPicPr>
          <p:cNvPr id="25" name="図 24">
            <a:extLst>
              <a:ext uri="{FF2B5EF4-FFF2-40B4-BE49-F238E27FC236}">
                <a16:creationId xmlns:a16="http://schemas.microsoft.com/office/drawing/2014/main" id="{761C5683-B45E-CBBE-81FA-58142DF3EB90}"/>
              </a:ext>
            </a:extLst>
          </p:cNvPr>
          <p:cNvPicPr>
            <a:picLocks noChangeAspect="1"/>
          </p:cNvPicPr>
          <p:nvPr/>
        </p:nvPicPr>
        <p:blipFill rotWithShape="1">
          <a:blip r:embed="rId3"/>
          <a:srcRect l="20310" r="20894"/>
          <a:stretch/>
        </p:blipFill>
        <p:spPr>
          <a:xfrm>
            <a:off x="152659" y="3790891"/>
            <a:ext cx="2739421" cy="2723819"/>
          </a:xfrm>
          <a:prstGeom prst="rect">
            <a:avLst/>
          </a:prstGeom>
        </p:spPr>
      </p:pic>
      <p:pic>
        <p:nvPicPr>
          <p:cNvPr id="31" name="図 30">
            <a:extLst>
              <a:ext uri="{FF2B5EF4-FFF2-40B4-BE49-F238E27FC236}">
                <a16:creationId xmlns:a16="http://schemas.microsoft.com/office/drawing/2014/main" id="{AB69D379-C8A8-35C3-C321-0669D15CCFD3}"/>
              </a:ext>
            </a:extLst>
          </p:cNvPr>
          <p:cNvPicPr>
            <a:picLocks noChangeAspect="1"/>
          </p:cNvPicPr>
          <p:nvPr/>
        </p:nvPicPr>
        <p:blipFill rotWithShape="1">
          <a:blip r:embed="rId4"/>
          <a:srcRect l="19506" r="21752"/>
          <a:stretch/>
        </p:blipFill>
        <p:spPr>
          <a:xfrm>
            <a:off x="3042006" y="3779097"/>
            <a:ext cx="2796543" cy="2723819"/>
          </a:xfrm>
          <a:prstGeom prst="rect">
            <a:avLst/>
          </a:prstGeom>
        </p:spPr>
      </p:pic>
      <p:pic>
        <p:nvPicPr>
          <p:cNvPr id="19" name="図 18">
            <a:extLst>
              <a:ext uri="{FF2B5EF4-FFF2-40B4-BE49-F238E27FC236}">
                <a16:creationId xmlns:a16="http://schemas.microsoft.com/office/drawing/2014/main" id="{EC82FBCC-96CE-F75C-1FEC-75BA1DD8953C}"/>
              </a:ext>
            </a:extLst>
          </p:cNvPr>
          <p:cNvPicPr>
            <a:picLocks noChangeAspect="1"/>
          </p:cNvPicPr>
          <p:nvPr/>
        </p:nvPicPr>
        <p:blipFill rotWithShape="1">
          <a:blip r:embed="rId5"/>
          <a:srcRect l="20953" r="22365" b="2956"/>
          <a:stretch/>
        </p:blipFill>
        <p:spPr>
          <a:xfrm>
            <a:off x="6527655" y="1024364"/>
            <a:ext cx="2391269" cy="2311542"/>
          </a:xfrm>
          <a:prstGeom prst="rect">
            <a:avLst/>
          </a:prstGeom>
        </p:spPr>
      </p:pic>
      <p:pic>
        <p:nvPicPr>
          <p:cNvPr id="15" name="図 14">
            <a:extLst>
              <a:ext uri="{FF2B5EF4-FFF2-40B4-BE49-F238E27FC236}">
                <a16:creationId xmlns:a16="http://schemas.microsoft.com/office/drawing/2014/main" id="{48298BB6-822A-D21F-7495-0C50B6066DDE}"/>
              </a:ext>
            </a:extLst>
          </p:cNvPr>
          <p:cNvPicPr>
            <a:picLocks noChangeAspect="1"/>
          </p:cNvPicPr>
          <p:nvPr/>
        </p:nvPicPr>
        <p:blipFill rotWithShape="1">
          <a:blip r:embed="rId6"/>
          <a:srcRect t="27335" r="17294" b="26532"/>
          <a:stretch/>
        </p:blipFill>
        <p:spPr>
          <a:xfrm>
            <a:off x="936672" y="2448421"/>
            <a:ext cx="5410909" cy="823634"/>
          </a:xfrm>
          <a:prstGeom prst="rect">
            <a:avLst/>
          </a:prstGeom>
        </p:spPr>
      </p:pic>
      <p:pic>
        <p:nvPicPr>
          <p:cNvPr id="10" name="図 9">
            <a:extLst>
              <a:ext uri="{FF2B5EF4-FFF2-40B4-BE49-F238E27FC236}">
                <a16:creationId xmlns:a16="http://schemas.microsoft.com/office/drawing/2014/main" id="{2604DEF8-8611-52FB-9FEA-3B2CF49D874B}"/>
              </a:ext>
            </a:extLst>
          </p:cNvPr>
          <p:cNvPicPr>
            <a:picLocks noChangeAspect="1"/>
          </p:cNvPicPr>
          <p:nvPr/>
        </p:nvPicPr>
        <p:blipFill rotWithShape="1">
          <a:blip r:embed="rId7"/>
          <a:srcRect t="25182" r="16614" b="28059"/>
          <a:stretch/>
        </p:blipFill>
        <p:spPr>
          <a:xfrm>
            <a:off x="934836" y="1158389"/>
            <a:ext cx="5617039" cy="819114"/>
          </a:xfrm>
          <a:prstGeom prst="rect">
            <a:avLst/>
          </a:prstGeom>
        </p:spPr>
      </p:pic>
      <p:sp>
        <p:nvSpPr>
          <p:cNvPr id="5" name="タイトル 4"/>
          <p:cNvSpPr>
            <a:spLocks noGrp="1"/>
          </p:cNvSpPr>
          <p:nvPr>
            <p:ph type="title"/>
          </p:nvPr>
        </p:nvSpPr>
        <p:spPr/>
        <p:txBody>
          <a:bodyPr>
            <a:normAutofit/>
          </a:bodyPr>
          <a:lstStyle/>
          <a:p>
            <a:r>
              <a:rPr kumimoji="1" lang="ja-JP" altLang="en-US"/>
              <a:t>閲覧者属性</a:t>
            </a:r>
          </a:p>
        </p:txBody>
      </p:sp>
      <p:sp>
        <p:nvSpPr>
          <p:cNvPr id="4" name="スライド番号プレースホルダー 3"/>
          <p:cNvSpPr>
            <a:spLocks noGrp="1"/>
          </p:cNvSpPr>
          <p:nvPr>
            <p:ph type="sldNum" sz="quarter" idx="12"/>
          </p:nvPr>
        </p:nvSpPr>
        <p:spPr/>
        <p:txBody>
          <a:bodyPr/>
          <a:lstStyle/>
          <a:p>
            <a:fld id="{D8B91448-09D1-4BE7-A07D-AABAAA73F2EB}" type="slidenum">
              <a:rPr kumimoji="1" lang="ja-JP" altLang="en-US" smtClean="0"/>
              <a:t>9</a:t>
            </a:fld>
            <a:endParaRPr kumimoji="1" lang="ja-JP" altLang="en-US"/>
          </a:p>
        </p:txBody>
      </p:sp>
      <p:sp>
        <p:nvSpPr>
          <p:cNvPr id="6" name="フッター プレースホルダー 5">
            <a:extLst>
              <a:ext uri="{FF2B5EF4-FFF2-40B4-BE49-F238E27FC236}">
                <a16:creationId xmlns:a16="http://schemas.microsoft.com/office/drawing/2014/main" id="{240FDFA9-1F08-4D45-B5A2-9D3C37D957B9}"/>
              </a:ext>
            </a:extLst>
          </p:cNvPr>
          <p:cNvSpPr>
            <a:spLocks noGrp="1"/>
          </p:cNvSpPr>
          <p:nvPr>
            <p:ph type="ftr" sz="quarter" idx="13"/>
          </p:nvPr>
        </p:nvSpPr>
        <p:spPr/>
        <p:txBody>
          <a:bodyPr/>
          <a:lstStyle/>
          <a:p>
            <a:r>
              <a:rPr lang="en-US" altLang="ja-JP"/>
              <a:t>Copyright © Kakaku.com, Inc. All Rights Reserved.</a:t>
            </a:r>
          </a:p>
        </p:txBody>
      </p:sp>
      <p:sp>
        <p:nvSpPr>
          <p:cNvPr id="30" name="テキスト プレースホルダー 8">
            <a:extLst>
              <a:ext uri="{FF2B5EF4-FFF2-40B4-BE49-F238E27FC236}">
                <a16:creationId xmlns:a16="http://schemas.microsoft.com/office/drawing/2014/main" id="{83AB5F90-E75A-473B-B61E-C4C750CF96E9}"/>
              </a:ext>
            </a:extLst>
          </p:cNvPr>
          <p:cNvSpPr txBox="1">
            <a:spLocks/>
          </p:cNvSpPr>
          <p:nvPr/>
        </p:nvSpPr>
        <p:spPr>
          <a:xfrm>
            <a:off x="171448" y="66159"/>
            <a:ext cx="7692391" cy="318822"/>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ユーザー属性</a:t>
            </a:r>
          </a:p>
        </p:txBody>
      </p:sp>
      <p:sp>
        <p:nvSpPr>
          <p:cNvPr id="37" name="テキスト ボックス 36">
            <a:extLst>
              <a:ext uri="{FF2B5EF4-FFF2-40B4-BE49-F238E27FC236}">
                <a16:creationId xmlns:a16="http://schemas.microsoft.com/office/drawing/2014/main" id="{D461CEA7-EA6B-43E3-A50E-2AE2D7869DFB}"/>
              </a:ext>
            </a:extLst>
          </p:cNvPr>
          <p:cNvSpPr txBox="1"/>
          <p:nvPr/>
        </p:nvSpPr>
        <p:spPr>
          <a:xfrm>
            <a:off x="1882206" y="1419424"/>
            <a:ext cx="665932" cy="307777"/>
          </a:xfrm>
          <a:prstGeom prst="rect">
            <a:avLst/>
          </a:prstGeom>
          <a:noFill/>
        </p:spPr>
        <p:txBody>
          <a:bodyPr wrap="square" rtlCol="0">
            <a:spAutoFit/>
          </a:bodyPr>
          <a:lstStyle/>
          <a:p>
            <a:r>
              <a:rPr kumimoji="1" lang="ja-JP" altLang="en-US" sz="1400" b="1">
                <a:solidFill>
                  <a:schemeClr val="bg1"/>
                </a:solidFill>
              </a:rPr>
              <a:t>男性</a:t>
            </a:r>
            <a:endParaRPr kumimoji="1" lang="ja-JP" altLang="en-US" sz="2400" b="1">
              <a:solidFill>
                <a:schemeClr val="bg1"/>
              </a:solidFill>
            </a:endParaRPr>
          </a:p>
        </p:txBody>
      </p:sp>
      <p:sp>
        <p:nvSpPr>
          <p:cNvPr id="38" name="テキスト ボックス 37">
            <a:extLst>
              <a:ext uri="{FF2B5EF4-FFF2-40B4-BE49-F238E27FC236}">
                <a16:creationId xmlns:a16="http://schemas.microsoft.com/office/drawing/2014/main" id="{239F9608-24ED-4A02-BF96-E6E08F6F28F2}"/>
              </a:ext>
            </a:extLst>
          </p:cNvPr>
          <p:cNvSpPr txBox="1"/>
          <p:nvPr/>
        </p:nvSpPr>
        <p:spPr>
          <a:xfrm>
            <a:off x="4500657" y="1419424"/>
            <a:ext cx="578980" cy="307777"/>
          </a:xfrm>
          <a:prstGeom prst="rect">
            <a:avLst/>
          </a:prstGeom>
          <a:noFill/>
        </p:spPr>
        <p:txBody>
          <a:bodyPr wrap="square" rtlCol="0">
            <a:spAutoFit/>
          </a:bodyPr>
          <a:lstStyle/>
          <a:p>
            <a:r>
              <a:rPr kumimoji="1" lang="ja-JP" altLang="en-US" sz="1400" b="1">
                <a:solidFill>
                  <a:schemeClr val="bg1"/>
                </a:solidFill>
              </a:rPr>
              <a:t>女性</a:t>
            </a:r>
            <a:endParaRPr kumimoji="1" lang="ja-JP" altLang="en-US" sz="2400" b="1">
              <a:solidFill>
                <a:schemeClr val="bg1"/>
              </a:solidFill>
            </a:endParaRPr>
          </a:p>
        </p:txBody>
      </p:sp>
      <p:sp>
        <p:nvSpPr>
          <p:cNvPr id="29" name="テキスト ボックス 28">
            <a:extLst>
              <a:ext uri="{FF2B5EF4-FFF2-40B4-BE49-F238E27FC236}">
                <a16:creationId xmlns:a16="http://schemas.microsoft.com/office/drawing/2014/main" id="{754583AC-5265-4E39-8B08-1A0823401A9A}"/>
              </a:ext>
            </a:extLst>
          </p:cNvPr>
          <p:cNvSpPr txBox="1"/>
          <p:nvPr/>
        </p:nvSpPr>
        <p:spPr>
          <a:xfrm>
            <a:off x="372435" y="1421094"/>
            <a:ext cx="595035" cy="338554"/>
          </a:xfrm>
          <a:prstGeom prst="rect">
            <a:avLst/>
          </a:prstGeom>
          <a:noFill/>
        </p:spPr>
        <p:txBody>
          <a:bodyPr wrap="none" rtlCol="0">
            <a:spAutoFit/>
          </a:bodyPr>
          <a:lstStyle/>
          <a:p>
            <a:r>
              <a:rPr kumimoji="1" lang="ja-JP" altLang="en-US" sz="1600" b="1"/>
              <a:t>性別</a:t>
            </a:r>
          </a:p>
        </p:txBody>
      </p:sp>
      <p:sp>
        <p:nvSpPr>
          <p:cNvPr id="43" name="テキスト ボックス 42">
            <a:extLst>
              <a:ext uri="{FF2B5EF4-FFF2-40B4-BE49-F238E27FC236}">
                <a16:creationId xmlns:a16="http://schemas.microsoft.com/office/drawing/2014/main" id="{B1014162-EF87-4947-8FE6-CC5AC9DBDB29}"/>
              </a:ext>
            </a:extLst>
          </p:cNvPr>
          <p:cNvSpPr txBox="1"/>
          <p:nvPr/>
        </p:nvSpPr>
        <p:spPr>
          <a:xfrm>
            <a:off x="1418605" y="2181048"/>
            <a:ext cx="942871" cy="369332"/>
          </a:xfrm>
          <a:prstGeom prst="rect">
            <a:avLst/>
          </a:prstGeom>
          <a:noFill/>
        </p:spPr>
        <p:txBody>
          <a:bodyPr wrap="square" rtlCol="0">
            <a:spAutoFit/>
          </a:bodyPr>
          <a:lstStyle/>
          <a:p>
            <a:r>
              <a:rPr lang="en-US" altLang="ja-JP" b="1"/>
              <a:t>20-34</a:t>
            </a:r>
            <a:r>
              <a:rPr lang="ja-JP" altLang="en-US" sz="900" b="1"/>
              <a:t>歳</a:t>
            </a:r>
            <a:endParaRPr kumimoji="1" lang="ja-JP" altLang="en-US" sz="1100" b="1"/>
          </a:p>
        </p:txBody>
      </p:sp>
      <p:sp>
        <p:nvSpPr>
          <p:cNvPr id="27" name="テキスト ボックス 26">
            <a:extLst>
              <a:ext uri="{FF2B5EF4-FFF2-40B4-BE49-F238E27FC236}">
                <a16:creationId xmlns:a16="http://schemas.microsoft.com/office/drawing/2014/main" id="{5CDC7E49-63A2-447A-BCE1-2E8A6C493658}"/>
              </a:ext>
            </a:extLst>
          </p:cNvPr>
          <p:cNvSpPr txBox="1"/>
          <p:nvPr/>
        </p:nvSpPr>
        <p:spPr>
          <a:xfrm>
            <a:off x="5581674" y="2211826"/>
            <a:ext cx="668251" cy="307777"/>
          </a:xfrm>
          <a:prstGeom prst="rect">
            <a:avLst/>
          </a:prstGeom>
          <a:noFill/>
        </p:spPr>
        <p:txBody>
          <a:bodyPr wrap="square" rtlCol="0">
            <a:spAutoFit/>
          </a:bodyPr>
          <a:lstStyle/>
          <a:p>
            <a:r>
              <a:rPr lang="en-US" altLang="ja-JP" sz="1400" b="1" dirty="0"/>
              <a:t>65</a:t>
            </a:r>
            <a:r>
              <a:rPr lang="ja-JP" altLang="en-US" sz="900" b="1" dirty="0"/>
              <a:t>歳～</a:t>
            </a:r>
            <a:endParaRPr kumimoji="1" lang="ja-JP" altLang="en-US" sz="1100" b="1" dirty="0"/>
          </a:p>
        </p:txBody>
      </p:sp>
      <p:sp>
        <p:nvSpPr>
          <p:cNvPr id="88" name="テキスト ボックス 87">
            <a:extLst>
              <a:ext uri="{FF2B5EF4-FFF2-40B4-BE49-F238E27FC236}">
                <a16:creationId xmlns:a16="http://schemas.microsoft.com/office/drawing/2014/main" id="{964E928C-A01C-4F09-AD5F-73044F809048}"/>
              </a:ext>
            </a:extLst>
          </p:cNvPr>
          <p:cNvSpPr txBox="1"/>
          <p:nvPr/>
        </p:nvSpPr>
        <p:spPr>
          <a:xfrm>
            <a:off x="2936537" y="2629501"/>
            <a:ext cx="999349" cy="461665"/>
          </a:xfrm>
          <a:prstGeom prst="rect">
            <a:avLst/>
          </a:prstGeom>
          <a:noFill/>
        </p:spPr>
        <p:txBody>
          <a:bodyPr wrap="square" rtlCol="0">
            <a:spAutoFit/>
          </a:bodyPr>
          <a:lstStyle/>
          <a:p>
            <a:pPr algn="ctr"/>
            <a:r>
              <a:rPr lang="en-US" altLang="ja-JP" sz="2400" b="1" dirty="0">
                <a:solidFill>
                  <a:schemeClr val="bg1"/>
                </a:solidFill>
              </a:rPr>
              <a:t>29</a:t>
            </a:r>
            <a:r>
              <a:rPr lang="en-US" altLang="ja-JP" sz="1200" b="1" dirty="0">
                <a:solidFill>
                  <a:schemeClr val="bg1"/>
                </a:solidFill>
              </a:rPr>
              <a:t>%</a:t>
            </a:r>
            <a:endParaRPr kumimoji="1" lang="ja-JP" altLang="en-US" b="1" dirty="0">
              <a:solidFill>
                <a:schemeClr val="bg1"/>
              </a:solidFill>
            </a:endParaRPr>
          </a:p>
        </p:txBody>
      </p:sp>
      <p:sp>
        <p:nvSpPr>
          <p:cNvPr id="89" name="テキスト ボックス 88">
            <a:extLst>
              <a:ext uri="{FF2B5EF4-FFF2-40B4-BE49-F238E27FC236}">
                <a16:creationId xmlns:a16="http://schemas.microsoft.com/office/drawing/2014/main" id="{2A07DBA7-3431-46E9-8044-EF806EC8C698}"/>
              </a:ext>
            </a:extLst>
          </p:cNvPr>
          <p:cNvSpPr txBox="1"/>
          <p:nvPr/>
        </p:nvSpPr>
        <p:spPr>
          <a:xfrm>
            <a:off x="4556919" y="2629501"/>
            <a:ext cx="912741" cy="461665"/>
          </a:xfrm>
          <a:prstGeom prst="rect">
            <a:avLst/>
          </a:prstGeom>
          <a:noFill/>
        </p:spPr>
        <p:txBody>
          <a:bodyPr wrap="square" rtlCol="0">
            <a:spAutoFit/>
          </a:bodyPr>
          <a:lstStyle/>
          <a:p>
            <a:pPr algn="ctr"/>
            <a:r>
              <a:rPr lang="en-US" altLang="ja-JP" sz="2400" b="1" dirty="0">
                <a:solidFill>
                  <a:schemeClr val="bg1"/>
                </a:solidFill>
              </a:rPr>
              <a:t>32</a:t>
            </a:r>
            <a:r>
              <a:rPr lang="en-US" altLang="ja-JP" sz="1200" b="1" dirty="0">
                <a:solidFill>
                  <a:schemeClr val="bg1"/>
                </a:solidFill>
              </a:rPr>
              <a:t>%</a:t>
            </a:r>
            <a:endParaRPr kumimoji="1" lang="ja-JP" altLang="en-US" b="1" dirty="0">
              <a:solidFill>
                <a:schemeClr val="bg1"/>
              </a:solidFill>
            </a:endParaRPr>
          </a:p>
        </p:txBody>
      </p:sp>
      <p:sp>
        <p:nvSpPr>
          <p:cNvPr id="90" name="テキスト ボックス 89">
            <a:extLst>
              <a:ext uri="{FF2B5EF4-FFF2-40B4-BE49-F238E27FC236}">
                <a16:creationId xmlns:a16="http://schemas.microsoft.com/office/drawing/2014/main" id="{FB753419-724A-4BEA-9218-0DBC81717144}"/>
              </a:ext>
            </a:extLst>
          </p:cNvPr>
          <p:cNvSpPr txBox="1"/>
          <p:nvPr/>
        </p:nvSpPr>
        <p:spPr>
          <a:xfrm>
            <a:off x="1346015" y="2629501"/>
            <a:ext cx="999349" cy="461665"/>
          </a:xfrm>
          <a:prstGeom prst="rect">
            <a:avLst/>
          </a:prstGeom>
          <a:noFill/>
        </p:spPr>
        <p:txBody>
          <a:bodyPr wrap="square" rtlCol="0">
            <a:spAutoFit/>
          </a:bodyPr>
          <a:lstStyle/>
          <a:p>
            <a:pPr algn="ctr"/>
            <a:r>
              <a:rPr lang="en-US" altLang="ja-JP" sz="2400" b="1" dirty="0">
                <a:solidFill>
                  <a:schemeClr val="bg1"/>
                </a:solidFill>
              </a:rPr>
              <a:t>30</a:t>
            </a:r>
            <a:r>
              <a:rPr lang="en-US" altLang="ja-JP" sz="1200" b="1" dirty="0">
                <a:solidFill>
                  <a:schemeClr val="bg1"/>
                </a:solidFill>
              </a:rPr>
              <a:t>%</a:t>
            </a:r>
            <a:endParaRPr kumimoji="1" lang="ja-JP" altLang="en-US" b="1" dirty="0">
              <a:solidFill>
                <a:schemeClr val="bg1"/>
              </a:solidFill>
            </a:endParaRPr>
          </a:p>
        </p:txBody>
      </p:sp>
      <p:sp>
        <p:nvSpPr>
          <p:cNvPr id="93" name="テキスト ボックス 92">
            <a:extLst>
              <a:ext uri="{FF2B5EF4-FFF2-40B4-BE49-F238E27FC236}">
                <a16:creationId xmlns:a16="http://schemas.microsoft.com/office/drawing/2014/main" id="{DFD12B4C-24E3-4A25-A51D-3BE0511A3734}"/>
              </a:ext>
            </a:extLst>
          </p:cNvPr>
          <p:cNvSpPr txBox="1"/>
          <p:nvPr/>
        </p:nvSpPr>
        <p:spPr>
          <a:xfrm>
            <a:off x="5834219" y="2691056"/>
            <a:ext cx="579326" cy="338554"/>
          </a:xfrm>
          <a:prstGeom prst="rect">
            <a:avLst/>
          </a:prstGeom>
          <a:noFill/>
        </p:spPr>
        <p:txBody>
          <a:bodyPr wrap="square" rtlCol="0">
            <a:spAutoFit/>
          </a:bodyPr>
          <a:lstStyle/>
          <a:p>
            <a:r>
              <a:rPr lang="en-US" altLang="ja-JP" sz="1600" b="1" dirty="0">
                <a:solidFill>
                  <a:schemeClr val="bg1">
                    <a:lumMod val="50000"/>
                  </a:schemeClr>
                </a:solidFill>
              </a:rPr>
              <a:t>9</a:t>
            </a:r>
            <a:r>
              <a:rPr lang="en-US" altLang="ja-JP" sz="1000" b="1" dirty="0">
                <a:solidFill>
                  <a:schemeClr val="bg1">
                    <a:lumMod val="50000"/>
                  </a:schemeClr>
                </a:solidFill>
              </a:rPr>
              <a:t>%</a:t>
            </a:r>
            <a:endParaRPr kumimoji="1" lang="ja-JP" altLang="en-US" sz="1200" b="1" dirty="0">
              <a:solidFill>
                <a:schemeClr val="bg1">
                  <a:lumMod val="50000"/>
                </a:schemeClr>
              </a:solidFill>
            </a:endParaRPr>
          </a:p>
        </p:txBody>
      </p:sp>
      <p:sp>
        <p:nvSpPr>
          <p:cNvPr id="94" name="テキスト ボックス 93">
            <a:extLst>
              <a:ext uri="{FF2B5EF4-FFF2-40B4-BE49-F238E27FC236}">
                <a16:creationId xmlns:a16="http://schemas.microsoft.com/office/drawing/2014/main" id="{DBAF8F95-2E29-4C56-8F3C-EA1666BEF5E4}"/>
              </a:ext>
            </a:extLst>
          </p:cNvPr>
          <p:cNvSpPr txBox="1"/>
          <p:nvPr/>
        </p:nvSpPr>
        <p:spPr>
          <a:xfrm>
            <a:off x="2917215" y="2181048"/>
            <a:ext cx="942871" cy="369332"/>
          </a:xfrm>
          <a:prstGeom prst="rect">
            <a:avLst/>
          </a:prstGeom>
          <a:noFill/>
        </p:spPr>
        <p:txBody>
          <a:bodyPr wrap="square" rtlCol="0">
            <a:spAutoFit/>
          </a:bodyPr>
          <a:lstStyle/>
          <a:p>
            <a:r>
              <a:rPr lang="en-US" altLang="ja-JP" b="1"/>
              <a:t>35-49</a:t>
            </a:r>
            <a:r>
              <a:rPr lang="ja-JP" altLang="en-US" sz="900" b="1"/>
              <a:t>歳</a:t>
            </a:r>
            <a:endParaRPr kumimoji="1" lang="ja-JP" altLang="en-US" sz="1100" b="1"/>
          </a:p>
        </p:txBody>
      </p:sp>
      <p:sp>
        <p:nvSpPr>
          <p:cNvPr id="95" name="テキスト ボックス 94">
            <a:extLst>
              <a:ext uri="{FF2B5EF4-FFF2-40B4-BE49-F238E27FC236}">
                <a16:creationId xmlns:a16="http://schemas.microsoft.com/office/drawing/2014/main" id="{FCE7059C-F799-4642-AACB-6C23B9A8CA17}"/>
              </a:ext>
            </a:extLst>
          </p:cNvPr>
          <p:cNvSpPr txBox="1"/>
          <p:nvPr/>
        </p:nvSpPr>
        <p:spPr>
          <a:xfrm>
            <a:off x="4421800" y="2181048"/>
            <a:ext cx="942871" cy="369332"/>
          </a:xfrm>
          <a:prstGeom prst="rect">
            <a:avLst/>
          </a:prstGeom>
          <a:noFill/>
        </p:spPr>
        <p:txBody>
          <a:bodyPr wrap="square" rtlCol="0">
            <a:spAutoFit/>
          </a:bodyPr>
          <a:lstStyle/>
          <a:p>
            <a:r>
              <a:rPr lang="en-US" altLang="ja-JP" b="1"/>
              <a:t>50-64</a:t>
            </a:r>
            <a:r>
              <a:rPr lang="ja-JP" altLang="en-US" sz="900" b="1"/>
              <a:t>歳</a:t>
            </a:r>
            <a:endParaRPr kumimoji="1" lang="ja-JP" altLang="en-US" sz="1100" b="1"/>
          </a:p>
        </p:txBody>
      </p:sp>
      <p:sp>
        <p:nvSpPr>
          <p:cNvPr id="102" name="テキスト ボックス 101">
            <a:extLst>
              <a:ext uri="{FF2B5EF4-FFF2-40B4-BE49-F238E27FC236}">
                <a16:creationId xmlns:a16="http://schemas.microsoft.com/office/drawing/2014/main" id="{CFC21E74-6634-4BB4-8EFF-8FC2C08FA899}"/>
              </a:ext>
            </a:extLst>
          </p:cNvPr>
          <p:cNvSpPr txBox="1"/>
          <p:nvPr/>
        </p:nvSpPr>
        <p:spPr>
          <a:xfrm>
            <a:off x="4994932" y="1342480"/>
            <a:ext cx="990714" cy="461665"/>
          </a:xfrm>
          <a:prstGeom prst="rect">
            <a:avLst/>
          </a:prstGeom>
          <a:noFill/>
        </p:spPr>
        <p:txBody>
          <a:bodyPr wrap="square" rtlCol="0">
            <a:spAutoFit/>
          </a:bodyPr>
          <a:lstStyle/>
          <a:p>
            <a:r>
              <a:rPr lang="en-US" altLang="ja-JP" sz="2400" b="1" dirty="0">
                <a:solidFill>
                  <a:schemeClr val="bg1"/>
                </a:solidFill>
              </a:rPr>
              <a:t>56</a:t>
            </a:r>
            <a:r>
              <a:rPr lang="en-US" altLang="ja-JP" sz="1200" b="1" dirty="0">
                <a:solidFill>
                  <a:schemeClr val="bg1"/>
                </a:solidFill>
              </a:rPr>
              <a:t>%</a:t>
            </a:r>
            <a:endParaRPr kumimoji="1" lang="ja-JP" altLang="en-US" b="1" dirty="0">
              <a:solidFill>
                <a:schemeClr val="bg1"/>
              </a:solidFill>
            </a:endParaRPr>
          </a:p>
        </p:txBody>
      </p:sp>
      <p:sp>
        <p:nvSpPr>
          <p:cNvPr id="107" name="テキスト ボックス 106">
            <a:extLst>
              <a:ext uri="{FF2B5EF4-FFF2-40B4-BE49-F238E27FC236}">
                <a16:creationId xmlns:a16="http://schemas.microsoft.com/office/drawing/2014/main" id="{D1B01F7A-E324-4814-B955-FFB09221623D}"/>
              </a:ext>
            </a:extLst>
          </p:cNvPr>
          <p:cNvSpPr txBox="1"/>
          <p:nvPr/>
        </p:nvSpPr>
        <p:spPr>
          <a:xfrm>
            <a:off x="343251" y="4650269"/>
            <a:ext cx="578980" cy="276999"/>
          </a:xfrm>
          <a:prstGeom prst="rect">
            <a:avLst/>
          </a:prstGeom>
          <a:noFill/>
        </p:spPr>
        <p:txBody>
          <a:bodyPr wrap="square" rtlCol="0">
            <a:spAutoFit/>
          </a:bodyPr>
          <a:lstStyle/>
          <a:p>
            <a:pPr algn="ctr"/>
            <a:r>
              <a:rPr kumimoji="1" lang="ja-JP" altLang="en-US" sz="1200" b="1">
                <a:solidFill>
                  <a:schemeClr val="bg1"/>
                </a:solidFill>
              </a:rPr>
              <a:t>未婚</a:t>
            </a:r>
            <a:endParaRPr kumimoji="1" lang="ja-JP" altLang="en-US" sz="2000" b="1">
              <a:solidFill>
                <a:schemeClr val="bg1"/>
              </a:solidFill>
            </a:endParaRPr>
          </a:p>
        </p:txBody>
      </p:sp>
      <p:sp>
        <p:nvSpPr>
          <p:cNvPr id="108" name="テキスト ボックス 107">
            <a:extLst>
              <a:ext uri="{FF2B5EF4-FFF2-40B4-BE49-F238E27FC236}">
                <a16:creationId xmlns:a16="http://schemas.microsoft.com/office/drawing/2014/main" id="{2C4AC4B5-602D-4461-8CD1-22609D1F8FC9}"/>
              </a:ext>
            </a:extLst>
          </p:cNvPr>
          <p:cNvSpPr txBox="1"/>
          <p:nvPr/>
        </p:nvSpPr>
        <p:spPr>
          <a:xfrm>
            <a:off x="2121878" y="5033091"/>
            <a:ext cx="578980" cy="276999"/>
          </a:xfrm>
          <a:prstGeom prst="rect">
            <a:avLst/>
          </a:prstGeom>
          <a:noFill/>
        </p:spPr>
        <p:txBody>
          <a:bodyPr wrap="square" rtlCol="0">
            <a:spAutoFit/>
          </a:bodyPr>
          <a:lstStyle/>
          <a:p>
            <a:r>
              <a:rPr kumimoji="1" lang="ja-JP" altLang="en-US" sz="1200" b="1">
                <a:solidFill>
                  <a:schemeClr val="bg1"/>
                </a:solidFill>
              </a:rPr>
              <a:t>既婚</a:t>
            </a:r>
            <a:endParaRPr kumimoji="1" lang="ja-JP" altLang="en-US" sz="2000" b="1">
              <a:solidFill>
                <a:schemeClr val="bg1"/>
              </a:solidFill>
            </a:endParaRPr>
          </a:p>
        </p:txBody>
      </p:sp>
      <p:sp>
        <p:nvSpPr>
          <p:cNvPr id="110" name="テキスト ボックス 109">
            <a:extLst>
              <a:ext uri="{FF2B5EF4-FFF2-40B4-BE49-F238E27FC236}">
                <a16:creationId xmlns:a16="http://schemas.microsoft.com/office/drawing/2014/main" id="{C506F602-D738-4136-B434-2E918270B985}"/>
              </a:ext>
            </a:extLst>
          </p:cNvPr>
          <p:cNvSpPr txBox="1"/>
          <p:nvPr/>
        </p:nvSpPr>
        <p:spPr>
          <a:xfrm>
            <a:off x="2004971" y="5224155"/>
            <a:ext cx="712058" cy="461665"/>
          </a:xfrm>
          <a:prstGeom prst="rect">
            <a:avLst/>
          </a:prstGeom>
          <a:noFill/>
        </p:spPr>
        <p:txBody>
          <a:bodyPr wrap="square" rtlCol="0">
            <a:spAutoFit/>
          </a:bodyPr>
          <a:lstStyle/>
          <a:p>
            <a:pPr algn="ctr"/>
            <a:r>
              <a:rPr lang="en-US" altLang="ja-JP" sz="2400" b="1" dirty="0">
                <a:solidFill>
                  <a:schemeClr val="bg1"/>
                </a:solidFill>
              </a:rPr>
              <a:t>64</a:t>
            </a:r>
            <a:r>
              <a:rPr lang="en-US" altLang="ja-JP" sz="1200" b="1" dirty="0">
                <a:solidFill>
                  <a:schemeClr val="bg1"/>
                </a:solidFill>
              </a:rPr>
              <a:t>%</a:t>
            </a:r>
            <a:endParaRPr kumimoji="1" lang="ja-JP" altLang="en-US" b="1" dirty="0">
              <a:solidFill>
                <a:schemeClr val="bg1"/>
              </a:solidFill>
            </a:endParaRPr>
          </a:p>
        </p:txBody>
      </p:sp>
      <p:sp>
        <p:nvSpPr>
          <p:cNvPr id="111" name="テキスト ボックス 110">
            <a:extLst>
              <a:ext uri="{FF2B5EF4-FFF2-40B4-BE49-F238E27FC236}">
                <a16:creationId xmlns:a16="http://schemas.microsoft.com/office/drawing/2014/main" id="{033302A0-18B0-48A8-855A-837D9EECBA3E}"/>
              </a:ext>
            </a:extLst>
          </p:cNvPr>
          <p:cNvSpPr txBox="1"/>
          <p:nvPr/>
        </p:nvSpPr>
        <p:spPr>
          <a:xfrm>
            <a:off x="308677" y="4828044"/>
            <a:ext cx="722553" cy="369332"/>
          </a:xfrm>
          <a:prstGeom prst="rect">
            <a:avLst/>
          </a:prstGeom>
          <a:noFill/>
        </p:spPr>
        <p:txBody>
          <a:bodyPr wrap="square" rtlCol="0">
            <a:spAutoFit/>
          </a:bodyPr>
          <a:lstStyle/>
          <a:p>
            <a:pPr algn="ctr"/>
            <a:r>
              <a:rPr lang="en-US" altLang="ja-JP" b="1">
                <a:solidFill>
                  <a:schemeClr val="bg1"/>
                </a:solidFill>
              </a:rPr>
              <a:t>32</a:t>
            </a:r>
            <a:r>
              <a:rPr lang="en-US" altLang="ja-JP" sz="1050" b="1">
                <a:solidFill>
                  <a:schemeClr val="bg1"/>
                </a:solidFill>
              </a:rPr>
              <a:t>%</a:t>
            </a:r>
            <a:endParaRPr kumimoji="1" lang="ja-JP" altLang="en-US" sz="1400" b="1">
              <a:solidFill>
                <a:schemeClr val="bg1"/>
              </a:solidFill>
            </a:endParaRPr>
          </a:p>
        </p:txBody>
      </p:sp>
      <p:sp>
        <p:nvSpPr>
          <p:cNvPr id="128" name="テキスト ボックス 127">
            <a:extLst>
              <a:ext uri="{FF2B5EF4-FFF2-40B4-BE49-F238E27FC236}">
                <a16:creationId xmlns:a16="http://schemas.microsoft.com/office/drawing/2014/main" id="{AA41274D-7325-45CE-BACE-97F88BCA948E}"/>
              </a:ext>
            </a:extLst>
          </p:cNvPr>
          <p:cNvSpPr txBox="1"/>
          <p:nvPr/>
        </p:nvSpPr>
        <p:spPr>
          <a:xfrm>
            <a:off x="3791723" y="490549"/>
            <a:ext cx="4899098" cy="461665"/>
          </a:xfrm>
          <a:prstGeom prst="rect">
            <a:avLst/>
          </a:prstGeom>
          <a:noFill/>
        </p:spPr>
        <p:txBody>
          <a:bodyPr wrap="none" lIns="91440" tIns="45720" rIns="91440" bIns="45720" rtlCol="0" anchor="t">
            <a:spAutoFit/>
          </a:bodyPr>
          <a:lstStyle/>
          <a:p>
            <a:r>
              <a:rPr kumimoji="1" lang="en-US" altLang="ja-JP" sz="800" dirty="0">
                <a:solidFill>
                  <a:schemeClr val="bg1">
                    <a:lumMod val="50000"/>
                  </a:schemeClr>
                </a:solidFill>
                <a:ea typeface="游ゴシック"/>
              </a:rPr>
              <a:t>※</a:t>
            </a:r>
            <a:r>
              <a:rPr kumimoji="1" lang="ja-JP" altLang="en-US" sz="800" dirty="0">
                <a:solidFill>
                  <a:schemeClr val="bg1">
                    <a:lumMod val="50000"/>
                  </a:schemeClr>
                </a:solidFill>
                <a:ea typeface="游ゴシック"/>
              </a:rPr>
              <a:t>性別・未婚既婚・子供・年収の出典：フォートラベル ユーザーアンケート調査（</a:t>
            </a:r>
            <a:r>
              <a:rPr kumimoji="1" lang="en-US" altLang="ja-JP" sz="800" dirty="0">
                <a:solidFill>
                  <a:schemeClr val="bg1">
                    <a:lumMod val="50000"/>
                  </a:schemeClr>
                </a:solidFill>
                <a:ea typeface="游ゴシック"/>
              </a:rPr>
              <a:t>2023</a:t>
            </a:r>
            <a:r>
              <a:rPr kumimoji="1" lang="ja-JP" altLang="en-US" sz="800" dirty="0">
                <a:solidFill>
                  <a:schemeClr val="bg1">
                    <a:lumMod val="50000"/>
                  </a:schemeClr>
                </a:solidFill>
                <a:ea typeface="游ゴシック"/>
              </a:rPr>
              <a:t>年</a:t>
            </a:r>
            <a:r>
              <a:rPr kumimoji="1" lang="en-US" altLang="ja-JP" sz="800" dirty="0">
                <a:solidFill>
                  <a:schemeClr val="bg1">
                    <a:lumMod val="50000"/>
                  </a:schemeClr>
                </a:solidFill>
                <a:ea typeface="游ゴシック"/>
              </a:rPr>
              <a:t>6</a:t>
            </a:r>
            <a:r>
              <a:rPr kumimoji="1" lang="ja-JP" altLang="en-US" sz="800" dirty="0">
                <a:solidFill>
                  <a:schemeClr val="bg1">
                    <a:lumMod val="50000"/>
                  </a:schemeClr>
                </a:solidFill>
                <a:ea typeface="游ゴシック"/>
              </a:rPr>
              <a:t>月実施）</a:t>
            </a:r>
          </a:p>
          <a:p>
            <a:r>
              <a:rPr kumimoji="1" lang="en-US" altLang="ja-JP" sz="800" dirty="0">
                <a:solidFill>
                  <a:schemeClr val="bg1">
                    <a:lumMod val="50000"/>
                  </a:schemeClr>
                </a:solidFill>
                <a:ea typeface="游ゴシック"/>
              </a:rPr>
              <a:t>※</a:t>
            </a:r>
            <a:r>
              <a:rPr kumimoji="1" lang="ja-JP" altLang="en-US" sz="800" dirty="0">
                <a:solidFill>
                  <a:schemeClr val="bg1">
                    <a:lumMod val="50000"/>
                  </a:schemeClr>
                </a:solidFill>
                <a:ea typeface="游ゴシック"/>
              </a:rPr>
              <a:t>年齢層の出典：ニールセン株式会社 </a:t>
            </a:r>
            <a:r>
              <a:rPr kumimoji="1" lang="en-US" altLang="ja-JP" sz="800" dirty="0">
                <a:solidFill>
                  <a:schemeClr val="bg1">
                    <a:lumMod val="50000"/>
                  </a:schemeClr>
                </a:solidFill>
                <a:ea typeface="游ゴシック"/>
              </a:rPr>
              <a:t>Netratings</a:t>
            </a:r>
            <a:r>
              <a:rPr kumimoji="1" lang="ja-JP" altLang="en-US" sz="800" dirty="0">
                <a:solidFill>
                  <a:schemeClr val="bg1">
                    <a:lumMod val="50000"/>
                  </a:schemeClr>
                </a:solidFill>
                <a:ea typeface="游ゴシック"/>
              </a:rPr>
              <a:t>視聴率レポート（</a:t>
            </a:r>
            <a:r>
              <a:rPr kumimoji="1" lang="en-US" altLang="ja-JP" sz="800" dirty="0">
                <a:solidFill>
                  <a:schemeClr val="bg1">
                    <a:lumMod val="50000"/>
                  </a:schemeClr>
                </a:solidFill>
                <a:ea typeface="游ゴシック"/>
              </a:rPr>
              <a:t>2023</a:t>
            </a:r>
            <a:r>
              <a:rPr kumimoji="1" lang="ja-JP" altLang="en-US" sz="800" dirty="0">
                <a:solidFill>
                  <a:schemeClr val="bg1">
                    <a:lumMod val="50000"/>
                  </a:schemeClr>
                </a:solidFill>
                <a:ea typeface="游ゴシック"/>
              </a:rPr>
              <a:t>年</a:t>
            </a:r>
            <a:r>
              <a:rPr kumimoji="1" lang="en-US" altLang="ja-JP" sz="800" dirty="0">
                <a:solidFill>
                  <a:schemeClr val="bg1">
                    <a:lumMod val="50000"/>
                  </a:schemeClr>
                </a:solidFill>
                <a:ea typeface="游ゴシック"/>
              </a:rPr>
              <a:t>5</a:t>
            </a:r>
            <a:r>
              <a:rPr kumimoji="1" lang="ja-JP" altLang="en-US" sz="800" dirty="0">
                <a:solidFill>
                  <a:schemeClr val="bg1">
                    <a:lumMod val="50000"/>
                  </a:schemeClr>
                </a:solidFill>
                <a:ea typeface="游ゴシック"/>
              </a:rPr>
              <a:t>月時点）を基にした参考値</a:t>
            </a:r>
          </a:p>
          <a:p>
            <a:r>
              <a:rPr kumimoji="1" lang="en-US" altLang="ja-JP" sz="800" dirty="0">
                <a:solidFill>
                  <a:schemeClr val="bg1">
                    <a:lumMod val="50000"/>
                  </a:schemeClr>
                </a:solidFill>
                <a:ea typeface="游ゴシック"/>
              </a:rPr>
              <a:t>※</a:t>
            </a:r>
            <a:r>
              <a:rPr kumimoji="1" lang="ja-JP" altLang="en-US" sz="800" dirty="0">
                <a:solidFill>
                  <a:schemeClr val="bg1">
                    <a:lumMod val="50000"/>
                  </a:schemeClr>
                </a:solidFill>
                <a:ea typeface="游ゴシック"/>
              </a:rPr>
              <a:t>デバイスの出典：フォートラベル</a:t>
            </a:r>
            <a:r>
              <a:rPr kumimoji="1" lang="en-US" altLang="ja-JP" sz="800" dirty="0">
                <a:solidFill>
                  <a:schemeClr val="bg1">
                    <a:lumMod val="50000"/>
                  </a:schemeClr>
                </a:solidFill>
                <a:ea typeface="游ゴシック"/>
              </a:rPr>
              <a:t>UU</a:t>
            </a:r>
            <a:r>
              <a:rPr kumimoji="1" lang="ja-JP" altLang="en-US" sz="800" dirty="0">
                <a:solidFill>
                  <a:schemeClr val="bg1">
                    <a:lumMod val="50000"/>
                  </a:schemeClr>
                </a:solidFill>
                <a:ea typeface="游ゴシック"/>
              </a:rPr>
              <a:t>の比率（</a:t>
            </a:r>
            <a:r>
              <a:rPr kumimoji="1" lang="en-US" altLang="ja-JP" sz="800" dirty="0">
                <a:solidFill>
                  <a:schemeClr val="bg1">
                    <a:lumMod val="50000"/>
                  </a:schemeClr>
                </a:solidFill>
                <a:ea typeface="游ゴシック"/>
              </a:rPr>
              <a:t>2023</a:t>
            </a:r>
            <a:r>
              <a:rPr kumimoji="1" lang="ja-JP" altLang="en-US" sz="800" dirty="0">
                <a:solidFill>
                  <a:schemeClr val="bg1">
                    <a:lumMod val="50000"/>
                  </a:schemeClr>
                </a:solidFill>
                <a:ea typeface="游ゴシック"/>
              </a:rPr>
              <a:t>年</a:t>
            </a:r>
            <a:r>
              <a:rPr kumimoji="1" lang="en-US" altLang="ja-JP" sz="800" dirty="0">
                <a:solidFill>
                  <a:schemeClr val="bg1">
                    <a:lumMod val="50000"/>
                  </a:schemeClr>
                </a:solidFill>
                <a:ea typeface="游ゴシック"/>
              </a:rPr>
              <a:t>6</a:t>
            </a:r>
            <a:r>
              <a:rPr kumimoji="1" lang="ja-JP" altLang="en-US" sz="800" dirty="0">
                <a:solidFill>
                  <a:schemeClr val="bg1">
                    <a:lumMod val="50000"/>
                  </a:schemeClr>
                </a:solidFill>
                <a:ea typeface="游ゴシック"/>
              </a:rPr>
              <a:t>月期通期）</a:t>
            </a:r>
          </a:p>
        </p:txBody>
      </p:sp>
      <p:sp>
        <p:nvSpPr>
          <p:cNvPr id="133" name="テキスト ボックス 132">
            <a:extLst>
              <a:ext uri="{FF2B5EF4-FFF2-40B4-BE49-F238E27FC236}">
                <a16:creationId xmlns:a16="http://schemas.microsoft.com/office/drawing/2014/main" id="{3CCF7BC0-BEFC-46AB-AE81-2CA7D08B2FAA}"/>
              </a:ext>
            </a:extLst>
          </p:cNvPr>
          <p:cNvSpPr txBox="1"/>
          <p:nvPr/>
        </p:nvSpPr>
        <p:spPr>
          <a:xfrm>
            <a:off x="4134621" y="4728709"/>
            <a:ext cx="705694" cy="338554"/>
          </a:xfrm>
          <a:prstGeom prst="rect">
            <a:avLst/>
          </a:prstGeom>
          <a:noFill/>
        </p:spPr>
        <p:txBody>
          <a:bodyPr wrap="square" rtlCol="0">
            <a:spAutoFit/>
          </a:bodyPr>
          <a:lstStyle/>
          <a:p>
            <a:pPr algn="ctr"/>
            <a:r>
              <a:rPr lang="ja-JP" altLang="en-US" sz="1600" b="1"/>
              <a:t>子供</a:t>
            </a:r>
            <a:endParaRPr kumimoji="1" lang="ja-JP" altLang="en-US" sz="1600" b="1"/>
          </a:p>
        </p:txBody>
      </p:sp>
      <p:sp>
        <p:nvSpPr>
          <p:cNvPr id="134" name="テキスト ボックス 133">
            <a:extLst>
              <a:ext uri="{FF2B5EF4-FFF2-40B4-BE49-F238E27FC236}">
                <a16:creationId xmlns:a16="http://schemas.microsoft.com/office/drawing/2014/main" id="{D7F0C65C-B64A-43EC-BC24-C37BDD6B6917}"/>
              </a:ext>
            </a:extLst>
          </p:cNvPr>
          <p:cNvSpPr txBox="1"/>
          <p:nvPr/>
        </p:nvSpPr>
        <p:spPr>
          <a:xfrm>
            <a:off x="5033858" y="4813705"/>
            <a:ext cx="578980" cy="276999"/>
          </a:xfrm>
          <a:prstGeom prst="rect">
            <a:avLst/>
          </a:prstGeom>
          <a:noFill/>
        </p:spPr>
        <p:txBody>
          <a:bodyPr wrap="square" rtlCol="0">
            <a:spAutoFit/>
          </a:bodyPr>
          <a:lstStyle/>
          <a:p>
            <a:pPr algn="ctr"/>
            <a:r>
              <a:rPr kumimoji="1" lang="ja-JP" altLang="en-US" sz="1200" b="1">
                <a:solidFill>
                  <a:schemeClr val="bg1"/>
                </a:solidFill>
              </a:rPr>
              <a:t>いる</a:t>
            </a:r>
            <a:endParaRPr kumimoji="1" lang="ja-JP" altLang="en-US" sz="2000" b="1">
              <a:solidFill>
                <a:schemeClr val="bg1"/>
              </a:solidFill>
            </a:endParaRPr>
          </a:p>
        </p:txBody>
      </p:sp>
      <p:sp>
        <p:nvSpPr>
          <p:cNvPr id="135" name="テキスト ボックス 134">
            <a:extLst>
              <a:ext uri="{FF2B5EF4-FFF2-40B4-BE49-F238E27FC236}">
                <a16:creationId xmlns:a16="http://schemas.microsoft.com/office/drawing/2014/main" id="{C40202EE-30DE-4A4F-9239-E12307F09365}"/>
              </a:ext>
            </a:extLst>
          </p:cNvPr>
          <p:cNvSpPr txBox="1"/>
          <p:nvPr/>
        </p:nvSpPr>
        <p:spPr>
          <a:xfrm>
            <a:off x="5046524" y="5014103"/>
            <a:ext cx="712058" cy="461665"/>
          </a:xfrm>
          <a:prstGeom prst="rect">
            <a:avLst/>
          </a:prstGeom>
          <a:noFill/>
        </p:spPr>
        <p:txBody>
          <a:bodyPr wrap="square" rtlCol="0">
            <a:spAutoFit/>
          </a:bodyPr>
          <a:lstStyle/>
          <a:p>
            <a:pPr algn="ctr"/>
            <a:r>
              <a:rPr lang="en-US" altLang="ja-JP" sz="2400" b="1" dirty="0">
                <a:solidFill>
                  <a:schemeClr val="bg1"/>
                </a:solidFill>
              </a:rPr>
              <a:t>54</a:t>
            </a:r>
            <a:r>
              <a:rPr lang="en-US" altLang="ja-JP" sz="1200" b="1" dirty="0">
                <a:solidFill>
                  <a:schemeClr val="bg1"/>
                </a:solidFill>
              </a:rPr>
              <a:t>%</a:t>
            </a:r>
            <a:endParaRPr kumimoji="1" lang="ja-JP" altLang="en-US" b="1" dirty="0">
              <a:solidFill>
                <a:schemeClr val="bg1"/>
              </a:solidFill>
            </a:endParaRPr>
          </a:p>
        </p:txBody>
      </p:sp>
      <p:sp>
        <p:nvSpPr>
          <p:cNvPr id="136" name="テキスト ボックス 135">
            <a:extLst>
              <a:ext uri="{FF2B5EF4-FFF2-40B4-BE49-F238E27FC236}">
                <a16:creationId xmlns:a16="http://schemas.microsoft.com/office/drawing/2014/main" id="{4644819E-490D-452F-B2C4-E3EAFE1E8C9D}"/>
              </a:ext>
            </a:extLst>
          </p:cNvPr>
          <p:cNvSpPr txBox="1"/>
          <p:nvPr/>
        </p:nvSpPr>
        <p:spPr>
          <a:xfrm>
            <a:off x="3280359" y="4813705"/>
            <a:ext cx="768863" cy="276999"/>
          </a:xfrm>
          <a:prstGeom prst="rect">
            <a:avLst/>
          </a:prstGeom>
          <a:noFill/>
        </p:spPr>
        <p:txBody>
          <a:bodyPr wrap="square" rtlCol="0">
            <a:spAutoFit/>
          </a:bodyPr>
          <a:lstStyle/>
          <a:p>
            <a:r>
              <a:rPr kumimoji="1" lang="ja-JP" altLang="en-US" sz="1200" b="1">
                <a:solidFill>
                  <a:schemeClr val="bg1"/>
                </a:solidFill>
              </a:rPr>
              <a:t>い</a:t>
            </a:r>
            <a:r>
              <a:rPr lang="ja-JP" altLang="en-US" sz="1200" b="1">
                <a:solidFill>
                  <a:schemeClr val="bg1"/>
                </a:solidFill>
              </a:rPr>
              <a:t>ない</a:t>
            </a:r>
            <a:endParaRPr kumimoji="1" lang="ja-JP" altLang="en-US" sz="2000" b="1">
              <a:solidFill>
                <a:schemeClr val="bg1"/>
              </a:solidFill>
            </a:endParaRPr>
          </a:p>
        </p:txBody>
      </p:sp>
      <p:sp>
        <p:nvSpPr>
          <p:cNvPr id="137" name="テキスト ボックス 136">
            <a:extLst>
              <a:ext uri="{FF2B5EF4-FFF2-40B4-BE49-F238E27FC236}">
                <a16:creationId xmlns:a16="http://schemas.microsoft.com/office/drawing/2014/main" id="{4517FA43-AAB3-4D64-A50B-A468976105FB}"/>
              </a:ext>
            </a:extLst>
          </p:cNvPr>
          <p:cNvSpPr txBox="1"/>
          <p:nvPr/>
        </p:nvSpPr>
        <p:spPr>
          <a:xfrm>
            <a:off x="3248288" y="5014103"/>
            <a:ext cx="712058" cy="461665"/>
          </a:xfrm>
          <a:prstGeom prst="rect">
            <a:avLst/>
          </a:prstGeom>
          <a:noFill/>
        </p:spPr>
        <p:txBody>
          <a:bodyPr wrap="square" rtlCol="0">
            <a:spAutoFit/>
          </a:bodyPr>
          <a:lstStyle/>
          <a:p>
            <a:pPr algn="ctr"/>
            <a:r>
              <a:rPr lang="en-US" altLang="ja-JP" sz="2400" b="1" dirty="0">
                <a:solidFill>
                  <a:schemeClr val="bg1"/>
                </a:solidFill>
              </a:rPr>
              <a:t>42</a:t>
            </a:r>
            <a:r>
              <a:rPr lang="en-US" altLang="ja-JP" sz="1200" b="1" dirty="0">
                <a:solidFill>
                  <a:schemeClr val="bg1"/>
                </a:solidFill>
              </a:rPr>
              <a:t>%</a:t>
            </a:r>
            <a:endParaRPr kumimoji="1" lang="ja-JP" altLang="en-US" b="1" dirty="0">
              <a:solidFill>
                <a:schemeClr val="bg1"/>
              </a:solidFill>
            </a:endParaRPr>
          </a:p>
        </p:txBody>
      </p:sp>
      <p:pic>
        <p:nvPicPr>
          <p:cNvPr id="22" name="グラフィックス 21">
            <a:extLst>
              <a:ext uri="{FF2B5EF4-FFF2-40B4-BE49-F238E27FC236}">
                <a16:creationId xmlns:a16="http://schemas.microsoft.com/office/drawing/2014/main" id="{084975D3-80D3-49B7-958A-2F13AC349F0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702643" y="1345750"/>
            <a:ext cx="196851" cy="444735"/>
          </a:xfrm>
          <a:prstGeom prst="rect">
            <a:avLst/>
          </a:prstGeom>
        </p:spPr>
      </p:pic>
      <p:pic>
        <p:nvPicPr>
          <p:cNvPr id="24" name="グラフィックス 23">
            <a:extLst>
              <a:ext uri="{FF2B5EF4-FFF2-40B4-BE49-F238E27FC236}">
                <a16:creationId xmlns:a16="http://schemas.microsoft.com/office/drawing/2014/main" id="{041EB6E8-1729-4813-B1E4-619EC310B8DD}"/>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310445" y="1345749"/>
            <a:ext cx="196850" cy="444736"/>
          </a:xfrm>
          <a:prstGeom prst="rect">
            <a:avLst/>
          </a:prstGeom>
        </p:spPr>
      </p:pic>
      <p:pic>
        <p:nvPicPr>
          <p:cNvPr id="26" name="グラフィックス 25">
            <a:extLst>
              <a:ext uri="{FF2B5EF4-FFF2-40B4-BE49-F238E27FC236}">
                <a16:creationId xmlns:a16="http://schemas.microsoft.com/office/drawing/2014/main" id="{473CBEF0-CA4B-4D04-9ABF-578944A6FF6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86828" y="4840452"/>
            <a:ext cx="514350" cy="581025"/>
          </a:xfrm>
          <a:prstGeom prst="rect">
            <a:avLst/>
          </a:prstGeom>
        </p:spPr>
      </p:pic>
      <p:pic>
        <p:nvPicPr>
          <p:cNvPr id="33" name="グラフィックス 32">
            <a:extLst>
              <a:ext uri="{FF2B5EF4-FFF2-40B4-BE49-F238E27FC236}">
                <a16:creationId xmlns:a16="http://schemas.microsoft.com/office/drawing/2014/main" id="{CC5655EB-721A-4C95-8E9E-18B2F06328E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18315" y="5059469"/>
            <a:ext cx="571500" cy="361950"/>
          </a:xfrm>
          <a:prstGeom prst="rect">
            <a:avLst/>
          </a:prstGeom>
        </p:spPr>
      </p:pic>
      <p:pic>
        <p:nvPicPr>
          <p:cNvPr id="41" name="グラフィックス 40">
            <a:extLst>
              <a:ext uri="{FF2B5EF4-FFF2-40B4-BE49-F238E27FC236}">
                <a16:creationId xmlns:a16="http://schemas.microsoft.com/office/drawing/2014/main" id="{7125A0AA-F1F4-439B-98A9-0698160C9C2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159654" y="1398876"/>
            <a:ext cx="317371" cy="206981"/>
          </a:xfrm>
          <a:prstGeom prst="rect">
            <a:avLst/>
          </a:prstGeom>
        </p:spPr>
      </p:pic>
      <p:pic>
        <p:nvPicPr>
          <p:cNvPr id="45" name="グラフィックス 44">
            <a:extLst>
              <a:ext uri="{FF2B5EF4-FFF2-40B4-BE49-F238E27FC236}">
                <a16:creationId xmlns:a16="http://schemas.microsoft.com/office/drawing/2014/main" id="{452111C5-D396-43D5-BF14-75F2BBC6EE9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29787" y="2365714"/>
            <a:ext cx="184367" cy="314961"/>
          </a:xfrm>
          <a:prstGeom prst="rect">
            <a:avLst/>
          </a:prstGeom>
        </p:spPr>
      </p:pic>
      <p:sp>
        <p:nvSpPr>
          <p:cNvPr id="71" name="テキスト ボックス 70">
            <a:extLst>
              <a:ext uri="{FF2B5EF4-FFF2-40B4-BE49-F238E27FC236}">
                <a16:creationId xmlns:a16="http://schemas.microsoft.com/office/drawing/2014/main" id="{67BB8F1B-3B24-4984-80CE-53D37EFF3EA4}"/>
              </a:ext>
            </a:extLst>
          </p:cNvPr>
          <p:cNvSpPr txBox="1"/>
          <p:nvPr/>
        </p:nvSpPr>
        <p:spPr>
          <a:xfrm>
            <a:off x="8329787" y="4042498"/>
            <a:ext cx="629018" cy="430887"/>
          </a:xfrm>
          <a:prstGeom prst="rect">
            <a:avLst/>
          </a:prstGeom>
          <a:noFill/>
        </p:spPr>
        <p:txBody>
          <a:bodyPr wrap="square" rtlCol="0">
            <a:spAutoFit/>
          </a:bodyPr>
          <a:lstStyle/>
          <a:p>
            <a:pPr algn="ctr"/>
            <a:r>
              <a:rPr lang="en-US" altLang="ja-JP" sz="1200" b="1" dirty="0"/>
              <a:t>4</a:t>
            </a:r>
            <a:r>
              <a:rPr kumimoji="1" lang="en-US" altLang="ja-JP" sz="1200" b="1" dirty="0"/>
              <a:t>00</a:t>
            </a:r>
            <a:r>
              <a:rPr kumimoji="1" lang="ja-JP" altLang="en-US" sz="1000" b="1" dirty="0"/>
              <a:t>万</a:t>
            </a:r>
            <a:endParaRPr kumimoji="1" lang="en-US" altLang="ja-JP" sz="1000" b="1" dirty="0"/>
          </a:p>
          <a:p>
            <a:pPr algn="ctr"/>
            <a:r>
              <a:rPr kumimoji="1" lang="ja-JP" altLang="en-US" sz="1000" b="1" dirty="0"/>
              <a:t>未満</a:t>
            </a:r>
            <a:endParaRPr kumimoji="1" lang="ja-JP" altLang="en-US" sz="1100" dirty="0"/>
          </a:p>
        </p:txBody>
      </p:sp>
      <p:sp>
        <p:nvSpPr>
          <p:cNvPr id="72" name="テキスト ボックス 71">
            <a:extLst>
              <a:ext uri="{FF2B5EF4-FFF2-40B4-BE49-F238E27FC236}">
                <a16:creationId xmlns:a16="http://schemas.microsoft.com/office/drawing/2014/main" id="{3A307BAD-261D-4CBD-A439-E3571F8D1D79}"/>
              </a:ext>
            </a:extLst>
          </p:cNvPr>
          <p:cNvSpPr txBox="1"/>
          <p:nvPr/>
        </p:nvSpPr>
        <p:spPr>
          <a:xfrm>
            <a:off x="7383372" y="5796600"/>
            <a:ext cx="772877" cy="461665"/>
          </a:xfrm>
          <a:prstGeom prst="rect">
            <a:avLst/>
          </a:prstGeom>
          <a:noFill/>
        </p:spPr>
        <p:txBody>
          <a:bodyPr wrap="square" rtlCol="0">
            <a:spAutoFit/>
          </a:bodyPr>
          <a:lstStyle/>
          <a:p>
            <a:pPr algn="ctr"/>
            <a:r>
              <a:rPr lang="en-US" altLang="ja-JP" sz="2400" b="1" dirty="0">
                <a:solidFill>
                  <a:schemeClr val="bg1"/>
                </a:solidFill>
              </a:rPr>
              <a:t>36</a:t>
            </a:r>
            <a:r>
              <a:rPr lang="en-US" altLang="ja-JP" sz="1200" b="1" dirty="0">
                <a:solidFill>
                  <a:schemeClr val="bg1"/>
                </a:solidFill>
              </a:rPr>
              <a:t>%</a:t>
            </a:r>
            <a:endParaRPr kumimoji="1" lang="ja-JP" altLang="en-US" b="1" dirty="0">
              <a:solidFill>
                <a:schemeClr val="bg1"/>
              </a:solidFill>
            </a:endParaRPr>
          </a:p>
        </p:txBody>
      </p:sp>
      <p:sp>
        <p:nvSpPr>
          <p:cNvPr id="73" name="テキスト ボックス 72">
            <a:extLst>
              <a:ext uri="{FF2B5EF4-FFF2-40B4-BE49-F238E27FC236}">
                <a16:creationId xmlns:a16="http://schemas.microsoft.com/office/drawing/2014/main" id="{51B19E84-8B86-49C7-BF07-41A8482B7E54}"/>
              </a:ext>
            </a:extLst>
          </p:cNvPr>
          <p:cNvSpPr txBox="1"/>
          <p:nvPr/>
        </p:nvSpPr>
        <p:spPr>
          <a:xfrm>
            <a:off x="8258969" y="5905786"/>
            <a:ext cx="722552" cy="461665"/>
          </a:xfrm>
          <a:prstGeom prst="rect">
            <a:avLst/>
          </a:prstGeom>
          <a:noFill/>
        </p:spPr>
        <p:txBody>
          <a:bodyPr wrap="square" rtlCol="0">
            <a:spAutoFit/>
          </a:bodyPr>
          <a:lstStyle/>
          <a:p>
            <a:pPr algn="ctr"/>
            <a:r>
              <a:rPr kumimoji="1" lang="en-US" altLang="ja-JP" sz="1200" b="1" dirty="0"/>
              <a:t>400</a:t>
            </a:r>
            <a:r>
              <a:rPr kumimoji="1" lang="en-US" altLang="ja-JP" sz="1050" b="1" dirty="0"/>
              <a:t>~</a:t>
            </a:r>
          </a:p>
          <a:p>
            <a:pPr algn="ctr"/>
            <a:r>
              <a:rPr kumimoji="1" lang="en-US" altLang="ja-JP" sz="1200" b="1" dirty="0"/>
              <a:t>800</a:t>
            </a:r>
            <a:r>
              <a:rPr kumimoji="1" lang="ja-JP" altLang="en-US" sz="1000" b="1" dirty="0"/>
              <a:t>万</a:t>
            </a:r>
            <a:endParaRPr kumimoji="1" lang="ja-JP" altLang="en-US" sz="1100" dirty="0"/>
          </a:p>
        </p:txBody>
      </p:sp>
      <p:sp>
        <p:nvSpPr>
          <p:cNvPr id="74" name="テキスト ボックス 73">
            <a:extLst>
              <a:ext uri="{FF2B5EF4-FFF2-40B4-BE49-F238E27FC236}">
                <a16:creationId xmlns:a16="http://schemas.microsoft.com/office/drawing/2014/main" id="{0130C78C-47B1-4544-999E-09B9FF9751D3}"/>
              </a:ext>
            </a:extLst>
          </p:cNvPr>
          <p:cNvSpPr txBox="1"/>
          <p:nvPr/>
        </p:nvSpPr>
        <p:spPr>
          <a:xfrm>
            <a:off x="6235995" y="4886131"/>
            <a:ext cx="707869" cy="461665"/>
          </a:xfrm>
          <a:prstGeom prst="rect">
            <a:avLst/>
          </a:prstGeom>
          <a:noFill/>
        </p:spPr>
        <p:txBody>
          <a:bodyPr wrap="square" rtlCol="0">
            <a:spAutoFit/>
          </a:bodyPr>
          <a:lstStyle/>
          <a:p>
            <a:pPr algn="ctr"/>
            <a:r>
              <a:rPr lang="en-US" altLang="ja-JP" sz="2400" b="1" dirty="0">
                <a:solidFill>
                  <a:schemeClr val="bg1"/>
                </a:solidFill>
              </a:rPr>
              <a:t>21</a:t>
            </a:r>
            <a:r>
              <a:rPr lang="en-US" altLang="ja-JP" sz="1200" b="1" dirty="0">
                <a:solidFill>
                  <a:schemeClr val="bg1"/>
                </a:solidFill>
              </a:rPr>
              <a:t>%</a:t>
            </a:r>
            <a:endParaRPr kumimoji="1" lang="ja-JP" altLang="en-US" b="1" dirty="0">
              <a:solidFill>
                <a:schemeClr val="bg1"/>
              </a:solidFill>
            </a:endParaRPr>
          </a:p>
        </p:txBody>
      </p:sp>
      <p:sp>
        <p:nvSpPr>
          <p:cNvPr id="76" name="テキスト ボックス 75">
            <a:extLst>
              <a:ext uri="{FF2B5EF4-FFF2-40B4-BE49-F238E27FC236}">
                <a16:creationId xmlns:a16="http://schemas.microsoft.com/office/drawing/2014/main" id="{C0B2B029-F7E0-434E-9DF4-5DB7EBBAB2A0}"/>
              </a:ext>
            </a:extLst>
          </p:cNvPr>
          <p:cNvSpPr txBox="1"/>
          <p:nvPr/>
        </p:nvSpPr>
        <p:spPr>
          <a:xfrm>
            <a:off x="5637528" y="4404569"/>
            <a:ext cx="891309" cy="461665"/>
          </a:xfrm>
          <a:prstGeom prst="rect">
            <a:avLst/>
          </a:prstGeom>
          <a:noFill/>
        </p:spPr>
        <p:txBody>
          <a:bodyPr wrap="square" rtlCol="0">
            <a:spAutoFit/>
          </a:bodyPr>
          <a:lstStyle/>
          <a:p>
            <a:pPr algn="ctr"/>
            <a:r>
              <a:rPr kumimoji="1" lang="en-US" altLang="ja-JP" sz="1200" b="1" dirty="0"/>
              <a:t>800</a:t>
            </a:r>
            <a:r>
              <a:rPr kumimoji="1" lang="en-US" altLang="ja-JP" sz="1050" b="1" dirty="0"/>
              <a:t>~</a:t>
            </a:r>
          </a:p>
          <a:p>
            <a:pPr algn="ctr"/>
            <a:r>
              <a:rPr kumimoji="1" lang="en-US" altLang="ja-JP" sz="1200" b="1" dirty="0"/>
              <a:t>1200</a:t>
            </a:r>
            <a:r>
              <a:rPr kumimoji="1" lang="ja-JP" altLang="en-US" sz="1000" b="1" dirty="0"/>
              <a:t>万</a:t>
            </a:r>
            <a:endParaRPr kumimoji="1" lang="ja-JP" altLang="en-US" sz="1100" b="1" dirty="0"/>
          </a:p>
        </p:txBody>
      </p:sp>
      <p:sp>
        <p:nvSpPr>
          <p:cNvPr id="77" name="テキスト ボックス 76">
            <a:extLst>
              <a:ext uri="{FF2B5EF4-FFF2-40B4-BE49-F238E27FC236}">
                <a16:creationId xmlns:a16="http://schemas.microsoft.com/office/drawing/2014/main" id="{3209836E-03E2-4325-BCFA-5E4FDF1991E8}"/>
              </a:ext>
            </a:extLst>
          </p:cNvPr>
          <p:cNvSpPr txBox="1"/>
          <p:nvPr/>
        </p:nvSpPr>
        <p:spPr>
          <a:xfrm>
            <a:off x="6747238" y="4164402"/>
            <a:ext cx="746541" cy="400110"/>
          </a:xfrm>
          <a:prstGeom prst="rect">
            <a:avLst/>
          </a:prstGeom>
          <a:noFill/>
        </p:spPr>
        <p:txBody>
          <a:bodyPr wrap="square" rtlCol="0">
            <a:spAutoFit/>
          </a:bodyPr>
          <a:lstStyle/>
          <a:p>
            <a:r>
              <a:rPr lang="en-US" altLang="ja-JP" sz="2000" b="1" dirty="0">
                <a:solidFill>
                  <a:schemeClr val="bg1"/>
                </a:solidFill>
              </a:rPr>
              <a:t>13</a:t>
            </a:r>
            <a:r>
              <a:rPr lang="en-US" altLang="ja-JP" sz="1100" b="1" dirty="0">
                <a:solidFill>
                  <a:schemeClr val="bg1"/>
                </a:solidFill>
              </a:rPr>
              <a:t>%</a:t>
            </a:r>
            <a:endParaRPr kumimoji="1" lang="ja-JP" altLang="en-US" sz="1600" b="1" dirty="0">
              <a:solidFill>
                <a:schemeClr val="bg1"/>
              </a:solidFill>
            </a:endParaRPr>
          </a:p>
        </p:txBody>
      </p:sp>
      <p:sp>
        <p:nvSpPr>
          <p:cNvPr id="80" name="テキスト ボックス 79">
            <a:extLst>
              <a:ext uri="{FF2B5EF4-FFF2-40B4-BE49-F238E27FC236}">
                <a16:creationId xmlns:a16="http://schemas.microsoft.com/office/drawing/2014/main" id="{6916B841-A457-4697-9C07-D51A2EBB41DF}"/>
              </a:ext>
            </a:extLst>
          </p:cNvPr>
          <p:cNvSpPr txBox="1"/>
          <p:nvPr/>
        </p:nvSpPr>
        <p:spPr>
          <a:xfrm>
            <a:off x="6952313" y="4870925"/>
            <a:ext cx="1057642" cy="338554"/>
          </a:xfrm>
          <a:prstGeom prst="rect">
            <a:avLst/>
          </a:prstGeom>
          <a:noFill/>
        </p:spPr>
        <p:txBody>
          <a:bodyPr wrap="square" rtlCol="0">
            <a:spAutoFit/>
          </a:bodyPr>
          <a:lstStyle/>
          <a:p>
            <a:pPr algn="ctr"/>
            <a:r>
              <a:rPr lang="ja-JP" altLang="en-US" sz="1600" b="1" dirty="0"/>
              <a:t>世帯年収</a:t>
            </a:r>
            <a:endParaRPr kumimoji="1" lang="ja-JP" altLang="en-US" sz="1600" b="1" dirty="0"/>
          </a:p>
        </p:txBody>
      </p:sp>
      <p:pic>
        <p:nvPicPr>
          <p:cNvPr id="81" name="グラフィックス 80">
            <a:extLst>
              <a:ext uri="{FF2B5EF4-FFF2-40B4-BE49-F238E27FC236}">
                <a16:creationId xmlns:a16="http://schemas.microsoft.com/office/drawing/2014/main" id="{FB7032B2-EEF6-4AFA-88E8-BF28B8EF896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321803" y="5188055"/>
            <a:ext cx="348946" cy="298058"/>
          </a:xfrm>
          <a:prstGeom prst="rect">
            <a:avLst/>
          </a:prstGeom>
        </p:spPr>
      </p:pic>
      <p:sp>
        <p:nvSpPr>
          <p:cNvPr id="82" name="テキスト ボックス 81">
            <a:extLst>
              <a:ext uri="{FF2B5EF4-FFF2-40B4-BE49-F238E27FC236}">
                <a16:creationId xmlns:a16="http://schemas.microsoft.com/office/drawing/2014/main" id="{FB8F19FC-3264-49A4-BFFA-E752E3697CBE}"/>
              </a:ext>
            </a:extLst>
          </p:cNvPr>
          <p:cNvSpPr txBox="1"/>
          <p:nvPr/>
        </p:nvSpPr>
        <p:spPr>
          <a:xfrm>
            <a:off x="6241272" y="3759091"/>
            <a:ext cx="823929" cy="430887"/>
          </a:xfrm>
          <a:prstGeom prst="rect">
            <a:avLst/>
          </a:prstGeom>
          <a:noFill/>
        </p:spPr>
        <p:txBody>
          <a:bodyPr wrap="square" rtlCol="0">
            <a:spAutoFit/>
          </a:bodyPr>
          <a:lstStyle/>
          <a:p>
            <a:pPr algn="ctr"/>
            <a:r>
              <a:rPr kumimoji="1" lang="en-US" altLang="ja-JP" sz="1200" b="1" dirty="0"/>
              <a:t>1200</a:t>
            </a:r>
            <a:r>
              <a:rPr kumimoji="1" lang="ja-JP" altLang="en-US" sz="1000" b="1" dirty="0"/>
              <a:t>万</a:t>
            </a:r>
            <a:endParaRPr kumimoji="1" lang="en-US" altLang="ja-JP" sz="1000" b="1" dirty="0"/>
          </a:p>
          <a:p>
            <a:pPr algn="ctr"/>
            <a:r>
              <a:rPr kumimoji="1" lang="ja-JP" altLang="en-US" sz="1000" b="1" dirty="0"/>
              <a:t>以上</a:t>
            </a:r>
            <a:endParaRPr kumimoji="1" lang="ja-JP" altLang="en-US" sz="1100" b="1" dirty="0"/>
          </a:p>
        </p:txBody>
      </p:sp>
      <p:sp>
        <p:nvSpPr>
          <p:cNvPr id="84" name="テキスト ボックス 83">
            <a:extLst>
              <a:ext uri="{FF2B5EF4-FFF2-40B4-BE49-F238E27FC236}">
                <a16:creationId xmlns:a16="http://schemas.microsoft.com/office/drawing/2014/main" id="{0345E241-92A0-44B1-BA49-22C573DDF72B}"/>
              </a:ext>
            </a:extLst>
          </p:cNvPr>
          <p:cNvSpPr txBox="1"/>
          <p:nvPr/>
        </p:nvSpPr>
        <p:spPr>
          <a:xfrm>
            <a:off x="7983046" y="4492447"/>
            <a:ext cx="637199" cy="369332"/>
          </a:xfrm>
          <a:prstGeom prst="rect">
            <a:avLst/>
          </a:prstGeom>
          <a:noFill/>
        </p:spPr>
        <p:txBody>
          <a:bodyPr wrap="square" rtlCol="0">
            <a:spAutoFit/>
          </a:bodyPr>
          <a:lstStyle/>
          <a:p>
            <a:r>
              <a:rPr lang="en-US" altLang="ja-JP" b="1" dirty="0">
                <a:solidFill>
                  <a:schemeClr val="bg1"/>
                </a:solidFill>
              </a:rPr>
              <a:t>27</a:t>
            </a:r>
            <a:r>
              <a:rPr lang="en-US" altLang="ja-JP" sz="1050" b="1" dirty="0">
                <a:solidFill>
                  <a:schemeClr val="bg1"/>
                </a:solidFill>
              </a:rPr>
              <a:t>%</a:t>
            </a:r>
            <a:endParaRPr kumimoji="1" lang="ja-JP" altLang="en-US" sz="1400" b="1" dirty="0">
              <a:solidFill>
                <a:schemeClr val="bg1"/>
              </a:solidFill>
            </a:endParaRPr>
          </a:p>
        </p:txBody>
      </p:sp>
      <p:sp>
        <p:nvSpPr>
          <p:cNvPr id="104" name="テキスト ボックス 103">
            <a:extLst>
              <a:ext uri="{FF2B5EF4-FFF2-40B4-BE49-F238E27FC236}">
                <a16:creationId xmlns:a16="http://schemas.microsoft.com/office/drawing/2014/main" id="{D72FE378-FA9C-49AA-A7E2-784341E04935}"/>
              </a:ext>
            </a:extLst>
          </p:cNvPr>
          <p:cNvSpPr txBox="1"/>
          <p:nvPr/>
        </p:nvSpPr>
        <p:spPr>
          <a:xfrm>
            <a:off x="1014524" y="3681905"/>
            <a:ext cx="1005637" cy="253916"/>
          </a:xfrm>
          <a:prstGeom prst="rect">
            <a:avLst/>
          </a:prstGeom>
          <a:noFill/>
        </p:spPr>
        <p:txBody>
          <a:bodyPr wrap="square" rtlCol="0">
            <a:spAutoFit/>
          </a:bodyPr>
          <a:lstStyle/>
          <a:p>
            <a:r>
              <a:rPr lang="ja-JP" altLang="en-US" sz="1050" dirty="0">
                <a:solidFill>
                  <a:schemeClr val="bg1">
                    <a:lumMod val="50000"/>
                  </a:schemeClr>
                </a:solidFill>
              </a:rPr>
              <a:t>無回答 </a:t>
            </a:r>
            <a:r>
              <a:rPr lang="en-US" altLang="ja-JP" sz="1050" dirty="0">
                <a:solidFill>
                  <a:schemeClr val="bg1">
                    <a:lumMod val="50000"/>
                  </a:schemeClr>
                </a:solidFill>
              </a:rPr>
              <a:t>4%</a:t>
            </a:r>
            <a:endParaRPr kumimoji="1" lang="ja-JP" altLang="en-US" sz="1200" dirty="0">
              <a:solidFill>
                <a:schemeClr val="bg1">
                  <a:lumMod val="50000"/>
                </a:schemeClr>
              </a:solidFill>
            </a:endParaRPr>
          </a:p>
        </p:txBody>
      </p:sp>
      <p:sp>
        <p:nvSpPr>
          <p:cNvPr id="106" name="テキスト ボックス 105">
            <a:extLst>
              <a:ext uri="{FF2B5EF4-FFF2-40B4-BE49-F238E27FC236}">
                <a16:creationId xmlns:a16="http://schemas.microsoft.com/office/drawing/2014/main" id="{9DE7960B-8DD0-47A7-8E7A-4C1DCB5AB51B}"/>
              </a:ext>
            </a:extLst>
          </p:cNvPr>
          <p:cNvSpPr txBox="1"/>
          <p:nvPr/>
        </p:nvSpPr>
        <p:spPr>
          <a:xfrm>
            <a:off x="4030020" y="3681905"/>
            <a:ext cx="1005637" cy="253916"/>
          </a:xfrm>
          <a:prstGeom prst="rect">
            <a:avLst/>
          </a:prstGeom>
          <a:noFill/>
        </p:spPr>
        <p:txBody>
          <a:bodyPr wrap="square" rtlCol="0">
            <a:spAutoFit/>
          </a:bodyPr>
          <a:lstStyle/>
          <a:p>
            <a:r>
              <a:rPr lang="ja-JP" altLang="en-US" sz="1050" dirty="0">
                <a:solidFill>
                  <a:schemeClr val="bg1">
                    <a:lumMod val="50000"/>
                  </a:schemeClr>
                </a:solidFill>
              </a:rPr>
              <a:t>無回答 </a:t>
            </a:r>
            <a:r>
              <a:rPr lang="en-US" altLang="ja-JP" sz="1050" dirty="0">
                <a:solidFill>
                  <a:schemeClr val="bg1">
                    <a:lumMod val="50000"/>
                  </a:schemeClr>
                </a:solidFill>
              </a:rPr>
              <a:t>4%</a:t>
            </a:r>
            <a:endParaRPr kumimoji="1" lang="ja-JP" altLang="en-US" sz="1200" dirty="0">
              <a:solidFill>
                <a:schemeClr val="bg1">
                  <a:lumMod val="50000"/>
                </a:schemeClr>
              </a:solidFill>
            </a:endParaRPr>
          </a:p>
        </p:txBody>
      </p:sp>
      <p:sp>
        <p:nvSpPr>
          <p:cNvPr id="75" name="テキスト ボックス 74">
            <a:extLst>
              <a:ext uri="{FF2B5EF4-FFF2-40B4-BE49-F238E27FC236}">
                <a16:creationId xmlns:a16="http://schemas.microsoft.com/office/drawing/2014/main" id="{A2B80745-4A04-49C6-A10D-4442E80AEA79}"/>
              </a:ext>
            </a:extLst>
          </p:cNvPr>
          <p:cNvSpPr txBox="1"/>
          <p:nvPr/>
        </p:nvSpPr>
        <p:spPr>
          <a:xfrm>
            <a:off x="2345052" y="1342480"/>
            <a:ext cx="990714" cy="461665"/>
          </a:xfrm>
          <a:prstGeom prst="rect">
            <a:avLst/>
          </a:prstGeom>
          <a:noFill/>
        </p:spPr>
        <p:txBody>
          <a:bodyPr wrap="square" rtlCol="0">
            <a:spAutoFit/>
          </a:bodyPr>
          <a:lstStyle/>
          <a:p>
            <a:r>
              <a:rPr lang="en-US" altLang="ja-JP" sz="2400" b="1" dirty="0">
                <a:solidFill>
                  <a:schemeClr val="bg1"/>
                </a:solidFill>
              </a:rPr>
              <a:t>43</a:t>
            </a:r>
            <a:r>
              <a:rPr lang="en-US" altLang="ja-JP" sz="1200" b="1" dirty="0">
                <a:solidFill>
                  <a:schemeClr val="bg1"/>
                </a:solidFill>
              </a:rPr>
              <a:t>%</a:t>
            </a:r>
            <a:endParaRPr kumimoji="1" lang="ja-JP" altLang="en-US" b="1" dirty="0">
              <a:solidFill>
                <a:schemeClr val="bg1"/>
              </a:solidFill>
            </a:endParaRPr>
          </a:p>
        </p:txBody>
      </p:sp>
      <p:sp>
        <p:nvSpPr>
          <p:cNvPr id="79" name="テキスト ボックス 78">
            <a:extLst>
              <a:ext uri="{FF2B5EF4-FFF2-40B4-BE49-F238E27FC236}">
                <a16:creationId xmlns:a16="http://schemas.microsoft.com/office/drawing/2014/main" id="{E4D9F194-0DC5-4C30-A12A-73C518D954E8}"/>
              </a:ext>
            </a:extLst>
          </p:cNvPr>
          <p:cNvSpPr txBox="1"/>
          <p:nvPr/>
        </p:nvSpPr>
        <p:spPr>
          <a:xfrm>
            <a:off x="269843" y="2687572"/>
            <a:ext cx="800219" cy="338554"/>
          </a:xfrm>
          <a:prstGeom prst="rect">
            <a:avLst/>
          </a:prstGeom>
          <a:noFill/>
        </p:spPr>
        <p:txBody>
          <a:bodyPr wrap="none" rtlCol="0">
            <a:spAutoFit/>
          </a:bodyPr>
          <a:lstStyle/>
          <a:p>
            <a:r>
              <a:rPr kumimoji="1" lang="ja-JP" altLang="en-US" sz="1600" b="1"/>
              <a:t>年齢層</a:t>
            </a:r>
          </a:p>
        </p:txBody>
      </p:sp>
      <p:sp>
        <p:nvSpPr>
          <p:cNvPr id="109" name="テキスト ボックス 108">
            <a:extLst>
              <a:ext uri="{FF2B5EF4-FFF2-40B4-BE49-F238E27FC236}">
                <a16:creationId xmlns:a16="http://schemas.microsoft.com/office/drawing/2014/main" id="{9F208E5F-B4DB-4CFF-BF6C-70F3A081C247}"/>
              </a:ext>
            </a:extLst>
          </p:cNvPr>
          <p:cNvSpPr txBox="1"/>
          <p:nvPr/>
        </p:nvSpPr>
        <p:spPr>
          <a:xfrm>
            <a:off x="7217121" y="1943123"/>
            <a:ext cx="1057642" cy="338554"/>
          </a:xfrm>
          <a:prstGeom prst="rect">
            <a:avLst/>
          </a:prstGeom>
          <a:noFill/>
        </p:spPr>
        <p:txBody>
          <a:bodyPr wrap="square" rtlCol="0">
            <a:spAutoFit/>
          </a:bodyPr>
          <a:lstStyle/>
          <a:p>
            <a:pPr algn="ctr"/>
            <a:r>
              <a:rPr lang="ja-JP" altLang="en-US" sz="1600" b="1"/>
              <a:t>デバイス</a:t>
            </a:r>
            <a:endParaRPr kumimoji="1" lang="ja-JP" altLang="en-US" sz="1600" b="1"/>
          </a:p>
        </p:txBody>
      </p:sp>
      <p:sp>
        <p:nvSpPr>
          <p:cNvPr id="112" name="テキスト ボックス 111">
            <a:extLst>
              <a:ext uri="{FF2B5EF4-FFF2-40B4-BE49-F238E27FC236}">
                <a16:creationId xmlns:a16="http://schemas.microsoft.com/office/drawing/2014/main" id="{7C6F285A-7831-4A86-B1D4-FB503C8FA1C5}"/>
              </a:ext>
            </a:extLst>
          </p:cNvPr>
          <p:cNvSpPr txBox="1"/>
          <p:nvPr/>
        </p:nvSpPr>
        <p:spPr>
          <a:xfrm>
            <a:off x="7827988" y="2651850"/>
            <a:ext cx="712058" cy="461665"/>
          </a:xfrm>
          <a:prstGeom prst="rect">
            <a:avLst/>
          </a:prstGeom>
          <a:noFill/>
        </p:spPr>
        <p:txBody>
          <a:bodyPr wrap="square" rtlCol="0">
            <a:spAutoFit/>
          </a:bodyPr>
          <a:lstStyle/>
          <a:p>
            <a:pPr algn="ctr"/>
            <a:r>
              <a:rPr lang="en-US" altLang="ja-JP" sz="2400" b="1" dirty="0">
                <a:solidFill>
                  <a:schemeClr val="bg1"/>
                </a:solidFill>
              </a:rPr>
              <a:t>76</a:t>
            </a:r>
            <a:r>
              <a:rPr lang="en-US" altLang="ja-JP" sz="1200" b="1" dirty="0">
                <a:solidFill>
                  <a:schemeClr val="bg1"/>
                </a:solidFill>
              </a:rPr>
              <a:t>%</a:t>
            </a:r>
            <a:endParaRPr kumimoji="1" lang="ja-JP" altLang="en-US" b="1" dirty="0">
              <a:solidFill>
                <a:schemeClr val="bg1"/>
              </a:solidFill>
            </a:endParaRPr>
          </a:p>
        </p:txBody>
      </p:sp>
      <p:sp>
        <p:nvSpPr>
          <p:cNvPr id="113" name="テキスト ボックス 112">
            <a:extLst>
              <a:ext uri="{FF2B5EF4-FFF2-40B4-BE49-F238E27FC236}">
                <a16:creationId xmlns:a16="http://schemas.microsoft.com/office/drawing/2014/main" id="{54D55089-EC72-4AC4-A4C7-8315A01B142C}"/>
              </a:ext>
            </a:extLst>
          </p:cNvPr>
          <p:cNvSpPr txBox="1"/>
          <p:nvPr/>
        </p:nvSpPr>
        <p:spPr>
          <a:xfrm>
            <a:off x="6722956" y="1594110"/>
            <a:ext cx="722553" cy="369332"/>
          </a:xfrm>
          <a:prstGeom prst="rect">
            <a:avLst/>
          </a:prstGeom>
          <a:noFill/>
        </p:spPr>
        <p:txBody>
          <a:bodyPr wrap="square" rtlCol="0">
            <a:spAutoFit/>
          </a:bodyPr>
          <a:lstStyle/>
          <a:p>
            <a:pPr algn="ctr"/>
            <a:r>
              <a:rPr lang="en-US" altLang="ja-JP" b="1" dirty="0">
                <a:solidFill>
                  <a:schemeClr val="bg1"/>
                </a:solidFill>
              </a:rPr>
              <a:t>24</a:t>
            </a:r>
            <a:r>
              <a:rPr lang="en-US" altLang="ja-JP" sz="1050" b="1" dirty="0">
                <a:solidFill>
                  <a:schemeClr val="bg1"/>
                </a:solidFill>
              </a:rPr>
              <a:t>%</a:t>
            </a:r>
            <a:endParaRPr kumimoji="1" lang="ja-JP" altLang="en-US" sz="1400" b="1" dirty="0">
              <a:solidFill>
                <a:schemeClr val="bg1"/>
              </a:solidFill>
            </a:endParaRPr>
          </a:p>
        </p:txBody>
      </p:sp>
      <p:sp>
        <p:nvSpPr>
          <p:cNvPr id="114" name="テキスト ボックス 113">
            <a:extLst>
              <a:ext uri="{FF2B5EF4-FFF2-40B4-BE49-F238E27FC236}">
                <a16:creationId xmlns:a16="http://schemas.microsoft.com/office/drawing/2014/main" id="{11FBFB78-005E-4EC6-A198-C2DCE51F59AA}"/>
              </a:ext>
            </a:extLst>
          </p:cNvPr>
          <p:cNvSpPr txBox="1"/>
          <p:nvPr/>
        </p:nvSpPr>
        <p:spPr>
          <a:xfrm>
            <a:off x="7131292" y="2250644"/>
            <a:ext cx="1282622" cy="338554"/>
          </a:xfrm>
          <a:prstGeom prst="rect">
            <a:avLst/>
          </a:prstGeom>
          <a:noFill/>
        </p:spPr>
        <p:txBody>
          <a:bodyPr wrap="square" rtlCol="0">
            <a:spAutoFit/>
          </a:bodyPr>
          <a:lstStyle/>
          <a:p>
            <a:pPr algn="ctr"/>
            <a:r>
              <a:rPr kumimoji="1" lang="ja-JP" altLang="en-US" sz="800"/>
              <a:t>スマートフォン</a:t>
            </a:r>
            <a:endParaRPr kumimoji="1" lang="en-US" altLang="ja-JP" sz="800"/>
          </a:p>
          <a:p>
            <a:pPr algn="ctr"/>
            <a:r>
              <a:rPr lang="ja-JP" altLang="en-US" sz="800"/>
              <a:t>パソコン</a:t>
            </a:r>
            <a:endParaRPr kumimoji="1" lang="ja-JP" altLang="en-US" sz="1100"/>
          </a:p>
        </p:txBody>
      </p:sp>
      <p:sp>
        <p:nvSpPr>
          <p:cNvPr id="11" name="テキスト ボックス 10">
            <a:extLst>
              <a:ext uri="{FF2B5EF4-FFF2-40B4-BE49-F238E27FC236}">
                <a16:creationId xmlns:a16="http://schemas.microsoft.com/office/drawing/2014/main" id="{878255F0-8A6B-5A2C-6284-69943419725E}"/>
              </a:ext>
            </a:extLst>
          </p:cNvPr>
          <p:cNvSpPr txBox="1"/>
          <p:nvPr/>
        </p:nvSpPr>
        <p:spPr>
          <a:xfrm>
            <a:off x="5477391" y="1867541"/>
            <a:ext cx="1005637" cy="253916"/>
          </a:xfrm>
          <a:prstGeom prst="rect">
            <a:avLst/>
          </a:prstGeom>
          <a:noFill/>
        </p:spPr>
        <p:txBody>
          <a:bodyPr wrap="square" rtlCol="0">
            <a:spAutoFit/>
          </a:bodyPr>
          <a:lstStyle/>
          <a:p>
            <a:pPr algn="r"/>
            <a:r>
              <a:rPr lang="ja-JP" altLang="en-US" sz="1050" dirty="0">
                <a:solidFill>
                  <a:schemeClr val="bg1">
                    <a:lumMod val="50000"/>
                  </a:schemeClr>
                </a:solidFill>
              </a:rPr>
              <a:t>その他 </a:t>
            </a:r>
            <a:r>
              <a:rPr lang="en-US" altLang="ja-JP" sz="1050" dirty="0">
                <a:solidFill>
                  <a:schemeClr val="bg1">
                    <a:lumMod val="50000"/>
                  </a:schemeClr>
                </a:solidFill>
              </a:rPr>
              <a:t>1%</a:t>
            </a:r>
            <a:endParaRPr kumimoji="1" lang="ja-JP" altLang="en-US" sz="1200" dirty="0">
              <a:solidFill>
                <a:schemeClr val="bg1">
                  <a:lumMod val="50000"/>
                </a:schemeClr>
              </a:solidFill>
            </a:endParaRPr>
          </a:p>
        </p:txBody>
      </p:sp>
      <p:sp>
        <p:nvSpPr>
          <p:cNvPr id="16" name="テキスト ボックス 15">
            <a:extLst>
              <a:ext uri="{FF2B5EF4-FFF2-40B4-BE49-F238E27FC236}">
                <a16:creationId xmlns:a16="http://schemas.microsoft.com/office/drawing/2014/main" id="{6C7C585F-7F20-912F-6F4F-62517E205A33}"/>
              </a:ext>
            </a:extLst>
          </p:cNvPr>
          <p:cNvSpPr txBox="1"/>
          <p:nvPr/>
        </p:nvSpPr>
        <p:spPr>
          <a:xfrm>
            <a:off x="777200" y="2207128"/>
            <a:ext cx="668251" cy="307777"/>
          </a:xfrm>
          <a:prstGeom prst="rect">
            <a:avLst/>
          </a:prstGeom>
          <a:noFill/>
        </p:spPr>
        <p:txBody>
          <a:bodyPr wrap="square" rtlCol="0">
            <a:spAutoFit/>
          </a:bodyPr>
          <a:lstStyle/>
          <a:p>
            <a:r>
              <a:rPr lang="ja-JP" altLang="en-US" sz="900" b="1" dirty="0"/>
              <a:t>～</a:t>
            </a:r>
            <a:r>
              <a:rPr lang="en-US" altLang="ja-JP" sz="1400" b="1" dirty="0"/>
              <a:t>19</a:t>
            </a:r>
            <a:r>
              <a:rPr lang="ja-JP" altLang="en-US" sz="900" b="1" dirty="0"/>
              <a:t>歳</a:t>
            </a:r>
            <a:endParaRPr kumimoji="1" lang="ja-JP" altLang="en-US" sz="1100" b="1" dirty="0"/>
          </a:p>
        </p:txBody>
      </p:sp>
      <p:sp>
        <p:nvSpPr>
          <p:cNvPr id="17" name="テキスト ボックス 16">
            <a:extLst>
              <a:ext uri="{FF2B5EF4-FFF2-40B4-BE49-F238E27FC236}">
                <a16:creationId xmlns:a16="http://schemas.microsoft.com/office/drawing/2014/main" id="{3BB2AECF-CC6E-932D-39F5-67D1945D3862}"/>
              </a:ext>
            </a:extLst>
          </p:cNvPr>
          <p:cNvSpPr txBox="1"/>
          <p:nvPr/>
        </p:nvSpPr>
        <p:spPr>
          <a:xfrm>
            <a:off x="870475" y="3184778"/>
            <a:ext cx="455764" cy="253916"/>
          </a:xfrm>
          <a:prstGeom prst="rect">
            <a:avLst/>
          </a:prstGeom>
          <a:noFill/>
        </p:spPr>
        <p:txBody>
          <a:bodyPr wrap="square" rtlCol="0">
            <a:spAutoFit/>
          </a:bodyPr>
          <a:lstStyle/>
          <a:p>
            <a:pPr algn="ctr"/>
            <a:r>
              <a:rPr lang="en-US" altLang="ja-JP" sz="1050" dirty="0">
                <a:solidFill>
                  <a:schemeClr val="bg1">
                    <a:lumMod val="50000"/>
                  </a:schemeClr>
                </a:solidFill>
              </a:rPr>
              <a:t>1%</a:t>
            </a:r>
            <a:endParaRPr kumimoji="1" lang="ja-JP" altLang="en-US" sz="1200" dirty="0">
              <a:solidFill>
                <a:schemeClr val="bg1">
                  <a:lumMod val="50000"/>
                </a:schemeClr>
              </a:solidFill>
            </a:endParaRPr>
          </a:p>
        </p:txBody>
      </p:sp>
      <p:sp>
        <p:nvSpPr>
          <p:cNvPr id="39" name="テキスト ボックス 38">
            <a:extLst>
              <a:ext uri="{FF2B5EF4-FFF2-40B4-BE49-F238E27FC236}">
                <a16:creationId xmlns:a16="http://schemas.microsoft.com/office/drawing/2014/main" id="{A536ABA7-2E85-9E2E-0D1A-6E3D8D742777}"/>
              </a:ext>
            </a:extLst>
          </p:cNvPr>
          <p:cNvSpPr txBox="1"/>
          <p:nvPr/>
        </p:nvSpPr>
        <p:spPr>
          <a:xfrm>
            <a:off x="6986576" y="3698928"/>
            <a:ext cx="872748" cy="253916"/>
          </a:xfrm>
          <a:prstGeom prst="rect">
            <a:avLst/>
          </a:prstGeom>
          <a:noFill/>
        </p:spPr>
        <p:txBody>
          <a:bodyPr wrap="square" rtlCol="0">
            <a:spAutoFit/>
          </a:bodyPr>
          <a:lstStyle/>
          <a:p>
            <a:pPr algn="ctr"/>
            <a:r>
              <a:rPr lang="ja-JP" altLang="en-US" sz="1050" dirty="0">
                <a:solidFill>
                  <a:schemeClr val="bg1">
                    <a:lumMod val="50000"/>
                  </a:schemeClr>
                </a:solidFill>
              </a:rPr>
              <a:t>その他 </a:t>
            </a:r>
            <a:r>
              <a:rPr lang="en-US" altLang="ja-JP" sz="1050" dirty="0">
                <a:solidFill>
                  <a:schemeClr val="bg1">
                    <a:lumMod val="50000"/>
                  </a:schemeClr>
                </a:solidFill>
              </a:rPr>
              <a:t>2%</a:t>
            </a:r>
            <a:endParaRPr kumimoji="1" lang="ja-JP" altLang="en-US" sz="1200" dirty="0">
              <a:solidFill>
                <a:schemeClr val="bg1">
                  <a:lumMod val="50000"/>
                </a:schemeClr>
              </a:solidFill>
            </a:endParaRPr>
          </a:p>
        </p:txBody>
      </p:sp>
    </p:spTree>
    <p:extLst>
      <p:ext uri="{BB962C8B-B14F-4D97-AF65-F5344CB8AC3E}">
        <p14:creationId xmlns:p14="http://schemas.microsoft.com/office/powerpoint/2010/main" val="2091145498"/>
      </p:ext>
    </p:extLst>
  </p:cSld>
  <p:clrMapOvr>
    <a:masterClrMapping/>
  </p:clrMapOvr>
</p:sld>
</file>

<file path=ppt/theme/theme1.xml><?xml version="1.0" encoding="utf-8"?>
<a:theme xmlns:a="http://schemas.openxmlformats.org/drawingml/2006/main" name="Office テーマ">
  <a:themeElements>
    <a:clrScheme name="媒体資料">
      <a:dk1>
        <a:srgbClr val="000000"/>
      </a:dk1>
      <a:lt1>
        <a:srgbClr val="FFFFFF"/>
      </a:lt1>
      <a:dk2>
        <a:srgbClr val="44546A"/>
      </a:dk2>
      <a:lt2>
        <a:srgbClr val="E7E6E6"/>
      </a:lt2>
      <a:accent1>
        <a:srgbClr val="2C67A5"/>
      </a:accent1>
      <a:accent2>
        <a:srgbClr val="FE1B0A"/>
      </a:accent2>
      <a:accent3>
        <a:srgbClr val="8D9FBF"/>
      </a:accent3>
      <a:accent4>
        <a:srgbClr val="EEB000"/>
      </a:accent4>
      <a:accent5>
        <a:srgbClr val="0EAAE8"/>
      </a:accent5>
      <a:accent6>
        <a:srgbClr val="008080"/>
      </a:accent6>
      <a:hlink>
        <a:srgbClr val="0070C0"/>
      </a:hlink>
      <a:folHlink>
        <a:srgbClr val="6F3B55"/>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5523</TotalTime>
  <Words>14711</Words>
  <Application>Microsoft Office PowerPoint</Application>
  <PresentationFormat>画面に合わせる (4:3)</PresentationFormat>
  <Paragraphs>2106</Paragraphs>
  <Slides>68</Slides>
  <Notes>11</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68</vt:i4>
      </vt:variant>
    </vt:vector>
  </HeadingPairs>
  <TitlesOfParts>
    <vt:vector size="79" baseType="lpstr">
      <vt:lpstr>AXIS Std R</vt:lpstr>
      <vt:lpstr>Meiryo UI</vt:lpstr>
      <vt:lpstr>ＭＳ Ｐゴシック</vt:lpstr>
      <vt:lpstr>メイリオ</vt:lpstr>
      <vt:lpstr>游ゴシック</vt:lpstr>
      <vt:lpstr>游ゴシック</vt:lpstr>
      <vt:lpstr>游ゴシック Light</vt:lpstr>
      <vt:lpstr>Arial</vt:lpstr>
      <vt:lpstr>Calibri</vt:lpstr>
      <vt:lpstr>Wingdings</vt:lpstr>
      <vt:lpstr>Office テーマ</vt:lpstr>
      <vt:lpstr>旅行のクチコミと比較サイト  フォートラベル</vt:lpstr>
      <vt:lpstr>目次</vt:lpstr>
      <vt:lpstr>フォートラベル 媒体概要</vt:lpstr>
      <vt:lpstr>PowerPoint プレゼンテーション</vt:lpstr>
      <vt:lpstr>豊富なコンテンツで”旅マエ”から”旅アト”までの時間軸を 幅広くカバーします。</vt:lpstr>
      <vt:lpstr>PowerPoint プレゼンテーション</vt:lpstr>
      <vt:lpstr>PowerPoint プレゼンテーション</vt:lpstr>
      <vt:lpstr>PowerPoint プレゼンテーション</vt:lpstr>
      <vt:lpstr>閲覧者属性</vt:lpstr>
      <vt:lpstr>サイト来訪のタイミング</vt:lpstr>
      <vt:lpstr>旅行意識の高いユーザーを多く抱えています</vt:lpstr>
      <vt:lpstr>PowerPoint プレゼンテーション</vt:lpstr>
      <vt:lpstr>旅行で貯まる・使えるフォートラベルポイント</vt:lpstr>
      <vt:lpstr>PowerPoint プレゼンテーション</vt:lpstr>
      <vt:lpstr>広告メニュー</vt:lpstr>
      <vt:lpstr>PowerPoint プレゼンテーション</vt:lpstr>
      <vt:lpstr>旅行特化型CGMを活用した タイアップ広告</vt:lpstr>
      <vt:lpstr>PowerPoint プレゼンテーション</vt:lpstr>
      <vt:lpstr>PowerPoint プレゼンテーション</vt:lpstr>
      <vt:lpstr>誘導枠</vt:lpstr>
      <vt:lpstr>制作オプション</vt:lpstr>
      <vt:lpstr>PowerPoint プレゼンテーション</vt:lpstr>
      <vt:lpstr>フォトコンテスト キャンペーン（オプション）</vt:lpstr>
      <vt:lpstr>旅行記投稿キャンペーン（オプション）</vt:lpstr>
      <vt:lpstr>今後のプロモーションに活かせる掲載報告をいたします</vt:lpstr>
      <vt:lpstr>タイアップ広告に関する注意事項</vt:lpstr>
      <vt:lpstr>旅行に特化した オーディエンスターゲティング広告 （運用型広告）</vt:lpstr>
      <vt:lpstr>カカクコムグループが保有する独自のオーディエンスデータを活用し、提携パートナーへの広告配信が可能※なメニューです。本商品は上限予算内で運用をさせていただき、配信終了時に実績金額が確定するメニューとなります。(※配信先の提携パートナーについては事前にお問合せください。)</vt:lpstr>
      <vt:lpstr>フォートラベルユーザーを  旅行先エリア 　┗ 国内 &gt; 47都道府県 &gt; 市町村 　┗ 海外 &gt; 約190ヶ国 &gt; 都市  ホテル・ツアー・Wifiレンタル 旅行商品のページを閲覧したユーザー  温泉、鉄道、女子旅、子連れ、グルメ…など 旅のテーマ  などで絞ることができます。</vt:lpstr>
      <vt:lpstr>エリアや興味関心、検討している旅行商品軸などでユーザーセグメントが可能です</vt:lpstr>
      <vt:lpstr>サイト閲覧データによる旅行エリアや旅行テーマの興味関心、旅行商品検討データや、配信先のデモグラフィックデータ（年齢,性別,居住地など）などを基にしたターゲット設定が可能です。</vt:lpstr>
      <vt:lpstr>グループメディアのデータ（興味関心、サービスや商品購入検討など）と 掛け合わせて、よりご商材に合った効果的な狙い方をご提案させていただきます。</vt:lpstr>
      <vt:lpstr>ユーザーと広告のタッチポイントも選べます</vt:lpstr>
      <vt:lpstr>旅行エリアセグメントに特化した PC バナー広告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旅行エリアセグメントに特化した SP バナー広告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旅行エリアセグメントに特化した動画広告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お得旅行情報メール ＜テキスト形式＞</vt:lpstr>
      <vt:lpstr>PowerPoint プレゼンテーション</vt:lpstr>
      <vt:lpstr>原稿規定・広告掲載基準</vt:lpstr>
      <vt:lpstr>原稿規定/全メニュー共通</vt:lpstr>
      <vt:lpstr>入稿時の注意点</vt:lpstr>
      <vt:lpstr>ディスプレイ / バナー広告に関する注意事項・入稿規定</vt:lpstr>
      <vt:lpstr>原稿規定 バナー広告（静止画）</vt:lpstr>
      <vt:lpstr>原稿規定 バナー広告（動画）</vt:lpstr>
      <vt:lpstr>原稿規定 オーディエンスターゲティング広告</vt:lpstr>
      <vt:lpstr>音声を使用する広告について</vt:lpstr>
      <vt:lpstr>PowerPoint プレゼンテーション</vt:lpstr>
      <vt:lpstr>サイト横断プロモーション</vt:lpstr>
      <vt:lpstr>PowerPoint プレゼンテーション</vt:lpstr>
      <vt:lpstr>異なる特性をもつ複数サイトを活用した横断プロモーションを行うことが可能です。 サイト特性を活かしたターゲットリーチをすることで、より有効的なアプローチを実現します。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川本 芙美</dc:creator>
  <cp:lastModifiedBy>宮橋 由佳</cp:lastModifiedBy>
  <cp:revision>330</cp:revision>
  <dcterms:created xsi:type="dcterms:W3CDTF">2019-06-20T03:57:23Z</dcterms:created>
  <dcterms:modified xsi:type="dcterms:W3CDTF">2023-11-13T03:52:24Z</dcterms:modified>
</cp:coreProperties>
</file>