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66" r:id="rId3"/>
    <p:sldId id="340" r:id="rId4"/>
    <p:sldId id="346" r:id="rId5"/>
    <p:sldId id="341" r:id="rId6"/>
    <p:sldId id="342" r:id="rId7"/>
    <p:sldId id="343" r:id="rId8"/>
    <p:sldId id="284" r:id="rId9"/>
    <p:sldId id="285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8BE2A-CE9E-5E46-81A6-8A7D2FC65DBB}" name="川本 芙美" initials="川本" userId="川本 芙美" providerId="None"/>
  <p188:author id="{3F5A1259-D07D-362A-C7E9-9B8C82AADB11}" name="平井 美帆" initials="美平" userId="S::hirai_miho@coreprice.com::91924115-dd3b-45ca-8213-c37ceed2e7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0"/>
    <a:srgbClr val="FF99CC"/>
    <a:srgbClr val="FDFDFD"/>
    <a:srgbClr val="E7E6E6"/>
    <a:srgbClr val="2C67A5"/>
    <a:srgbClr val="FF3300"/>
    <a:srgbClr val="8D9FBF"/>
    <a:srgbClr val="000000"/>
    <a:srgbClr val="1D5B9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159B-8981-4D06-BF3B-7887E8B8159A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CC0E-D956-4FA7-AAA0-85EA931A7C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0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10" y="-18288"/>
            <a:ext cx="13104498" cy="6879861"/>
          </a:xfrm>
          <a:prstGeom prst="rect">
            <a:avLst/>
          </a:prstGeom>
        </p:spPr>
      </p:pic>
      <p:sp>
        <p:nvSpPr>
          <p:cNvPr id="19" name="正方形/長方形 18"/>
          <p:cNvSpPr/>
          <p:nvPr userDrawn="1"/>
        </p:nvSpPr>
        <p:spPr>
          <a:xfrm>
            <a:off x="685801" y="782950"/>
            <a:ext cx="11059885" cy="522274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6581"/>
            <a:ext cx="9144000" cy="1665660"/>
          </a:xfrm>
          <a:prstGeom prst="rect">
            <a:avLst/>
          </a:prstGeom>
        </p:spPr>
        <p:txBody>
          <a:bodyPr anchor="t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162"/>
            <a:ext cx="9144000" cy="7040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3048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Copyright(c) forTravel, Inc. All rights reserved.</a:t>
            </a:r>
            <a:endParaRPr lang="en-US" altLang="ja-JP" dirty="0"/>
          </a:p>
        </p:txBody>
      </p:sp>
      <p:pic>
        <p:nvPicPr>
          <p:cNvPr id="20" name="図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15" y="1693630"/>
            <a:ext cx="3033713" cy="7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1448478"/>
            <a:ext cx="11249297" cy="2852737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rgbClr val="2C67A5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4589463"/>
            <a:ext cx="112492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28" y="6377898"/>
            <a:ext cx="3059487" cy="365125"/>
          </a:xfrm>
        </p:spPr>
        <p:txBody>
          <a:bodyPr/>
          <a:lstStyle>
            <a:lvl1pPr algn="l">
              <a:defRPr sz="9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5892"/>
            <a:ext cx="9400209" cy="868751"/>
          </a:xfrm>
          <a:prstGeom prst="rect">
            <a:avLst/>
          </a:prstGeom>
          <a:noFill/>
        </p:spPr>
        <p:txBody>
          <a:bodyPr vert="horz" lIns="324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400" b="1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150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011" y="1982909"/>
            <a:ext cx="5579565" cy="4182760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82909"/>
            <a:ext cx="5532119" cy="4182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418012" y="1242486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  <p:sp>
        <p:nvSpPr>
          <p:cNvPr id="14" name="テキスト プレースホルダー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12704" y="1242485"/>
            <a:ext cx="5579564" cy="604815"/>
          </a:xfrm>
        </p:spPr>
        <p:txBody>
          <a:bodyPr/>
          <a:lstStyle>
            <a:lvl1pPr marL="0" indent="0">
              <a:buNone/>
              <a:defRPr sz="2800">
                <a:solidFill>
                  <a:srgbClr val="2C67A5"/>
                </a:solidFill>
              </a:defRPr>
            </a:lvl1pPr>
          </a:lstStyle>
          <a:p>
            <a:r>
              <a:rPr kumimoji="1" lang="ja-JP" altLang="en-US" sz="3200" b="1" dirty="0">
                <a:solidFill>
                  <a:srgbClr val="1D5B9D"/>
                </a:solidFill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95889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225" y="1332411"/>
            <a:ext cx="11234057" cy="484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20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24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D8B91448-09D1-4BE7-A07D-AABAAA73F2E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12192000" cy="609600"/>
          </a:xfrm>
          <a:prstGeom prst="rect">
            <a:avLst/>
          </a:prstGeom>
          <a:solidFill>
            <a:srgbClr val="2C6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22" y="136525"/>
            <a:ext cx="1352548" cy="351662"/>
          </a:xfrm>
          <a:prstGeom prst="rect">
            <a:avLst/>
          </a:prstGeom>
        </p:spPr>
      </p:pic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130630" y="147113"/>
            <a:ext cx="9608687" cy="72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51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sv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svg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hyperlink" Target="https://4travel.jp/pointclub/" TargetMode="Externa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8B91448-09D1-4BE7-A07D-AABAAA73F2EB}" type="slidenum">
              <a:rPr kumimoji="1" lang="ja-JP" altLang="en-US" sz="1050" smtClean="0"/>
              <a:pPr>
                <a:spcAft>
                  <a:spcPts val="600"/>
                </a:spcAft>
              </a:pPr>
              <a:t>1</a:t>
            </a:fld>
            <a:endParaRPr kumimoji="1" lang="ja-JP" altLang="en-US" sz="105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2E9B9F-EE3E-3262-FBFF-306F8A13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b="13118"/>
          <a:stretch/>
        </p:blipFill>
        <p:spPr>
          <a:xfrm>
            <a:off x="0" y="0"/>
            <a:ext cx="12190432" cy="6879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E42A9D7-1916-4AFF-6EFB-00062249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2" y="5322307"/>
            <a:ext cx="3240959" cy="842649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8E2DF804-586B-B945-682B-FD47EBA4AFB1}"/>
              </a:ext>
            </a:extLst>
          </p:cNvPr>
          <p:cNvSpPr txBox="1">
            <a:spLocks/>
          </p:cNvSpPr>
          <p:nvPr/>
        </p:nvSpPr>
        <p:spPr>
          <a:xfrm>
            <a:off x="3787150" y="5322307"/>
            <a:ext cx="3776609" cy="9379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旅行のクチコミと比較サイト </a:t>
            </a:r>
            <a:b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</a:t>
            </a:r>
          </a:p>
        </p:txBody>
      </p:sp>
      <p:sp>
        <p:nvSpPr>
          <p:cNvPr id="12" name="フッター プレースホルダー 5">
            <a:extLst>
              <a:ext uri="{FF2B5EF4-FFF2-40B4-BE49-F238E27FC236}">
                <a16:creationId xmlns:a16="http://schemas.microsoft.com/office/drawing/2014/main" id="{830A8091-8D70-9716-3B88-99E3C9115F8E}"/>
              </a:ext>
            </a:extLst>
          </p:cNvPr>
          <p:cNvSpPr txBox="1">
            <a:spLocks/>
          </p:cNvSpPr>
          <p:nvPr/>
        </p:nvSpPr>
        <p:spPr>
          <a:xfrm>
            <a:off x="8960484" y="0"/>
            <a:ext cx="3231516" cy="365125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1000" dirty="0">
                <a:solidFill>
                  <a:schemeClr val="bg1"/>
                </a:solidFill>
                <a:effectLst>
                  <a:glow rad="177800">
                    <a:schemeClr val="tx1">
                      <a:alpha val="14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Copyright © Kakaku.com,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670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2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F1E7CBF1-0FDF-ABDA-4DC2-FB9C43257623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運営会社について</a:t>
            </a:r>
          </a:p>
        </p:txBody>
      </p:sp>
      <p:sp>
        <p:nvSpPr>
          <p:cNvPr id="3" name="タイトル 26">
            <a:extLst>
              <a:ext uri="{FF2B5EF4-FFF2-40B4-BE49-F238E27FC236}">
                <a16:creationId xmlns:a16="http://schemas.microsoft.com/office/drawing/2014/main" id="{70B7BB6D-C50E-9133-78CB-0AE78ACDE962}"/>
              </a:ext>
            </a:extLst>
          </p:cNvPr>
          <p:cNvSpPr txBox="1">
            <a:spLocks/>
          </p:cNvSpPr>
          <p:nvPr/>
        </p:nvSpPr>
        <p:spPr>
          <a:xfrm>
            <a:off x="6553065" y="5292330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ダイナミックパッケージの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プラットフォーム提供など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497485-EBD3-2992-EDA9-12FF00906B09}"/>
              </a:ext>
            </a:extLst>
          </p:cNvPr>
          <p:cNvSpPr txBox="1"/>
          <p:nvPr/>
        </p:nvSpPr>
        <p:spPr>
          <a:xfrm>
            <a:off x="2377063" y="1893759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主な事業・サービス</a:t>
            </a:r>
          </a:p>
        </p:txBody>
      </p:sp>
      <p:sp>
        <p:nvSpPr>
          <p:cNvPr id="7" name="タイトル 26">
            <a:extLst>
              <a:ext uri="{FF2B5EF4-FFF2-40B4-BE49-F238E27FC236}">
                <a16:creationId xmlns:a16="http://schemas.microsoft.com/office/drawing/2014/main" id="{1CE3A1F0-64F5-50C3-F813-E4AAA5348E07}"/>
              </a:ext>
            </a:extLst>
          </p:cNvPr>
          <p:cNvSpPr txBox="1">
            <a:spLocks/>
          </p:cNvSpPr>
          <p:nvPr/>
        </p:nvSpPr>
        <p:spPr>
          <a:xfrm>
            <a:off x="1827265" y="2405717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購買支援サイト</a:t>
            </a:r>
          </a:p>
        </p:txBody>
      </p:sp>
      <p:sp>
        <p:nvSpPr>
          <p:cNvPr id="8" name="タイトル 26">
            <a:extLst>
              <a:ext uri="{FF2B5EF4-FFF2-40B4-BE49-F238E27FC236}">
                <a16:creationId xmlns:a16="http://schemas.microsoft.com/office/drawing/2014/main" id="{39521B5F-C0F1-7577-3B69-E88BF526343B}"/>
              </a:ext>
            </a:extLst>
          </p:cNvPr>
          <p:cNvSpPr txBox="1">
            <a:spLocks/>
          </p:cNvSpPr>
          <p:nvPr/>
        </p:nvSpPr>
        <p:spPr>
          <a:xfrm>
            <a:off x="3704002" y="2405717"/>
            <a:ext cx="187070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レストラン検索予約サイト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760CF30-0BE5-E8BF-37CF-F31C463B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5430"/>
              </p:ext>
            </p:extLst>
          </p:nvPr>
        </p:nvGraphicFramePr>
        <p:xfrm>
          <a:off x="5982851" y="2433840"/>
          <a:ext cx="4311183" cy="2276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058">
                  <a:extLst>
                    <a:ext uri="{9D8B030D-6E8A-4147-A177-3AD203B41FA5}">
                      <a16:colId xmlns:a16="http://schemas.microsoft.com/office/drawing/2014/main" val="2095775960"/>
                    </a:ext>
                  </a:extLst>
                </a:gridCol>
                <a:gridCol w="3521125">
                  <a:extLst>
                    <a:ext uri="{9D8B030D-6E8A-4147-A177-3AD203B41FA5}">
                      <a16:colId xmlns:a16="http://schemas.microsoft.com/office/drawing/2014/main" val="1437185295"/>
                    </a:ext>
                  </a:extLst>
                </a:gridCol>
              </a:tblGrid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会社名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株式会社カカクコム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785220232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代表取締役社長　村上敦浩</a:t>
                      </a: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2481718229"/>
                  </a:ext>
                </a:extLst>
              </a:tr>
              <a:tr h="525114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本社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〒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150-0022</a:t>
                      </a:r>
                      <a:b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東京都渋谷区恵比寿南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丁目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番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号 デジタルゲートビル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4150770349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設立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1997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年</a:t>
                      </a: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月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071924586"/>
                  </a:ext>
                </a:extLst>
              </a:tr>
              <a:tr h="437868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証券コード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</a:t>
                      </a:r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（東証プライム市場）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14300" marR="9525" marT="95" marB="0" anchor="ctr"/>
                </a:tc>
                <a:extLst>
                  <a:ext uri="{0D108BD9-81ED-4DB2-BD59-A6C34878D82A}">
                    <a16:rowId xmlns:a16="http://schemas.microsoft.com/office/drawing/2014/main" val="319506817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55F489-7638-4E20-B5CB-BD710C232599}"/>
              </a:ext>
            </a:extLst>
          </p:cNvPr>
          <p:cNvSpPr txBox="1"/>
          <p:nvPr/>
        </p:nvSpPr>
        <p:spPr>
          <a:xfrm>
            <a:off x="7533146" y="18937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会社概要</a:t>
            </a:r>
          </a:p>
        </p:txBody>
      </p:sp>
      <p:sp>
        <p:nvSpPr>
          <p:cNvPr id="11" name="タイトル 26">
            <a:extLst>
              <a:ext uri="{FF2B5EF4-FFF2-40B4-BE49-F238E27FC236}">
                <a16:creationId xmlns:a16="http://schemas.microsoft.com/office/drawing/2014/main" id="{0534119B-120C-97B6-F024-A2319572BB8C}"/>
              </a:ext>
            </a:extLst>
          </p:cNvPr>
          <p:cNvSpPr txBox="1">
            <a:spLocks/>
          </p:cNvSpPr>
          <p:nvPr/>
        </p:nvSpPr>
        <p:spPr>
          <a:xfrm>
            <a:off x="4802264" y="5292332"/>
            <a:ext cx="1440000" cy="204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高速バス比較サイト</a:t>
            </a:r>
            <a:endParaRPr lang="ja-JP" altLang="en-US" sz="80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 descr="アイコン&#10;&#10;低い精度で自動的に生成された説明">
            <a:extLst>
              <a:ext uri="{FF2B5EF4-FFF2-40B4-BE49-F238E27FC236}">
                <a16:creationId xmlns:a16="http://schemas.microsoft.com/office/drawing/2014/main" id="{8B15FFE9-3C57-A4A8-4862-5276BE25C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825" y="2698938"/>
            <a:ext cx="1440000" cy="254400"/>
          </a:xfrm>
          <a:prstGeom prst="rect">
            <a:avLst/>
          </a:prstGeom>
        </p:spPr>
      </p:pic>
      <p:pic>
        <p:nvPicPr>
          <p:cNvPr id="13" name="図 12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80926C44-1E80-979E-5B9C-579A8EE00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836" y="2632638"/>
            <a:ext cx="1548000" cy="387000"/>
          </a:xfrm>
          <a:prstGeom prst="rect">
            <a:avLst/>
          </a:prstGeom>
        </p:spPr>
      </p:pic>
      <p:pic>
        <p:nvPicPr>
          <p:cNvPr id="14" name="図 13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21AA5B2-5DE7-88DC-1903-BBFC8467A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688" y="3469121"/>
            <a:ext cx="1080000" cy="417461"/>
          </a:xfrm>
          <a:prstGeom prst="rect">
            <a:avLst/>
          </a:prstGeom>
        </p:spPr>
      </p:pic>
      <p:sp>
        <p:nvSpPr>
          <p:cNvPr id="15" name="タイトル 26">
            <a:extLst>
              <a:ext uri="{FF2B5EF4-FFF2-40B4-BE49-F238E27FC236}">
                <a16:creationId xmlns:a16="http://schemas.microsoft.com/office/drawing/2014/main" id="{A5E3154D-C9BE-7CFD-2234-EC66B6B3365E}"/>
              </a:ext>
            </a:extLst>
          </p:cNvPr>
          <p:cNvSpPr txBox="1">
            <a:spLocks/>
          </p:cNvSpPr>
          <p:nvPr/>
        </p:nvSpPr>
        <p:spPr>
          <a:xfrm>
            <a:off x="1912128" y="3191213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不動産住宅情報サイト</a:t>
            </a: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8BC22DF3-3D62-6E54-9BA1-56356CAC02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46" y="5615781"/>
            <a:ext cx="1116000" cy="421600"/>
          </a:xfrm>
          <a:prstGeom prst="rect">
            <a:avLst/>
          </a:prstGeom>
        </p:spPr>
      </p:pic>
      <p:sp>
        <p:nvSpPr>
          <p:cNvPr id="19" name="タイトル 26">
            <a:extLst>
              <a:ext uri="{FF2B5EF4-FFF2-40B4-BE49-F238E27FC236}">
                <a16:creationId xmlns:a16="http://schemas.microsoft.com/office/drawing/2014/main" id="{950FF163-1164-8526-75E7-008FB3F6E213}"/>
              </a:ext>
            </a:extLst>
          </p:cNvPr>
          <p:cNvSpPr txBox="1">
            <a:spLocks/>
          </p:cNvSpPr>
          <p:nvPr/>
        </p:nvSpPr>
        <p:spPr>
          <a:xfrm>
            <a:off x="3359769" y="5292330"/>
            <a:ext cx="1448239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宿泊旅行の情報メディア</a:t>
            </a:r>
          </a:p>
        </p:txBody>
      </p:sp>
      <p:pic>
        <p:nvPicPr>
          <p:cNvPr id="20" name="図 19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273D3BC-A83C-CF85-2A49-B5EF7084C3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482" y="4488901"/>
            <a:ext cx="1152000" cy="244309"/>
          </a:xfrm>
          <a:prstGeom prst="rect">
            <a:avLst/>
          </a:prstGeom>
        </p:spPr>
      </p:pic>
      <p:sp>
        <p:nvSpPr>
          <p:cNvPr id="21" name="タイトル 26">
            <a:extLst>
              <a:ext uri="{FF2B5EF4-FFF2-40B4-BE49-F238E27FC236}">
                <a16:creationId xmlns:a16="http://schemas.microsoft.com/office/drawing/2014/main" id="{7017616D-9065-34BA-D72F-1E63604A61DF}"/>
              </a:ext>
            </a:extLst>
          </p:cNvPr>
          <p:cNvSpPr txBox="1">
            <a:spLocks/>
          </p:cNvSpPr>
          <p:nvPr/>
        </p:nvSpPr>
        <p:spPr>
          <a:xfrm>
            <a:off x="1809825" y="4084693"/>
            <a:ext cx="1685959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女性向けライフスタイル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メディア</a:t>
            </a:r>
          </a:p>
        </p:txBody>
      </p:sp>
      <p:pic>
        <p:nvPicPr>
          <p:cNvPr id="22" name="図 21" descr="ロゴ, 会社名&#10;&#10;自動的に生成された説明">
            <a:extLst>
              <a:ext uri="{FF2B5EF4-FFF2-40B4-BE49-F238E27FC236}">
                <a16:creationId xmlns:a16="http://schemas.microsoft.com/office/drawing/2014/main" id="{0B057EC1-441B-5C59-70A1-925795BB01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578" y="4374065"/>
            <a:ext cx="1152000" cy="377943"/>
          </a:xfrm>
          <a:prstGeom prst="rect">
            <a:avLst/>
          </a:prstGeom>
        </p:spPr>
      </p:pic>
      <p:sp>
        <p:nvSpPr>
          <p:cNvPr id="23" name="タイトル 26">
            <a:extLst>
              <a:ext uri="{FF2B5EF4-FFF2-40B4-BE49-F238E27FC236}">
                <a16:creationId xmlns:a16="http://schemas.microsoft.com/office/drawing/2014/main" id="{182D0475-110C-A8FB-09AD-1DADF40C9F8D}"/>
              </a:ext>
            </a:extLst>
          </p:cNvPr>
          <p:cNvSpPr txBox="1">
            <a:spLocks/>
          </p:cNvSpPr>
          <p:nvPr/>
        </p:nvSpPr>
        <p:spPr>
          <a:xfrm>
            <a:off x="3885056" y="4062903"/>
            <a:ext cx="1440000" cy="3148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クルマ好きのための</a:t>
            </a:r>
            <a:endParaRPr lang="en-US" altLang="ja-JP" sz="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情報サイト</a:t>
            </a:r>
          </a:p>
        </p:txBody>
      </p:sp>
      <p:sp>
        <p:nvSpPr>
          <p:cNvPr id="25" name="タイトル 26">
            <a:extLst>
              <a:ext uri="{FF2B5EF4-FFF2-40B4-BE49-F238E27FC236}">
                <a16:creationId xmlns:a16="http://schemas.microsoft.com/office/drawing/2014/main" id="{3D80DF01-7DC9-6AE7-E729-28D85D1AC131}"/>
              </a:ext>
            </a:extLst>
          </p:cNvPr>
          <p:cNvSpPr txBox="1">
            <a:spLocks/>
          </p:cNvSpPr>
          <p:nvPr/>
        </p:nvSpPr>
        <p:spPr>
          <a:xfrm>
            <a:off x="3821901" y="3184054"/>
            <a:ext cx="1440000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求人情報の一括検索サイト</a:t>
            </a:r>
          </a:p>
        </p:txBody>
      </p:sp>
      <p:pic>
        <p:nvPicPr>
          <p:cNvPr id="28" name="図 27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59FAFFD-624D-90B2-3068-DCDF430F55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39" y="5596489"/>
            <a:ext cx="1620000" cy="50625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7DD568-2E18-52AC-8979-70846201D8BC}"/>
              </a:ext>
            </a:extLst>
          </p:cNvPr>
          <p:cNvCxnSpPr>
            <a:cxnSpLocks/>
          </p:cNvCxnSpPr>
          <p:nvPr/>
        </p:nvCxnSpPr>
        <p:spPr>
          <a:xfrm>
            <a:off x="1592102" y="5065952"/>
            <a:ext cx="8701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4472834-93B8-6C17-85E4-2EA530DCD9D3}"/>
              </a:ext>
            </a:extLst>
          </p:cNvPr>
          <p:cNvSpPr txBox="1"/>
          <p:nvPr/>
        </p:nvSpPr>
        <p:spPr>
          <a:xfrm>
            <a:off x="2944596" y="4950121"/>
            <a:ext cx="141577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b="1"/>
              <a:t>旅行関連サービス</a:t>
            </a:r>
          </a:p>
        </p:txBody>
      </p:sp>
      <p:sp>
        <p:nvSpPr>
          <p:cNvPr id="31" name="タイトル 26">
            <a:extLst>
              <a:ext uri="{FF2B5EF4-FFF2-40B4-BE49-F238E27FC236}">
                <a16:creationId xmlns:a16="http://schemas.microsoft.com/office/drawing/2014/main" id="{4DD70968-35A8-63BA-26CA-DFB2218B6F16}"/>
              </a:ext>
            </a:extLst>
          </p:cNvPr>
          <p:cNvSpPr txBox="1">
            <a:spLocks/>
          </p:cNvSpPr>
          <p:nvPr/>
        </p:nvSpPr>
        <p:spPr>
          <a:xfrm>
            <a:off x="1619300" y="5292330"/>
            <a:ext cx="1530283" cy="20403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旅行のクチコミと比較サイト</a:t>
            </a:r>
          </a:p>
        </p:txBody>
      </p:sp>
      <p:pic>
        <p:nvPicPr>
          <p:cNvPr id="32" name="図 31" descr="テキスト, ロゴ&#10;&#10;自動的に生成された説明">
            <a:extLst>
              <a:ext uri="{FF2B5EF4-FFF2-40B4-BE49-F238E27FC236}">
                <a16:creationId xmlns:a16="http://schemas.microsoft.com/office/drawing/2014/main" id="{3F1F3391-1AEE-338C-F32C-622733038D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909" y="5558793"/>
            <a:ext cx="1313308" cy="714440"/>
          </a:xfrm>
          <a:prstGeom prst="rect">
            <a:avLst/>
          </a:prstGeom>
        </p:spPr>
      </p:pic>
      <p:pic>
        <p:nvPicPr>
          <p:cNvPr id="33" name="図 32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E301B8BA-CED2-5387-9142-0468BE7C4C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583" y="5666036"/>
            <a:ext cx="1692000" cy="466126"/>
          </a:xfrm>
          <a:prstGeom prst="rect">
            <a:avLst/>
          </a:prstGeom>
        </p:spPr>
      </p:pic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54D6FC6-5255-4B22-AE50-8C289A2E43D9}"/>
              </a:ext>
            </a:extLst>
          </p:cNvPr>
          <p:cNvSpPr txBox="1">
            <a:spLocks/>
          </p:cNvSpPr>
          <p:nvPr/>
        </p:nvSpPr>
        <p:spPr>
          <a:xfrm>
            <a:off x="461962" y="820619"/>
            <a:ext cx="11268076" cy="742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株式会社カカクコムは、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商品の購買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や</a:t>
            </a:r>
            <a:r>
              <a:rPr lang="ja-JP" altLang="en-US" sz="1800" b="1" dirty="0">
                <a:solidFill>
                  <a:srgbClr val="000000"/>
                </a:solidFill>
                <a:ea typeface="游ゴシック"/>
              </a:rPr>
              <a:t>レストラン・旅行予約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など、</a:t>
            </a:r>
            <a:r>
              <a:rPr lang="ja-JP" altLang="en-US" sz="1800" b="1" dirty="0">
                <a:solidFill>
                  <a:schemeClr val="accent1"/>
                </a:solidFill>
                <a:ea typeface="游ゴシック"/>
              </a:rPr>
              <a:t>生活にまつわる幅広い分野で国内屈指の集客力</a:t>
            </a:r>
            <a:r>
              <a:rPr lang="ja-JP" altLang="en-US" sz="1800" dirty="0">
                <a:solidFill>
                  <a:srgbClr val="000000"/>
                </a:solidFill>
                <a:ea typeface="游ゴシック"/>
              </a:rPr>
              <a:t>を誇るサービスを提供しております</a:t>
            </a:r>
            <a:endParaRPr lang="en-US" dirty="0">
              <a:solidFill>
                <a:srgbClr val="000000"/>
              </a:solidFill>
              <a:ea typeface="游ゴシック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9AC3C7B-641C-0BFC-FF0B-6F758A82716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9480"/>
          <a:stretch/>
        </p:blipFill>
        <p:spPr>
          <a:xfrm>
            <a:off x="8354763" y="5659249"/>
            <a:ext cx="2065419" cy="443491"/>
          </a:xfrm>
          <a:prstGeom prst="rect">
            <a:avLst/>
          </a:prstGeom>
        </p:spPr>
      </p:pic>
      <p:sp>
        <p:nvSpPr>
          <p:cNvPr id="36" name="タイトル 26">
            <a:extLst>
              <a:ext uri="{FF2B5EF4-FFF2-40B4-BE49-F238E27FC236}">
                <a16:creationId xmlns:a16="http://schemas.microsoft.com/office/drawing/2014/main" id="{FBFC9A01-14D2-00E0-6544-0973B57F3196}"/>
              </a:ext>
            </a:extLst>
          </p:cNvPr>
          <p:cNvSpPr txBox="1">
            <a:spLocks/>
          </p:cNvSpPr>
          <p:nvPr/>
        </p:nvSpPr>
        <p:spPr>
          <a:xfrm>
            <a:off x="8667470" y="5289521"/>
            <a:ext cx="1440000" cy="3150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国内移動・海外航空券の最安値比較サイト</a:t>
            </a:r>
            <a:endParaRPr lang="ja-JP" altLang="en-US" sz="8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72EEE60-6261-2AC1-52C3-F40E8DFC91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5638" y="3523366"/>
            <a:ext cx="1440001" cy="3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512B5B8-432B-B05A-4F03-04C7D0AA7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0" b="19141"/>
          <a:stretch/>
        </p:blipFill>
        <p:spPr bwMode="auto">
          <a:xfrm>
            <a:off x="365922" y="1611886"/>
            <a:ext cx="11422291" cy="18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56893" y="6492875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3</a:t>
            </a:fld>
            <a:endParaRPr kumimoji="1" lang="ja-JP" altLang="en-US" sz="1050" dirty="0"/>
          </a:p>
        </p:txBody>
      </p:sp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9DF830FF-493B-85EC-70D7-226B21F18A00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　サイトデータ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DD60FD-4F79-C252-0508-50F82A94FA67}"/>
              </a:ext>
            </a:extLst>
          </p:cNvPr>
          <p:cNvSpPr txBox="1"/>
          <p:nvPr/>
        </p:nvSpPr>
        <p:spPr>
          <a:xfrm>
            <a:off x="323394" y="727807"/>
            <a:ext cx="867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フォートラベルは、</a:t>
            </a:r>
            <a:r>
              <a:rPr lang="ja-JP" altLang="en-US" sz="2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日本最大級の旅行ポータルサイト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8A2544-BE5D-61F8-738C-E233FF33E647}"/>
              </a:ext>
            </a:extLst>
          </p:cNvPr>
          <p:cNvSpPr txBox="1"/>
          <p:nvPr/>
        </p:nvSpPr>
        <p:spPr>
          <a:xfrm>
            <a:off x="5978676" y="423705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accent6"/>
                </a:solidFill>
              </a:rPr>
              <a:t>旅行記数</a:t>
            </a:r>
            <a:endParaRPr lang="ja-JP" altLang="en-US" sz="4000" b="1" dirty="0">
              <a:solidFill>
                <a:schemeClr val="accent6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C4098B-4562-A747-FB92-E99DA10DE56E}"/>
              </a:ext>
            </a:extLst>
          </p:cNvPr>
          <p:cNvSpPr txBox="1"/>
          <p:nvPr/>
        </p:nvSpPr>
        <p:spPr>
          <a:xfrm>
            <a:off x="5734531" y="4660169"/>
            <a:ext cx="2327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161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冊</a:t>
            </a:r>
            <a:endParaRPr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EDDB6D-C990-AD32-D850-BC1A72CD67F0}"/>
              </a:ext>
            </a:extLst>
          </p:cNvPr>
          <p:cNvSpPr txBox="1"/>
          <p:nvPr/>
        </p:nvSpPr>
        <p:spPr>
          <a:xfrm>
            <a:off x="156893" y="6130193"/>
            <a:ext cx="5006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サイト利用者数はブラウザベース。シーズントレンドによって利用者数、ページビューは変動します。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2527C31-9A0B-359B-D2D1-AD2AB156A682}"/>
              </a:ext>
            </a:extLst>
          </p:cNvPr>
          <p:cNvSpPr txBox="1"/>
          <p:nvPr/>
        </p:nvSpPr>
        <p:spPr>
          <a:xfrm>
            <a:off x="9866482" y="4237052"/>
            <a:ext cx="1980029" cy="52322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DA2DD"/>
                </a:solidFill>
              </a:rPr>
              <a:t>クチコミ数</a:t>
            </a:r>
            <a:endParaRPr lang="ja-JP" altLang="en-US" sz="4000" b="1" dirty="0">
              <a:solidFill>
                <a:srgbClr val="0DA2DD"/>
              </a:solidFill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6EDE4955-C9D2-008F-696D-DD5078ADD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6190" y="3963563"/>
            <a:ext cx="1736100" cy="1802875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C55D61-19E1-9D44-8455-8D432E0005EF}"/>
              </a:ext>
            </a:extLst>
          </p:cNvPr>
          <p:cNvSpPr txBox="1"/>
          <p:nvPr/>
        </p:nvSpPr>
        <p:spPr>
          <a:xfrm>
            <a:off x="9660348" y="4660169"/>
            <a:ext cx="235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445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件</a:t>
            </a:r>
            <a:endParaRPr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5FD508D-B420-433D-4EDD-69AA1E95FF5B}"/>
              </a:ext>
            </a:extLst>
          </p:cNvPr>
          <p:cNvSpPr txBox="1"/>
          <p:nvPr/>
        </p:nvSpPr>
        <p:spPr>
          <a:xfrm>
            <a:off x="1719765" y="42370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A91C6"/>
                </a:solidFill>
              </a:rPr>
              <a:t>会員数</a:t>
            </a:r>
            <a:endParaRPr lang="ja-JP" altLang="en-US" sz="4000" b="1" dirty="0">
              <a:solidFill>
                <a:srgbClr val="0A91C6"/>
              </a:solidFill>
            </a:endParaRPr>
          </a:p>
        </p:txBody>
      </p:sp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2D635607-A7F9-C5FF-67F9-8E1961F9F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690" y="3971685"/>
            <a:ext cx="1521079" cy="1741526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48DB392-B609-52DA-D410-16294A678F73}"/>
              </a:ext>
            </a:extLst>
          </p:cNvPr>
          <p:cNvSpPr txBox="1"/>
          <p:nvPr/>
        </p:nvSpPr>
        <p:spPr>
          <a:xfrm>
            <a:off x="1432204" y="4660169"/>
            <a:ext cx="25238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/>
              <a:t>累計</a:t>
            </a:r>
            <a:r>
              <a:rPr lang="ja-JP" altLang="en-US" sz="2000" dirty="0"/>
              <a:t> </a:t>
            </a:r>
            <a:r>
              <a:rPr lang="en-US" altLang="ja-JP" sz="4000" b="1" dirty="0"/>
              <a:t>109</a:t>
            </a:r>
            <a:r>
              <a:rPr lang="ja-JP" altLang="en-US" sz="2000" b="1" dirty="0"/>
              <a:t>万</a:t>
            </a:r>
            <a:r>
              <a:rPr lang="ja-JP" altLang="en-US" sz="1600" b="1" dirty="0"/>
              <a:t>人</a:t>
            </a:r>
            <a:endParaRPr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511A94-1EBB-14DA-FEEB-5708D978A463}"/>
              </a:ext>
            </a:extLst>
          </p:cNvPr>
          <p:cNvSpPr txBox="1"/>
          <p:nvPr/>
        </p:nvSpPr>
        <p:spPr>
          <a:xfrm>
            <a:off x="1960541" y="194198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サイト利用者数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136892C-8BA5-64AA-EDE8-C93341C75811}"/>
              </a:ext>
            </a:extLst>
          </p:cNvPr>
          <p:cNvSpPr txBox="1"/>
          <p:nvPr/>
        </p:nvSpPr>
        <p:spPr>
          <a:xfrm>
            <a:off x="2108818" y="2418020"/>
            <a:ext cx="2810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UU/</a:t>
            </a:r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5D101466-B649-F3E7-6381-BD376826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0565" y="4169919"/>
            <a:ext cx="1736100" cy="1482037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F8154D-C452-CB1A-F3EA-8694A5C820EA}"/>
              </a:ext>
            </a:extLst>
          </p:cNvPr>
          <p:cNvSpPr/>
          <p:nvPr/>
        </p:nvSpPr>
        <p:spPr>
          <a:xfrm>
            <a:off x="2217948" y="5231200"/>
            <a:ext cx="1186711" cy="69847"/>
          </a:xfrm>
          <a:prstGeom prst="roundRect">
            <a:avLst/>
          </a:prstGeom>
          <a:solidFill>
            <a:srgbClr val="0A91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394112B-40A6-F54C-DB3C-F1722C32E99B}"/>
              </a:ext>
            </a:extLst>
          </p:cNvPr>
          <p:cNvSpPr/>
          <p:nvPr/>
        </p:nvSpPr>
        <p:spPr>
          <a:xfrm>
            <a:off x="6391909" y="5231200"/>
            <a:ext cx="1186711" cy="69847"/>
          </a:xfrm>
          <a:prstGeom prst="roundRect">
            <a:avLst/>
          </a:prstGeom>
          <a:solidFill>
            <a:srgbClr val="00808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F33FFE8-7B19-63C5-5EA8-6471DACA77C8}"/>
              </a:ext>
            </a:extLst>
          </p:cNvPr>
          <p:cNvSpPr/>
          <p:nvPr/>
        </p:nvSpPr>
        <p:spPr>
          <a:xfrm>
            <a:off x="10361045" y="5231200"/>
            <a:ext cx="1186711" cy="69847"/>
          </a:xfrm>
          <a:prstGeom prst="roundRect">
            <a:avLst/>
          </a:prstGeom>
          <a:solidFill>
            <a:srgbClr val="0EAAE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0125382-7FE3-0145-22DB-6417531EE861}"/>
              </a:ext>
            </a:extLst>
          </p:cNvPr>
          <p:cNvSpPr txBox="1"/>
          <p:nvPr/>
        </p:nvSpPr>
        <p:spPr>
          <a:xfrm>
            <a:off x="7124414" y="1941983"/>
            <a:ext cx="2646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ページビュー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F1C6B60-309C-618F-AFC0-D417DB5EF66B}"/>
              </a:ext>
            </a:extLst>
          </p:cNvPr>
          <p:cNvSpPr txBox="1"/>
          <p:nvPr/>
        </p:nvSpPr>
        <p:spPr>
          <a:xfrm>
            <a:off x="7057889" y="2418020"/>
            <a:ext cx="277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4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2,400</a:t>
            </a:r>
            <a:r>
              <a:rPr lang="ja-JP" altLang="en-US" sz="32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lang="en-US" altLang="ja-JP" sz="2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PV</a:t>
            </a:r>
            <a:endParaRPr lang="ja-JP" altLang="en-US" sz="28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37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E9FBE-C12C-1BE9-B193-23863E81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1F837C-C73E-AA9B-75DC-25FA846B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99190D-6A26-BE8B-1657-C0BA8E03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4</a:t>
            </a:fld>
            <a:endParaRPr kumimoji="1" lang="ja-JP" altLang="en-US" sz="1050" dirty="0"/>
          </a:p>
        </p:txBody>
      </p:sp>
      <p:sp>
        <p:nvSpPr>
          <p:cNvPr id="7" name="タイトル 4">
            <a:extLst>
              <a:ext uri="{FF2B5EF4-FFF2-40B4-BE49-F238E27FC236}">
                <a16:creationId xmlns:a16="http://schemas.microsoft.com/office/drawing/2014/main" id="{03FFF0CD-642D-92C8-2763-193974C6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56" y="609600"/>
            <a:ext cx="10861943" cy="704850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豊富なコンテンツで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旅マエ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</a:t>
            </a:r>
            <a:r>
              <a:rPr kumimoji="1"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旅アト</a:t>
            </a:r>
            <a:r>
              <a:rPr kumimoji="1"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”</a:t>
            </a:r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までの時間軸を幅広くカバーします。</a:t>
            </a:r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F49E3F13-FDA9-F25A-564C-B440C34D4B24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コンテンツの紹介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DFF1C55-B589-AA17-EEB0-6083D397D8CD}"/>
              </a:ext>
            </a:extLst>
          </p:cNvPr>
          <p:cNvGrpSpPr/>
          <p:nvPr/>
        </p:nvGrpSpPr>
        <p:grpSpPr>
          <a:xfrm>
            <a:off x="172531" y="627301"/>
            <a:ext cx="11836817" cy="2649852"/>
            <a:chOff x="225155" y="4344093"/>
            <a:chExt cx="11836817" cy="264985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3C42D83-F75F-1722-EB72-E51635A522CE}"/>
                </a:ext>
              </a:extLst>
            </p:cNvPr>
            <p:cNvSpPr/>
            <p:nvPr/>
          </p:nvSpPr>
          <p:spPr>
            <a:xfrm>
              <a:off x="225155" y="5019331"/>
              <a:ext cx="11836817" cy="13025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95FB7C4-3CE7-D011-75FF-F4DB4044319E}"/>
                </a:ext>
              </a:extLst>
            </p:cNvPr>
            <p:cNvSpPr txBox="1"/>
            <p:nvPr/>
          </p:nvSpPr>
          <p:spPr>
            <a:xfrm>
              <a:off x="437551" y="583135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想起・発見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DAFCA55-0093-D1E2-F35A-D7347A1B892B}"/>
                </a:ext>
              </a:extLst>
            </p:cNvPr>
            <p:cNvSpPr txBox="1"/>
            <p:nvPr/>
          </p:nvSpPr>
          <p:spPr>
            <a:xfrm>
              <a:off x="721283" y="5123469"/>
              <a:ext cx="771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01</a:t>
              </a:r>
              <a:endParaRPr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26" name="グラフィックス 25" descr="キャレットを下へ 単色塗りつぶし">
              <a:extLst>
                <a:ext uri="{FF2B5EF4-FFF2-40B4-BE49-F238E27FC236}">
                  <a16:creationId xmlns:a16="http://schemas.microsoft.com/office/drawing/2014/main" id="{04DBCC62-FA46-DDD2-0D80-0CB06199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4862043" y="5220518"/>
              <a:ext cx="2632455" cy="914400"/>
            </a:xfrm>
            <a:prstGeom prst="rect">
              <a:avLst/>
            </a:prstGeom>
          </p:spPr>
        </p:pic>
        <p:pic>
          <p:nvPicPr>
            <p:cNvPr id="27" name="グラフィックス 26" descr="キャレットを下へ 単色塗りつぶし">
              <a:extLst>
                <a:ext uri="{FF2B5EF4-FFF2-40B4-BE49-F238E27FC236}">
                  <a16:creationId xmlns:a16="http://schemas.microsoft.com/office/drawing/2014/main" id="{592B889C-A800-0F57-DAF5-B771FE7C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822151" y="5213940"/>
              <a:ext cx="2632455" cy="914400"/>
            </a:xfrm>
            <a:prstGeom prst="rect">
              <a:avLst/>
            </a:prstGeom>
          </p:spPr>
        </p:pic>
        <p:pic>
          <p:nvPicPr>
            <p:cNvPr id="28" name="グラフィックス 27" descr="キャレットを下へ 単色塗りつぶし">
              <a:extLst>
                <a:ext uri="{FF2B5EF4-FFF2-40B4-BE49-F238E27FC236}">
                  <a16:creationId xmlns:a16="http://schemas.microsoft.com/office/drawing/2014/main" id="{2BF3696C-12E8-BF8A-662B-3B37BC37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842097" y="5213400"/>
              <a:ext cx="2632455" cy="914400"/>
            </a:xfrm>
            <a:prstGeom prst="rect">
              <a:avLst/>
            </a:prstGeom>
          </p:spPr>
        </p:pic>
        <p:pic>
          <p:nvPicPr>
            <p:cNvPr id="29" name="グラフィックス 28" descr="キャレットを下へ 単色塗りつぶし">
              <a:extLst>
                <a:ext uri="{FF2B5EF4-FFF2-40B4-BE49-F238E27FC236}">
                  <a16:creationId xmlns:a16="http://schemas.microsoft.com/office/drawing/2014/main" id="{67086DB3-6B9E-1DCE-C1D2-F0F17F2F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881989" y="5203661"/>
              <a:ext cx="2632455" cy="914400"/>
            </a:xfrm>
            <a:prstGeom prst="rect">
              <a:avLst/>
            </a:prstGeom>
          </p:spPr>
        </p:pic>
        <p:pic>
          <p:nvPicPr>
            <p:cNvPr id="30" name="グラフィックス 29" descr="キャレットを下へ 単色塗りつぶし">
              <a:extLst>
                <a:ext uri="{FF2B5EF4-FFF2-40B4-BE49-F238E27FC236}">
                  <a16:creationId xmlns:a16="http://schemas.microsoft.com/office/drawing/2014/main" id="{EBFCA179-D069-10FA-4AE6-6073DF1B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8901936" y="5203121"/>
              <a:ext cx="2632455" cy="914400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30D52EF-EB81-2177-8BAA-204E50D8CD36}"/>
                </a:ext>
              </a:extLst>
            </p:cNvPr>
            <p:cNvSpPr txBox="1"/>
            <p:nvPr/>
          </p:nvSpPr>
          <p:spPr>
            <a:xfrm>
              <a:off x="2500378" y="583135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行先の検討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12FCE7E-A45A-7D6A-5592-182144D5BE99}"/>
                </a:ext>
              </a:extLst>
            </p:cNvPr>
            <p:cNvSpPr txBox="1"/>
            <p:nvPr/>
          </p:nvSpPr>
          <p:spPr>
            <a:xfrm>
              <a:off x="2784110" y="5123469"/>
              <a:ext cx="771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02</a:t>
              </a:r>
              <a:endParaRPr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D55F826-3E72-3A6B-057B-72734E77439C}"/>
                </a:ext>
              </a:extLst>
            </p:cNvPr>
            <p:cNvSpPr txBox="1"/>
            <p:nvPr/>
          </p:nvSpPr>
          <p:spPr>
            <a:xfrm>
              <a:off x="4809557" y="5831355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計画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DA5C70B-083F-8F0E-F370-BD9F6E3941F7}"/>
                </a:ext>
              </a:extLst>
            </p:cNvPr>
            <p:cNvSpPr txBox="1"/>
            <p:nvPr/>
          </p:nvSpPr>
          <p:spPr>
            <a:xfrm>
              <a:off x="4747040" y="5123469"/>
              <a:ext cx="771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03</a:t>
              </a:r>
              <a:endParaRPr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B6ACE125-224F-0BDE-1E7F-804A4155044F}"/>
                </a:ext>
              </a:extLst>
            </p:cNvPr>
            <p:cNvSpPr txBox="1"/>
            <p:nvPr/>
          </p:nvSpPr>
          <p:spPr>
            <a:xfrm>
              <a:off x="6122274" y="5831355"/>
              <a:ext cx="2111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比較・予約・申込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2057F173-48EE-B08B-D17C-C3D281544767}"/>
                </a:ext>
              </a:extLst>
            </p:cNvPr>
            <p:cNvSpPr txBox="1"/>
            <p:nvPr/>
          </p:nvSpPr>
          <p:spPr>
            <a:xfrm>
              <a:off x="6824980" y="5123469"/>
              <a:ext cx="771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04</a:t>
              </a:r>
              <a:endParaRPr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0669FCDC-8255-F7B9-A4F2-7BD03EAECBE4}"/>
                </a:ext>
              </a:extLst>
            </p:cNvPr>
            <p:cNvSpPr txBox="1"/>
            <p:nvPr/>
          </p:nvSpPr>
          <p:spPr>
            <a:xfrm>
              <a:off x="8840308" y="583135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旅行中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0629517-1E7C-7B73-FC42-36DA72C588C7}"/>
                </a:ext>
              </a:extLst>
            </p:cNvPr>
            <p:cNvSpPr txBox="1"/>
            <p:nvPr/>
          </p:nvSpPr>
          <p:spPr>
            <a:xfrm>
              <a:off x="8863364" y="5123469"/>
              <a:ext cx="771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05</a:t>
              </a:r>
              <a:endParaRPr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D22D42D8-066E-7668-3340-4E8C318D914F}"/>
                </a:ext>
              </a:extLst>
            </p:cNvPr>
            <p:cNvSpPr txBox="1"/>
            <p:nvPr/>
          </p:nvSpPr>
          <p:spPr>
            <a:xfrm>
              <a:off x="10488487" y="583135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共有・記録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337B271-490E-82A1-DA3C-9667BFCE643C}"/>
                </a:ext>
              </a:extLst>
            </p:cNvPr>
            <p:cNvSpPr txBox="1"/>
            <p:nvPr/>
          </p:nvSpPr>
          <p:spPr>
            <a:xfrm>
              <a:off x="10772219" y="5123469"/>
              <a:ext cx="771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40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06</a:t>
              </a:r>
              <a:endParaRPr lang="ja-JP" altLang="en-US" sz="4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FB440807-A473-36DC-625F-F77677546DA3}"/>
              </a:ext>
            </a:extLst>
          </p:cNvPr>
          <p:cNvSpPr txBox="1">
            <a:spLocks/>
          </p:cNvSpPr>
          <p:nvPr/>
        </p:nvSpPr>
        <p:spPr>
          <a:xfrm>
            <a:off x="104268" y="2534198"/>
            <a:ext cx="1948202" cy="1391115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まとめ記事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（トラベルマガジン）で様々な角度から旅行を提案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トラベラー会員が投稿した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累計</a:t>
            </a:r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5,882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万枚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もの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旅行写真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73F87C8-A8A3-CE8C-61A9-E91CFD4B4633}"/>
              </a:ext>
            </a:extLst>
          </p:cNvPr>
          <p:cNvSpPr txBox="1"/>
          <p:nvPr/>
        </p:nvSpPr>
        <p:spPr>
          <a:xfrm>
            <a:off x="12171" y="3887737"/>
            <a:ext cx="11620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月末時点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7DE302D-FA48-0158-B240-9BBB6810E1AE}"/>
              </a:ext>
            </a:extLst>
          </p:cNvPr>
          <p:cNvSpPr/>
          <p:nvPr/>
        </p:nvSpPr>
        <p:spPr>
          <a:xfrm>
            <a:off x="172531" y="4228915"/>
            <a:ext cx="1754292" cy="218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3F09A21-D1EE-1A3E-76EC-9953CF08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b="25565"/>
          <a:stretch>
            <a:fillRect/>
          </a:stretch>
        </p:blipFill>
        <p:spPr>
          <a:xfrm>
            <a:off x="258549" y="4305780"/>
            <a:ext cx="1582256" cy="2050570"/>
          </a:xfrm>
          <a:prstGeom prst="rect">
            <a:avLst/>
          </a:prstGeom>
        </p:spPr>
      </p:pic>
      <p:sp>
        <p:nvSpPr>
          <p:cNvPr id="48" name="コンテンツ プレースホルダー 2">
            <a:extLst>
              <a:ext uri="{FF2B5EF4-FFF2-40B4-BE49-F238E27FC236}">
                <a16:creationId xmlns:a16="http://schemas.microsoft.com/office/drawing/2014/main" id="{7C76C9CE-C9A9-5806-FF3A-E41A4985AB0E}"/>
              </a:ext>
            </a:extLst>
          </p:cNvPr>
          <p:cNvSpPr txBox="1">
            <a:spLocks/>
          </p:cNvSpPr>
          <p:nvPr/>
        </p:nvSpPr>
        <p:spPr>
          <a:xfrm>
            <a:off x="1999817" y="2534198"/>
            <a:ext cx="2047690" cy="1674756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445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万件</a:t>
            </a:r>
            <a:r>
              <a:rPr lang="en-US" altLang="ja-JP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を超える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b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から旅行者の実体験に基づいたスポットの満足度がわかる、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 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190以上の国と地域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b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47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都道府県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endParaRPr lang="en-US" altLang="ja-JP" sz="1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旅行先の巡り方がわかる、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161</a:t>
            </a:r>
            <a:r>
              <a:rPr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万冊以上</a:t>
            </a:r>
            <a:r>
              <a:rPr lang="en-US" altLang="ja-JP" sz="7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05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（旅行ブログ）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F4C8D68-2739-3013-43DA-BAB08E08DAE0}"/>
              </a:ext>
            </a:extLst>
          </p:cNvPr>
          <p:cNvSpPr/>
          <p:nvPr/>
        </p:nvSpPr>
        <p:spPr>
          <a:xfrm>
            <a:off x="1997665" y="4231390"/>
            <a:ext cx="1921342" cy="218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0" name="コンテンツ プレースホルダー 2">
            <a:extLst>
              <a:ext uri="{FF2B5EF4-FFF2-40B4-BE49-F238E27FC236}">
                <a16:creationId xmlns:a16="http://schemas.microsoft.com/office/drawing/2014/main" id="{5F097C7E-0928-669A-1DDC-01A529F53C27}"/>
              </a:ext>
            </a:extLst>
          </p:cNvPr>
          <p:cNvSpPr txBox="1">
            <a:spLocks/>
          </p:cNvSpPr>
          <p:nvPr/>
        </p:nvSpPr>
        <p:spPr>
          <a:xfrm>
            <a:off x="4021895" y="2534198"/>
            <a:ext cx="1948202" cy="1747659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トラベラー会員の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旅行記スケジュール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を参考に、自分で作る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旅の計画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ツール（無料）で旅程プランニング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旅行前に知っておきたい細かい情報は</a:t>
            </a:r>
            <a:r>
              <a:rPr lang="en-US" altLang="ja-JP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＆</a:t>
            </a:r>
            <a:r>
              <a:rPr lang="en-US" altLang="ja-JP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で直接トラベラー会員へ質問できる！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E2C1A6-7355-5C7D-6730-DC49EA2831B9}"/>
              </a:ext>
            </a:extLst>
          </p:cNvPr>
          <p:cNvSpPr/>
          <p:nvPr/>
        </p:nvSpPr>
        <p:spPr>
          <a:xfrm>
            <a:off x="4012882" y="4231390"/>
            <a:ext cx="1921342" cy="218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6669F0-71CA-16A6-952D-DC0CDE063C86}"/>
              </a:ext>
            </a:extLst>
          </p:cNvPr>
          <p:cNvSpPr/>
          <p:nvPr/>
        </p:nvSpPr>
        <p:spPr>
          <a:xfrm>
            <a:off x="6033224" y="4218440"/>
            <a:ext cx="1921342" cy="218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3D1D1A2A-7092-CD2F-6121-7EF25844D3E7}"/>
              </a:ext>
            </a:extLst>
          </p:cNvPr>
          <p:cNvSpPr/>
          <p:nvPr/>
        </p:nvSpPr>
        <p:spPr>
          <a:xfrm>
            <a:off x="8052318" y="4215965"/>
            <a:ext cx="1921342" cy="218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540D838-95A0-A1A5-989E-6090771A112D}"/>
              </a:ext>
            </a:extLst>
          </p:cNvPr>
          <p:cNvSpPr/>
          <p:nvPr/>
        </p:nvSpPr>
        <p:spPr>
          <a:xfrm>
            <a:off x="10053381" y="4215965"/>
            <a:ext cx="1921342" cy="218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5" name="図 54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CDA89960-1E01-9B6C-FF50-D5DE2BE3DB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046"/>
          <a:stretch>
            <a:fillRect/>
          </a:stretch>
        </p:blipFill>
        <p:spPr>
          <a:xfrm>
            <a:off x="2064500" y="4305781"/>
            <a:ext cx="1782584" cy="2050570"/>
          </a:xfrm>
          <a:prstGeom prst="rect">
            <a:avLst/>
          </a:prstGeom>
          <a:ln w="76200">
            <a:noFill/>
          </a:ln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DB5295A2-D1ED-DD26-D49E-0A8281ED37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" b="1030"/>
          <a:stretch>
            <a:fillRect/>
          </a:stretch>
        </p:blipFill>
        <p:spPr>
          <a:xfrm>
            <a:off x="4086762" y="4286545"/>
            <a:ext cx="1782584" cy="2069805"/>
          </a:xfrm>
          <a:prstGeom prst="rect">
            <a:avLst/>
          </a:prstGeom>
        </p:spPr>
      </p:pic>
      <p:sp>
        <p:nvSpPr>
          <p:cNvPr id="64" name="コンテンツ プレースホルダー 2">
            <a:extLst>
              <a:ext uri="{FF2B5EF4-FFF2-40B4-BE49-F238E27FC236}">
                <a16:creationId xmlns:a16="http://schemas.microsoft.com/office/drawing/2014/main" id="{86C92D55-BEB6-A0FC-DC70-F7D821B4F949}"/>
              </a:ext>
            </a:extLst>
          </p:cNvPr>
          <p:cNvSpPr txBox="1">
            <a:spLocks/>
          </p:cNvSpPr>
          <p:nvPr/>
        </p:nvSpPr>
        <p:spPr>
          <a:xfrm>
            <a:off x="6041841" y="2534198"/>
            <a:ext cx="1916603" cy="1475620"/>
          </a:xfrm>
          <a:prstGeom prst="rect">
            <a:avLst/>
          </a:prstGeom>
        </p:spPr>
        <p:txBody>
          <a:bodyPr vert="horz" lIns="91440" tIns="144000" rIns="9144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ホテルやツアー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などの旅行商品を予約サイトから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横断比較</a:t>
            </a:r>
            <a:endParaRPr lang="en-US" altLang="ja-JP" sz="1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海外でもスマホでネットが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できる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海外</a:t>
            </a:r>
            <a:r>
              <a:rPr lang="en-US" altLang="ja-JP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Wi-Fi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レンタル</a:t>
            </a:r>
            <a:endParaRPr lang="en-US" altLang="ja-JP" sz="1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C49E0D9F-8A3F-23C8-417E-853D8D7CE3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2583"/>
          <a:stretch>
            <a:fillRect/>
          </a:stretch>
        </p:blipFill>
        <p:spPr>
          <a:xfrm>
            <a:off x="6090939" y="4282551"/>
            <a:ext cx="1790886" cy="2073800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52724020-8996-6ED8-C497-76FD4A41869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6085"/>
          <a:stretch>
            <a:fillRect/>
          </a:stretch>
        </p:blipFill>
        <p:spPr>
          <a:xfrm>
            <a:off x="8102645" y="4282550"/>
            <a:ext cx="1820687" cy="2054065"/>
          </a:xfrm>
          <a:prstGeom prst="rect">
            <a:avLst/>
          </a:prstGeom>
        </p:spPr>
      </p:pic>
      <p:sp>
        <p:nvSpPr>
          <p:cNvPr id="69" name="コンテンツ プレースホルダー 2">
            <a:extLst>
              <a:ext uri="{FF2B5EF4-FFF2-40B4-BE49-F238E27FC236}">
                <a16:creationId xmlns:a16="http://schemas.microsoft.com/office/drawing/2014/main" id="{C21CFAB4-EC4D-29A4-0045-E82BDE7AC36D}"/>
              </a:ext>
            </a:extLst>
          </p:cNvPr>
          <p:cNvSpPr txBox="1">
            <a:spLocks/>
          </p:cNvSpPr>
          <p:nvPr/>
        </p:nvSpPr>
        <p:spPr>
          <a:xfrm>
            <a:off x="8001936" y="2534198"/>
            <a:ext cx="2027818" cy="1237917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国内・海外のレストランや</a:t>
            </a:r>
            <a:br>
              <a:rPr lang="en-US" altLang="ja-JP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観光地、施設の情報とクチコミを</a:t>
            </a: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旅行ガイド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でチェックしながら観光。</a:t>
            </a:r>
            <a:endParaRPr lang="ja-JP" altLang="en-US" sz="105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コンテンツ プレースホルダー 2">
            <a:extLst>
              <a:ext uri="{FF2B5EF4-FFF2-40B4-BE49-F238E27FC236}">
                <a16:creationId xmlns:a16="http://schemas.microsoft.com/office/drawing/2014/main" id="{C4C5E318-81D8-96F8-2FE5-3E2F4E58859C}"/>
              </a:ext>
            </a:extLst>
          </p:cNvPr>
          <p:cNvSpPr txBox="1">
            <a:spLocks/>
          </p:cNvSpPr>
          <p:nvPr/>
        </p:nvSpPr>
        <p:spPr>
          <a:xfrm>
            <a:off x="10039245" y="2534198"/>
            <a:ext cx="2027818" cy="1701502"/>
          </a:xfrm>
          <a:prstGeom prst="rect">
            <a:avLst/>
          </a:prstGeom>
        </p:spPr>
        <p:txBody>
          <a:bodyPr vert="horz" lIns="91440" tIns="144000" rIns="91440" bIns="144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で観光スポットやホテルなどの情報を投稿。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2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</a:t>
            </a: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では、写真や文章、スケジュールで旅の行程を　記録、共有。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0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旅行の投稿記録をトラベラー会員はアーカイブできる。</a:t>
            </a:r>
            <a:endParaRPr lang="en-US" altLang="ja-JP" sz="10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5A71CDF7-D678-BFC2-BF60-7298A8F0DC6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35959"/>
          <a:stretch>
            <a:fillRect/>
          </a:stretch>
        </p:blipFill>
        <p:spPr>
          <a:xfrm>
            <a:off x="10103708" y="4281857"/>
            <a:ext cx="1820687" cy="20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4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>
            <a:extLst>
              <a:ext uri="{FF2B5EF4-FFF2-40B4-BE49-F238E27FC236}">
                <a16:creationId xmlns:a16="http://schemas.microsoft.com/office/drawing/2014/main" id="{2A888FE3-6885-C266-02A7-B59E1A8B6A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57" r="18911" b="9503"/>
          <a:stretch>
            <a:fillRect/>
          </a:stretch>
        </p:blipFill>
        <p:spPr>
          <a:xfrm>
            <a:off x="8365305" y="3895461"/>
            <a:ext cx="2632180" cy="264703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410B102-8E00-7F5D-08D0-54E3C3EBFD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71" t="1505" r="23361" b="3594"/>
          <a:stretch>
            <a:fillRect/>
          </a:stretch>
        </p:blipFill>
        <p:spPr>
          <a:xfrm>
            <a:off x="7505323" y="1114428"/>
            <a:ext cx="2642892" cy="260962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E94BE076-D568-7AC0-F276-5FC69A6BB2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" t="30285" r="17079" b="30145"/>
          <a:stretch>
            <a:fillRect/>
          </a:stretch>
        </p:blipFill>
        <p:spPr>
          <a:xfrm>
            <a:off x="1500926" y="2746074"/>
            <a:ext cx="5028165" cy="7178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860630E-7D31-5B6D-20EF-215C1C1919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13" t="28294" r="18069" b="27893"/>
          <a:stretch>
            <a:fillRect/>
          </a:stretch>
        </p:blipFill>
        <p:spPr>
          <a:xfrm>
            <a:off x="1497945" y="1459537"/>
            <a:ext cx="5031146" cy="77156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DCD24AC-CBF3-D9EB-A2B3-D4A876AEE3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1" r="23068"/>
          <a:stretch/>
        </p:blipFill>
        <p:spPr>
          <a:xfrm>
            <a:off x="4807283" y="3872341"/>
            <a:ext cx="2660016" cy="2712955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30028" y="6418493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5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908495-5D4C-3EA7-F8DA-892F596652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0" r="20894"/>
          <a:stretch/>
        </p:blipFill>
        <p:spPr>
          <a:xfrm>
            <a:off x="1300960" y="3853253"/>
            <a:ext cx="2739421" cy="2723819"/>
          </a:xfrm>
          <a:prstGeom prst="rect">
            <a:avLst/>
          </a:prstGeom>
        </p:spPr>
      </p:pic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2391269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閲覧者属性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24EF8E-459A-ED55-1E88-6161ED01AE28}"/>
              </a:ext>
            </a:extLst>
          </p:cNvPr>
          <p:cNvSpPr txBox="1"/>
          <p:nvPr/>
        </p:nvSpPr>
        <p:spPr>
          <a:xfrm>
            <a:off x="2345130" y="1691042"/>
            <a:ext cx="66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男性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F0128C-DCEC-114E-10D7-BAB20E8034FA}"/>
              </a:ext>
            </a:extLst>
          </p:cNvPr>
          <p:cNvSpPr txBox="1"/>
          <p:nvPr/>
        </p:nvSpPr>
        <p:spPr>
          <a:xfrm>
            <a:off x="4833797" y="1691042"/>
            <a:ext cx="578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女性</a:t>
            </a:r>
            <a:endParaRPr lang="ja-JP" altLang="en-US" sz="2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2B6491-0F8D-8DF9-5F50-7DABCFB21438}"/>
              </a:ext>
            </a:extLst>
          </p:cNvPr>
          <p:cNvSpPr txBox="1"/>
          <p:nvPr/>
        </p:nvSpPr>
        <p:spPr>
          <a:xfrm>
            <a:off x="675174" y="169271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5019B95-43BB-AFB1-3B6D-9D23AD844605}"/>
              </a:ext>
            </a:extLst>
          </p:cNvPr>
          <p:cNvSpPr txBox="1"/>
          <p:nvPr/>
        </p:nvSpPr>
        <p:spPr>
          <a:xfrm>
            <a:off x="1400766" y="2476045"/>
            <a:ext cx="94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20-34</a:t>
            </a:r>
            <a:r>
              <a:rPr lang="ja-JP" altLang="en-US" sz="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B5741D-1D72-C45D-9E0C-56D662F06BC0}"/>
              </a:ext>
            </a:extLst>
          </p:cNvPr>
          <p:cNvSpPr txBox="1"/>
          <p:nvPr/>
        </p:nvSpPr>
        <p:spPr>
          <a:xfrm>
            <a:off x="3678651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29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9B6F5CE-BE34-9BA2-F682-955B37401E66}"/>
              </a:ext>
            </a:extLst>
          </p:cNvPr>
          <p:cNvSpPr txBox="1"/>
          <p:nvPr/>
        </p:nvSpPr>
        <p:spPr>
          <a:xfrm>
            <a:off x="5274356" y="2886970"/>
            <a:ext cx="91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33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090971-4A21-D105-CF88-327F78725968}"/>
              </a:ext>
            </a:extLst>
          </p:cNvPr>
          <p:cNvSpPr txBox="1"/>
          <p:nvPr/>
        </p:nvSpPr>
        <p:spPr>
          <a:xfrm>
            <a:off x="2223789" y="2886970"/>
            <a:ext cx="999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28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7F84E9C-2869-57AD-2E59-920A41F5D586}"/>
              </a:ext>
            </a:extLst>
          </p:cNvPr>
          <p:cNvSpPr txBox="1"/>
          <p:nvPr/>
        </p:nvSpPr>
        <p:spPr>
          <a:xfrm>
            <a:off x="1539451" y="2948525"/>
            <a:ext cx="579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en-US" altLang="ja-JP" sz="1000" b="1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4655A-E2CF-8CAC-8D19-31A235E4FEB3}"/>
              </a:ext>
            </a:extLst>
          </p:cNvPr>
          <p:cNvSpPr txBox="1"/>
          <p:nvPr/>
        </p:nvSpPr>
        <p:spPr>
          <a:xfrm>
            <a:off x="2263575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35-49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E60B34-78EF-557A-ADDB-E318EB4FB19A}"/>
              </a:ext>
            </a:extLst>
          </p:cNvPr>
          <p:cNvSpPr txBox="1"/>
          <p:nvPr/>
        </p:nvSpPr>
        <p:spPr>
          <a:xfrm>
            <a:off x="3705497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50-64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9D02F2-7FC7-528A-BF7D-2F2DB69B809A}"/>
              </a:ext>
            </a:extLst>
          </p:cNvPr>
          <p:cNvSpPr txBox="1"/>
          <p:nvPr/>
        </p:nvSpPr>
        <p:spPr>
          <a:xfrm>
            <a:off x="5271510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53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FE81D2-0A8D-FAA5-35C3-635E8E25E908}"/>
              </a:ext>
            </a:extLst>
          </p:cNvPr>
          <p:cNvSpPr txBox="1"/>
          <p:nvPr/>
        </p:nvSpPr>
        <p:spPr>
          <a:xfrm>
            <a:off x="1491550" y="4712631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未婚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FB30989-4C3A-53F8-D509-C9A4191CE51E}"/>
              </a:ext>
            </a:extLst>
          </p:cNvPr>
          <p:cNvSpPr txBox="1"/>
          <p:nvPr/>
        </p:nvSpPr>
        <p:spPr>
          <a:xfrm>
            <a:off x="3270177" y="5095453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既婚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835735-7510-D141-18BE-C9610F04A5E9}"/>
              </a:ext>
            </a:extLst>
          </p:cNvPr>
          <p:cNvSpPr txBox="1"/>
          <p:nvPr/>
        </p:nvSpPr>
        <p:spPr>
          <a:xfrm>
            <a:off x="3153270" y="528651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94B88B3-B3C6-F66F-2460-C25B80471A66}"/>
              </a:ext>
            </a:extLst>
          </p:cNvPr>
          <p:cNvSpPr txBox="1"/>
          <p:nvPr/>
        </p:nvSpPr>
        <p:spPr>
          <a:xfrm>
            <a:off x="1456978" y="4890404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32</a:t>
            </a:r>
            <a:r>
              <a:rPr lang="en-US" altLang="ja-JP" sz="105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15B655-AB13-249E-5EDB-704A17C3A479}"/>
              </a:ext>
            </a:extLst>
          </p:cNvPr>
          <p:cNvSpPr txBox="1"/>
          <p:nvPr/>
        </p:nvSpPr>
        <p:spPr>
          <a:xfrm>
            <a:off x="6700685" y="706005"/>
            <a:ext cx="5221301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性別・年齢層・未婚既婚・子供・年収の出典：フォートラベル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デバイスの出典：フォートラベル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UU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の比率（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月期通期）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DEE6AF0-29BF-39D4-30E3-A0A49A3F4FC4}"/>
              </a:ext>
            </a:extLst>
          </p:cNvPr>
          <p:cNvSpPr txBox="1"/>
          <p:nvPr/>
        </p:nvSpPr>
        <p:spPr>
          <a:xfrm>
            <a:off x="5773120" y="4791069"/>
            <a:ext cx="705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子供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9D60ECA-7F0C-1C62-5088-103776DD1F34}"/>
              </a:ext>
            </a:extLst>
          </p:cNvPr>
          <p:cNvSpPr txBox="1"/>
          <p:nvPr/>
        </p:nvSpPr>
        <p:spPr>
          <a:xfrm>
            <a:off x="6672357" y="4876067"/>
            <a:ext cx="578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いる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51D8A31-C399-1A8D-7AB3-59DE06F065CC}"/>
              </a:ext>
            </a:extLst>
          </p:cNvPr>
          <p:cNvSpPr txBox="1"/>
          <p:nvPr/>
        </p:nvSpPr>
        <p:spPr>
          <a:xfrm>
            <a:off x="6685023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50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20BF27-9216-CD81-B416-414DB53FE05C}"/>
              </a:ext>
            </a:extLst>
          </p:cNvPr>
          <p:cNvSpPr txBox="1"/>
          <p:nvPr/>
        </p:nvSpPr>
        <p:spPr>
          <a:xfrm>
            <a:off x="4918860" y="4876067"/>
            <a:ext cx="768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いない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E2E5608-0619-63EC-EFBE-84EBF37C65F5}"/>
              </a:ext>
            </a:extLst>
          </p:cNvPr>
          <p:cNvSpPr txBox="1"/>
          <p:nvPr/>
        </p:nvSpPr>
        <p:spPr>
          <a:xfrm>
            <a:off x="4886787" y="507646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4" name="グラフィックス 53">
            <a:extLst>
              <a:ext uri="{FF2B5EF4-FFF2-40B4-BE49-F238E27FC236}">
                <a16:creationId xmlns:a16="http://schemas.microsoft.com/office/drawing/2014/main" id="{72C304E0-6C23-7AD3-EA4E-A4F3F91820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715" y="1617368"/>
            <a:ext cx="196851" cy="444735"/>
          </a:xfrm>
          <a:prstGeom prst="rect">
            <a:avLst/>
          </a:prstGeom>
        </p:spPr>
      </p:pic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BD79863E-F0B4-52AC-2C7A-21C4BF465B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3585" y="1617365"/>
            <a:ext cx="196850" cy="444736"/>
          </a:xfrm>
          <a:prstGeom prst="rect">
            <a:avLst/>
          </a:prstGeom>
        </p:spPr>
      </p:pic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36DA6B26-0D85-7BFF-F4E1-C5E5A64736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35127" y="4902814"/>
            <a:ext cx="514350" cy="581025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B4576130-85AD-A3EB-620D-922E2FDE1C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6814" y="5121829"/>
            <a:ext cx="571500" cy="361950"/>
          </a:xfrm>
          <a:prstGeom prst="rect">
            <a:avLst/>
          </a:prstGeom>
        </p:spPr>
      </p:pic>
      <p:pic>
        <p:nvPicPr>
          <p:cNvPr id="58" name="グラフィックス 57">
            <a:extLst>
              <a:ext uri="{FF2B5EF4-FFF2-40B4-BE49-F238E27FC236}">
                <a16:creationId xmlns:a16="http://schemas.microsoft.com/office/drawing/2014/main" id="{C295C557-CB7F-3B07-D1A7-A2055B3398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36291" y="1574222"/>
            <a:ext cx="317371" cy="206981"/>
          </a:xfrm>
          <a:prstGeom prst="rect">
            <a:avLst/>
          </a:prstGeom>
        </p:spPr>
      </p:pic>
      <p:pic>
        <p:nvPicPr>
          <p:cNvPr id="59" name="グラフィックス 58">
            <a:extLst>
              <a:ext uri="{FF2B5EF4-FFF2-40B4-BE49-F238E27FC236}">
                <a16:creationId xmlns:a16="http://schemas.microsoft.com/office/drawing/2014/main" id="{D568ED74-3DED-7E1A-002C-E4998F7D738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96441" y="3129729"/>
            <a:ext cx="184367" cy="31496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985A526-CD31-F87F-1346-6ADE8B18C4D4}"/>
              </a:ext>
            </a:extLst>
          </p:cNvPr>
          <p:cNvSpPr txBox="1"/>
          <p:nvPr/>
        </p:nvSpPr>
        <p:spPr>
          <a:xfrm>
            <a:off x="10496187" y="4104860"/>
            <a:ext cx="6290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未満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1D0A45B-473D-23FE-4822-2CEAF6A3F8AC}"/>
              </a:ext>
            </a:extLst>
          </p:cNvPr>
          <p:cNvSpPr txBox="1"/>
          <p:nvPr/>
        </p:nvSpPr>
        <p:spPr>
          <a:xfrm>
            <a:off x="9643511" y="5898445"/>
            <a:ext cx="7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37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10D9EC8-3AF4-8213-C43B-F730A986D434}"/>
              </a:ext>
            </a:extLst>
          </p:cNvPr>
          <p:cNvSpPr txBox="1"/>
          <p:nvPr/>
        </p:nvSpPr>
        <p:spPr>
          <a:xfrm>
            <a:off x="10459432" y="5967835"/>
            <a:ext cx="72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1D89729-1009-C22D-2C38-09B0F0F72B9C}"/>
              </a:ext>
            </a:extLst>
          </p:cNvPr>
          <p:cNvSpPr txBox="1"/>
          <p:nvPr/>
        </p:nvSpPr>
        <p:spPr>
          <a:xfrm>
            <a:off x="8402397" y="4948493"/>
            <a:ext cx="7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21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2AC08D-B455-7B19-AE5A-7557BAAA8357}"/>
              </a:ext>
            </a:extLst>
          </p:cNvPr>
          <p:cNvSpPr txBox="1"/>
          <p:nvPr/>
        </p:nvSpPr>
        <p:spPr>
          <a:xfrm>
            <a:off x="7803930" y="4466931"/>
            <a:ext cx="891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800</a:t>
            </a:r>
            <a:r>
              <a:rPr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~</a:t>
            </a:r>
          </a:p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096CF8E-85F3-AA00-4E5E-3FAFA4CF4393}"/>
              </a:ext>
            </a:extLst>
          </p:cNvPr>
          <p:cNvSpPr txBox="1"/>
          <p:nvPr/>
        </p:nvSpPr>
        <p:spPr>
          <a:xfrm>
            <a:off x="8862016" y="4303041"/>
            <a:ext cx="746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AF643D6-DE47-5627-0A62-4B99AE531E0F}"/>
              </a:ext>
            </a:extLst>
          </p:cNvPr>
          <p:cNvSpPr txBox="1"/>
          <p:nvPr/>
        </p:nvSpPr>
        <p:spPr>
          <a:xfrm>
            <a:off x="9118713" y="4933285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世帯年収</a:t>
            </a:r>
          </a:p>
        </p:txBody>
      </p:sp>
      <p:pic>
        <p:nvPicPr>
          <p:cNvPr id="67" name="グラフィックス 66">
            <a:extLst>
              <a:ext uri="{FF2B5EF4-FFF2-40B4-BE49-F238E27FC236}">
                <a16:creationId xmlns:a16="http://schemas.microsoft.com/office/drawing/2014/main" id="{1434DBFB-67B1-697A-F46D-EADDB76CE4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88203" y="5250415"/>
            <a:ext cx="348946" cy="298058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69379C-93B7-128F-B7B3-6899492D1626}"/>
              </a:ext>
            </a:extLst>
          </p:cNvPr>
          <p:cNvSpPr txBox="1"/>
          <p:nvPr/>
        </p:nvSpPr>
        <p:spPr>
          <a:xfrm>
            <a:off x="8369966" y="3915723"/>
            <a:ext cx="823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1,200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以上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EAA4BDA-A58A-948F-C2F6-BF830080AD43}"/>
              </a:ext>
            </a:extLst>
          </p:cNvPr>
          <p:cNvSpPr txBox="1"/>
          <p:nvPr/>
        </p:nvSpPr>
        <p:spPr>
          <a:xfrm>
            <a:off x="10077286" y="4499495"/>
            <a:ext cx="6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26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C4CC15D-DF82-F052-6FB1-5CAD87AC01D7}"/>
              </a:ext>
            </a:extLst>
          </p:cNvPr>
          <p:cNvSpPr txBox="1"/>
          <p:nvPr/>
        </p:nvSpPr>
        <p:spPr>
          <a:xfrm>
            <a:off x="2162825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8CC9F19-FD76-0F6D-F783-2B73C2B63EF3}"/>
              </a:ext>
            </a:extLst>
          </p:cNvPr>
          <p:cNvSpPr txBox="1"/>
          <p:nvPr/>
        </p:nvSpPr>
        <p:spPr>
          <a:xfrm>
            <a:off x="5668521" y="3744265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無回答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22B1CBE5-CFC2-2C5C-613A-D12B79208094}"/>
              </a:ext>
            </a:extLst>
          </p:cNvPr>
          <p:cNvSpPr txBox="1"/>
          <p:nvPr/>
        </p:nvSpPr>
        <p:spPr>
          <a:xfrm>
            <a:off x="2807976" y="1614098"/>
            <a:ext cx="99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46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521CF49-EB50-8AC6-69CC-6B6C0FE81952}"/>
              </a:ext>
            </a:extLst>
          </p:cNvPr>
          <p:cNvSpPr txBox="1"/>
          <p:nvPr/>
        </p:nvSpPr>
        <p:spPr>
          <a:xfrm>
            <a:off x="572582" y="295918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年齢層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4CFD618-3326-750F-03B5-2E16D7AEE1EE}"/>
              </a:ext>
            </a:extLst>
          </p:cNvPr>
          <p:cNvSpPr txBox="1"/>
          <p:nvPr/>
        </p:nvSpPr>
        <p:spPr>
          <a:xfrm>
            <a:off x="8288413" y="2197350"/>
            <a:ext cx="105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デバイス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17BBBC7D-5B5E-53CC-B94C-C17AEB02C822}"/>
              </a:ext>
            </a:extLst>
          </p:cNvPr>
          <p:cNvSpPr txBox="1"/>
          <p:nvPr/>
        </p:nvSpPr>
        <p:spPr>
          <a:xfrm>
            <a:off x="8652851" y="309222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C76E86F-68F5-2371-A8FF-587A0187E47F}"/>
              </a:ext>
            </a:extLst>
          </p:cNvPr>
          <p:cNvSpPr txBox="1"/>
          <p:nvPr/>
        </p:nvSpPr>
        <p:spPr>
          <a:xfrm>
            <a:off x="9261796" y="1795900"/>
            <a:ext cx="72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r>
            <a:r>
              <a:rPr lang="en-US" altLang="ja-JP" sz="105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14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37C5AF9-BC77-D4DE-F2FA-D3513E615CFE}"/>
              </a:ext>
            </a:extLst>
          </p:cNvPr>
          <p:cNvSpPr txBox="1"/>
          <p:nvPr/>
        </p:nvSpPr>
        <p:spPr>
          <a:xfrm>
            <a:off x="8202584" y="2504871"/>
            <a:ext cx="1282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スマートフォン</a:t>
            </a:r>
            <a:endParaRPr lang="en-US" altLang="ja-JP" sz="8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800">
                <a:latin typeface="游ゴシック" panose="020B0400000000000000" pitchFamily="50" charset="-128"/>
                <a:ea typeface="游ゴシック" panose="020B0400000000000000" pitchFamily="50" charset="-128"/>
              </a:rPr>
              <a:t>パソコン</a:t>
            </a:r>
            <a:endParaRPr lang="ja-JP" altLang="en-US" sz="110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DE1FE1D-A0AE-3AF8-9BF4-675D7FFC9571}"/>
              </a:ext>
            </a:extLst>
          </p:cNvPr>
          <p:cNvSpPr txBox="1"/>
          <p:nvPr/>
        </p:nvSpPr>
        <p:spPr>
          <a:xfrm>
            <a:off x="5780130" y="2139157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8504960-1E7A-94E5-2F34-3A9583944D74}"/>
              </a:ext>
            </a:extLst>
          </p:cNvPr>
          <p:cNvSpPr txBox="1"/>
          <p:nvPr/>
        </p:nvSpPr>
        <p:spPr>
          <a:xfrm>
            <a:off x="9152976" y="3761288"/>
            <a:ext cx="8727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その他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AA58CBA-7A8C-2BCC-40BF-9CD38C8D21F9}"/>
              </a:ext>
            </a:extLst>
          </p:cNvPr>
          <p:cNvSpPr txBox="1"/>
          <p:nvPr/>
        </p:nvSpPr>
        <p:spPr>
          <a:xfrm>
            <a:off x="679591" y="3432079"/>
            <a:ext cx="10056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</a:t>
            </a:r>
            <a:r>
              <a:rPr lang="ja-JP" altLang="en-US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 </a:t>
            </a:r>
            <a:r>
              <a:rPr lang="en-US" altLang="ja-JP"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0%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CD8534D-3DAA-805C-A928-792550EA2484}"/>
              </a:ext>
            </a:extLst>
          </p:cNvPr>
          <p:cNvSpPr txBox="1"/>
          <p:nvPr/>
        </p:nvSpPr>
        <p:spPr>
          <a:xfrm>
            <a:off x="5378824" y="2445267"/>
            <a:ext cx="94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歳～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02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494B84E-9E64-D350-B6D3-D66A4DDD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13" r="9635"/>
          <a:stretch>
            <a:fillRect/>
          </a:stretch>
        </p:blipFill>
        <p:spPr>
          <a:xfrm>
            <a:off x="6881171" y="1575536"/>
            <a:ext cx="4096224" cy="41761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DCF09BA-9540-0BEF-9E95-4514B26A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14" r="15238"/>
          <a:stretch>
            <a:fillRect/>
          </a:stretch>
        </p:blipFill>
        <p:spPr>
          <a:xfrm>
            <a:off x="1316708" y="1585182"/>
            <a:ext cx="4046002" cy="4121253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6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409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サイト来訪のタイミング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17DAA-8FD6-2493-112C-60FA0203BF65}"/>
              </a:ext>
            </a:extLst>
          </p:cNvPr>
          <p:cNvSpPr txBox="1"/>
          <p:nvPr/>
        </p:nvSpPr>
        <p:spPr>
          <a:xfrm>
            <a:off x="2414514" y="3101911"/>
            <a:ext cx="185529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4B0F2F3-A8FB-BEF7-656D-7DC8EA87D84E}"/>
              </a:ext>
            </a:extLst>
          </p:cNvPr>
          <p:cNvSpPr txBox="1"/>
          <p:nvPr/>
        </p:nvSpPr>
        <p:spPr>
          <a:xfrm>
            <a:off x="3356712" y="5650981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74</a:t>
            </a:r>
            <a:r>
              <a:rPr lang="en-US" altLang="ja-JP" sz="2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7C164D-6D9F-EADF-D562-90516F5CF762}"/>
              </a:ext>
            </a:extLst>
          </p:cNvPr>
          <p:cNvSpPr txBox="1"/>
          <p:nvPr/>
        </p:nvSpPr>
        <p:spPr>
          <a:xfrm>
            <a:off x="2115655" y="582025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47B7F8-E673-D851-1D7A-DAD77ADFF439}"/>
              </a:ext>
            </a:extLst>
          </p:cNvPr>
          <p:cNvSpPr txBox="1"/>
          <p:nvPr/>
        </p:nvSpPr>
        <p:spPr>
          <a:xfrm>
            <a:off x="1551308" y="1233946"/>
            <a:ext cx="8679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旅行を計画中</a:t>
            </a:r>
            <a:r>
              <a:rPr lang="ja-JP" altLang="en-US" sz="2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のユーザーが多くサイトを閲覧しています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8529297-DEF5-F919-5454-ABDD9B928AEE}"/>
              </a:ext>
            </a:extLst>
          </p:cNvPr>
          <p:cNvSpPr txBox="1"/>
          <p:nvPr/>
        </p:nvSpPr>
        <p:spPr>
          <a:xfrm>
            <a:off x="9091689" y="5650981"/>
            <a:ext cx="98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71</a:t>
            </a:r>
            <a:r>
              <a:rPr lang="en-US" altLang="ja-JP" sz="20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sz="3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E0B1C8-379A-CB92-0F15-F1076F190400}"/>
              </a:ext>
            </a:extLst>
          </p:cNvPr>
          <p:cNvSpPr txBox="1"/>
          <p:nvPr/>
        </p:nvSpPr>
        <p:spPr>
          <a:xfrm>
            <a:off x="7883189" y="582025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旅行出発前</a:t>
            </a:r>
            <a:endParaRPr lang="ja-JP" altLang="en-US" sz="3200" b="1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31FEE3F-78F1-4D03-FC79-8384D9A5A5CE}"/>
              </a:ext>
            </a:extLst>
          </p:cNvPr>
          <p:cNvSpPr txBox="1"/>
          <p:nvPr/>
        </p:nvSpPr>
        <p:spPr>
          <a:xfrm>
            <a:off x="106643" y="6255463"/>
            <a:ext cx="3124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アンケート調査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D7B533-D081-3151-5CA0-CA28C2BDCEDC}"/>
              </a:ext>
            </a:extLst>
          </p:cNvPr>
          <p:cNvSpPr txBox="1"/>
          <p:nvPr/>
        </p:nvSpPr>
        <p:spPr>
          <a:xfrm>
            <a:off x="4167723" y="3298000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B6E174-0FE2-D5D8-2936-9E7D4D8A6098}"/>
              </a:ext>
            </a:extLst>
          </p:cNvPr>
          <p:cNvSpPr txBox="1"/>
          <p:nvPr/>
        </p:nvSpPr>
        <p:spPr>
          <a:xfrm>
            <a:off x="4377371" y="3498398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1EA1615-ED5A-AFD9-9204-CF6DC798E722}"/>
              </a:ext>
            </a:extLst>
          </p:cNvPr>
          <p:cNvSpPr txBox="1"/>
          <p:nvPr/>
        </p:nvSpPr>
        <p:spPr>
          <a:xfrm>
            <a:off x="1934596" y="4442708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6EA8D89-BD16-294B-B771-94E081429CAC}"/>
              </a:ext>
            </a:extLst>
          </p:cNvPr>
          <p:cNvSpPr txBox="1"/>
          <p:nvPr/>
        </p:nvSpPr>
        <p:spPr>
          <a:xfrm>
            <a:off x="2058327" y="4643108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EF90A59-2281-B9D9-D659-93822245626C}"/>
              </a:ext>
            </a:extLst>
          </p:cNvPr>
          <p:cNvSpPr txBox="1"/>
          <p:nvPr/>
        </p:nvSpPr>
        <p:spPr>
          <a:xfrm>
            <a:off x="1412879" y="3938636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60496C-7714-EC36-DA99-9CE7627E5FC8}"/>
              </a:ext>
            </a:extLst>
          </p:cNvPr>
          <p:cNvSpPr txBox="1"/>
          <p:nvPr/>
        </p:nvSpPr>
        <p:spPr>
          <a:xfrm>
            <a:off x="1433937" y="4081866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FA41E5E-8FC2-B8CD-6BCA-BF4A5FB659B0}"/>
              </a:ext>
            </a:extLst>
          </p:cNvPr>
          <p:cNvSpPr txBox="1"/>
          <p:nvPr/>
        </p:nvSpPr>
        <p:spPr>
          <a:xfrm>
            <a:off x="252446" y="3818521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853074C-FC0A-CA6C-18DD-D8320010A382}"/>
              </a:ext>
            </a:extLst>
          </p:cNvPr>
          <p:cNvSpPr txBox="1"/>
          <p:nvPr/>
        </p:nvSpPr>
        <p:spPr>
          <a:xfrm>
            <a:off x="894691" y="372594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979786-4BFB-30E6-AC97-BDFE15A661C4}"/>
              </a:ext>
            </a:extLst>
          </p:cNvPr>
          <p:cNvSpPr txBox="1"/>
          <p:nvPr/>
        </p:nvSpPr>
        <p:spPr>
          <a:xfrm>
            <a:off x="549478" y="3466732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37DBC08-2E8C-E06F-9A4E-C0CB754700BB}"/>
              </a:ext>
            </a:extLst>
          </p:cNvPr>
          <p:cNvSpPr txBox="1"/>
          <p:nvPr/>
        </p:nvSpPr>
        <p:spPr>
          <a:xfrm>
            <a:off x="1457166" y="3347102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04AC5800-89CF-B844-7780-09151CCCFFF8}"/>
              </a:ext>
            </a:extLst>
          </p:cNvPr>
          <p:cNvSpPr txBox="1"/>
          <p:nvPr/>
        </p:nvSpPr>
        <p:spPr>
          <a:xfrm>
            <a:off x="1754028" y="2336223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6E29A6-5154-54E2-46E9-ED47F8EC3C51}"/>
              </a:ext>
            </a:extLst>
          </p:cNvPr>
          <p:cNvSpPr txBox="1"/>
          <p:nvPr/>
        </p:nvSpPr>
        <p:spPr>
          <a:xfrm>
            <a:off x="2016307" y="2524347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2156189-80E3-B8E9-CCE5-D1AAD2B0B3CA}"/>
              </a:ext>
            </a:extLst>
          </p:cNvPr>
          <p:cNvSpPr txBox="1"/>
          <p:nvPr/>
        </p:nvSpPr>
        <p:spPr>
          <a:xfrm>
            <a:off x="9773277" y="3298000"/>
            <a:ext cx="119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ヶ月以上前</a:t>
            </a:r>
            <a:endParaRPr lang="ja-JP" altLang="en-US" sz="20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9812FEE-AFDD-9F51-CB16-CEBEBE8E0279}"/>
              </a:ext>
            </a:extLst>
          </p:cNvPr>
          <p:cNvSpPr txBox="1"/>
          <p:nvPr/>
        </p:nvSpPr>
        <p:spPr>
          <a:xfrm>
            <a:off x="10099528" y="3498398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44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17F78F7-FFF1-9259-E91C-E6796BAB852C}"/>
              </a:ext>
            </a:extLst>
          </p:cNvPr>
          <p:cNvSpPr txBox="1"/>
          <p:nvPr/>
        </p:nvSpPr>
        <p:spPr>
          <a:xfrm>
            <a:off x="8393255" y="4789520"/>
            <a:ext cx="891416" cy="28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ヶ月前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871538C-695B-4C77-99C5-9D776B89AD70}"/>
              </a:ext>
            </a:extLst>
          </p:cNvPr>
          <p:cNvSpPr txBox="1"/>
          <p:nvPr/>
        </p:nvSpPr>
        <p:spPr>
          <a:xfrm>
            <a:off x="8480164" y="498992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8BB6CBC-AE8E-67B6-2DB3-58C46713957B}"/>
              </a:ext>
            </a:extLst>
          </p:cNvPr>
          <p:cNvSpPr txBox="1"/>
          <p:nvPr/>
        </p:nvSpPr>
        <p:spPr>
          <a:xfrm>
            <a:off x="7291395" y="4455216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DF927195-735C-F0F8-201C-BCCC331E9BBC}"/>
              </a:ext>
            </a:extLst>
          </p:cNvPr>
          <p:cNvSpPr txBox="1"/>
          <p:nvPr/>
        </p:nvSpPr>
        <p:spPr>
          <a:xfrm>
            <a:off x="7483924" y="464334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B9625AD-4B95-5EB1-E33E-79A9D17986BC}"/>
              </a:ext>
            </a:extLst>
          </p:cNvPr>
          <p:cNvSpPr txBox="1"/>
          <p:nvPr/>
        </p:nvSpPr>
        <p:spPr>
          <a:xfrm>
            <a:off x="5940305" y="4317760"/>
            <a:ext cx="10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週間前</a:t>
            </a:r>
            <a:endParaRPr lang="ja-JP" altLang="en-US" sz="2000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3D6120A-3317-F367-BC70-70938160AA7D}"/>
              </a:ext>
            </a:extLst>
          </p:cNvPr>
          <p:cNvSpPr txBox="1"/>
          <p:nvPr/>
        </p:nvSpPr>
        <p:spPr>
          <a:xfrm>
            <a:off x="6574593" y="4211875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r>
              <a:rPr lang="en-US" altLang="ja-JP" sz="1200" b="1" dirty="0">
                <a:solidFill>
                  <a:srgbClr val="9AC6E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rgbClr val="9AC6E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92DFB4D-E9A8-1F44-D491-C56DC627E3AA}"/>
              </a:ext>
            </a:extLst>
          </p:cNvPr>
          <p:cNvSpPr txBox="1"/>
          <p:nvPr/>
        </p:nvSpPr>
        <p:spPr>
          <a:xfrm>
            <a:off x="6180011" y="3765372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旅行中・直後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63384BE-C8F1-5F29-52C8-2E76F19325A1}"/>
              </a:ext>
            </a:extLst>
          </p:cNvPr>
          <p:cNvSpPr txBox="1"/>
          <p:nvPr/>
        </p:nvSpPr>
        <p:spPr>
          <a:xfrm>
            <a:off x="7087355" y="365048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21AA54C7-23E5-3088-7413-678465F7DF92}"/>
              </a:ext>
            </a:extLst>
          </p:cNvPr>
          <p:cNvSpPr txBox="1"/>
          <p:nvPr/>
        </p:nvSpPr>
        <p:spPr>
          <a:xfrm>
            <a:off x="7296773" y="2383066"/>
            <a:ext cx="118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日程未定</a:t>
            </a:r>
            <a:endParaRPr lang="ja-JP" altLang="en-US" sz="2000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4A59732-F0AD-60AF-77B3-EE1E60241AD5}"/>
              </a:ext>
            </a:extLst>
          </p:cNvPr>
          <p:cNvSpPr txBox="1"/>
          <p:nvPr/>
        </p:nvSpPr>
        <p:spPr>
          <a:xfrm>
            <a:off x="7559052" y="2571190"/>
            <a:ext cx="71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27</a:t>
            </a:r>
            <a:r>
              <a:rPr lang="en-US" altLang="ja-JP" sz="1200" b="1" dirty="0">
                <a:solidFill>
                  <a:schemeClr val="bg2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%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295ACE82-F0B0-D714-2CF4-9519E90BFB41}"/>
              </a:ext>
            </a:extLst>
          </p:cNvPr>
          <p:cNvSpPr txBox="1"/>
          <p:nvPr/>
        </p:nvSpPr>
        <p:spPr>
          <a:xfrm>
            <a:off x="8181569" y="3101911"/>
            <a:ext cx="148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pic>
        <p:nvPicPr>
          <p:cNvPr id="97" name="グラフィックス 96">
            <a:extLst>
              <a:ext uri="{FF2B5EF4-FFF2-40B4-BE49-F238E27FC236}">
                <a16:creationId xmlns:a16="http://schemas.microsoft.com/office/drawing/2014/main" id="{E76574E7-885E-4DC6-08CC-C805E001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2184" y="3598850"/>
            <a:ext cx="559834" cy="559834"/>
          </a:xfrm>
          <a:prstGeom prst="rect">
            <a:avLst/>
          </a:prstGeom>
        </p:spPr>
      </p:pic>
      <p:pic>
        <p:nvPicPr>
          <p:cNvPr id="98" name="グラフィックス 97">
            <a:extLst>
              <a:ext uri="{FF2B5EF4-FFF2-40B4-BE49-F238E27FC236}">
                <a16:creationId xmlns:a16="http://schemas.microsoft.com/office/drawing/2014/main" id="{98AE5BFA-24E7-FEC4-ECEB-4CC0A8E4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9198" y="3628625"/>
            <a:ext cx="477894" cy="4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7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ユーザー属性</a:t>
            </a:r>
          </a:p>
        </p:txBody>
      </p:sp>
      <p:sp>
        <p:nvSpPr>
          <p:cNvPr id="12" name="タイトル 4">
            <a:extLst>
              <a:ext uri="{FF2B5EF4-FFF2-40B4-BE49-F238E27FC236}">
                <a16:creationId xmlns:a16="http://schemas.microsoft.com/office/drawing/2014/main" id="{5188F7F8-222D-956B-3DAC-8A66EDD6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旅行意識の高いユーザーを多く抱えています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145FFF1-989E-8FD7-6097-17CA18A3E635}"/>
              </a:ext>
            </a:extLst>
          </p:cNvPr>
          <p:cNvSpPr/>
          <p:nvPr/>
        </p:nvSpPr>
        <p:spPr>
          <a:xfrm>
            <a:off x="6278591" y="162922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F2D48F-3FED-8FAA-A80C-8E27E9012088}"/>
              </a:ext>
            </a:extLst>
          </p:cNvPr>
          <p:cNvSpPr/>
          <p:nvPr/>
        </p:nvSpPr>
        <p:spPr>
          <a:xfrm>
            <a:off x="517194" y="1635753"/>
            <a:ext cx="5400000" cy="4496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5280E6D-D752-B6C0-913B-BFB829EC3C8B}"/>
              </a:ext>
            </a:extLst>
          </p:cNvPr>
          <p:cNvSpPr txBox="1"/>
          <p:nvPr/>
        </p:nvSpPr>
        <p:spPr>
          <a:xfrm>
            <a:off x="446314" y="6242961"/>
            <a:ext cx="357062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フォートラベル ユーザーアンケート調査（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2025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lang="en-US" altLang="ja-JP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月実施）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649AF0-A32E-FC72-608D-C2C7743ACC2D}"/>
              </a:ext>
            </a:extLst>
          </p:cNvPr>
          <p:cNvSpPr txBox="1"/>
          <p:nvPr/>
        </p:nvSpPr>
        <p:spPr>
          <a:xfrm>
            <a:off x="552634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海外旅行</a:t>
            </a:r>
          </a:p>
        </p:txBody>
      </p:sp>
      <p:pic>
        <p:nvPicPr>
          <p:cNvPr id="43" name="グラフィックス 42">
            <a:extLst>
              <a:ext uri="{FF2B5EF4-FFF2-40B4-BE49-F238E27FC236}">
                <a16:creationId xmlns:a16="http://schemas.microsoft.com/office/drawing/2014/main" id="{E7AE9F2B-FC5F-74EA-7D08-D8D05D00C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9252" y="2130875"/>
            <a:ext cx="3261168" cy="3261168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9D6916-B19D-E691-5CB8-00DFEA7193FE}"/>
              </a:ext>
            </a:extLst>
          </p:cNvPr>
          <p:cNvSpPr txBox="1"/>
          <p:nvPr/>
        </p:nvSpPr>
        <p:spPr>
          <a:xfrm>
            <a:off x="6322728" y="16905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国内旅行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C9DD5A0-926E-2912-792D-92A1BB8E52F4}"/>
              </a:ext>
            </a:extLst>
          </p:cNvPr>
          <p:cNvSpPr txBox="1"/>
          <p:nvPr/>
        </p:nvSpPr>
        <p:spPr>
          <a:xfrm>
            <a:off x="7738500" y="1813634"/>
            <a:ext cx="1344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90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宿泊を伴う旅行</a:t>
            </a:r>
          </a:p>
        </p:txBody>
      </p:sp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DEEFF8B1-16F9-5317-A2B7-4CE3DFA14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4493" y="2441646"/>
            <a:ext cx="2905303" cy="290530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1C68189-08CC-FFFE-4C9D-4013788CC893}"/>
              </a:ext>
            </a:extLst>
          </p:cNvPr>
          <p:cNvSpPr txBox="1"/>
          <p:nvPr/>
        </p:nvSpPr>
        <p:spPr>
          <a:xfrm>
            <a:off x="460490" y="125952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年間の旅行回数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5F2BC29-0E01-D46C-7812-36AA5B37A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79" y="2133257"/>
            <a:ext cx="2503844" cy="39996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6ACE1FD-88FF-9090-BF28-87F6FFF73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678" y="2133257"/>
            <a:ext cx="2507483" cy="39996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422CE20-C4CD-C478-EF5E-66A6DBD6219F}"/>
              </a:ext>
            </a:extLst>
          </p:cNvPr>
          <p:cNvSpPr txBox="1"/>
          <p:nvPr/>
        </p:nvSpPr>
        <p:spPr>
          <a:xfrm>
            <a:off x="4331331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1.31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9BFDEE2-3A5E-1F2D-0B45-6640C15DE7ED}"/>
              </a:ext>
            </a:extLst>
          </p:cNvPr>
          <p:cNvSpPr txBox="1"/>
          <p:nvPr/>
        </p:nvSpPr>
        <p:spPr>
          <a:xfrm>
            <a:off x="5066484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066B679-6A8C-B938-AEFC-FE198562C53F}"/>
              </a:ext>
            </a:extLst>
          </p:cNvPr>
          <p:cNvSpPr txBox="1"/>
          <p:nvPr/>
        </p:nvSpPr>
        <p:spPr>
          <a:xfrm>
            <a:off x="4414127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AC310CA-8270-6B97-7E13-2786D12E7F4F}"/>
              </a:ext>
            </a:extLst>
          </p:cNvPr>
          <p:cNvCxnSpPr>
            <a:cxnSpLocks/>
          </p:cNvCxnSpPr>
          <p:nvPr/>
        </p:nvCxnSpPr>
        <p:spPr>
          <a:xfrm>
            <a:off x="4435391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8E0EA00-32EC-8C32-517F-302C916449F4}"/>
              </a:ext>
            </a:extLst>
          </p:cNvPr>
          <p:cNvSpPr txBox="1"/>
          <p:nvPr/>
        </p:nvSpPr>
        <p:spPr>
          <a:xfrm>
            <a:off x="1628284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1.87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459D2B-B3E8-B414-3D8B-5E850F9FE508}"/>
              </a:ext>
            </a:extLst>
          </p:cNvPr>
          <p:cNvSpPr txBox="1"/>
          <p:nvPr/>
        </p:nvSpPr>
        <p:spPr>
          <a:xfrm>
            <a:off x="2363437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20BD11-C836-7157-229E-FF44CD6E61CD}"/>
              </a:ext>
            </a:extLst>
          </p:cNvPr>
          <p:cNvSpPr txBox="1"/>
          <p:nvPr/>
        </p:nvSpPr>
        <p:spPr>
          <a:xfrm>
            <a:off x="1711080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46ACA5A-B09C-25A2-872C-5C22D5E012D0}"/>
              </a:ext>
            </a:extLst>
          </p:cNvPr>
          <p:cNvCxnSpPr>
            <a:cxnSpLocks/>
          </p:cNvCxnSpPr>
          <p:nvPr/>
        </p:nvCxnSpPr>
        <p:spPr>
          <a:xfrm>
            <a:off x="1732344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85C472A9-7B5D-D689-575D-FC708C7A4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977" y="2133257"/>
            <a:ext cx="2501568" cy="39996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D5B5278-F1DD-FF78-C116-91BEE2A6BD02}"/>
              </a:ext>
            </a:extLst>
          </p:cNvPr>
          <p:cNvSpPr txBox="1"/>
          <p:nvPr/>
        </p:nvSpPr>
        <p:spPr>
          <a:xfrm>
            <a:off x="7098705" y="2985290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3.53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0A919E5-EDC7-7826-52F3-9C427DD46FBF}"/>
              </a:ext>
            </a:extLst>
          </p:cNvPr>
          <p:cNvSpPr txBox="1"/>
          <p:nvPr/>
        </p:nvSpPr>
        <p:spPr>
          <a:xfrm>
            <a:off x="7833858" y="3024754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FDF4DC1-3117-FB37-2427-D6ED70B179A2}"/>
              </a:ext>
            </a:extLst>
          </p:cNvPr>
          <p:cNvSpPr txBox="1"/>
          <p:nvPr/>
        </p:nvSpPr>
        <p:spPr>
          <a:xfrm>
            <a:off x="7181501" y="2720009"/>
            <a:ext cx="117199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コロナ禍以前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4C1FACE-4817-EDE5-D6B4-B612816B560F}"/>
              </a:ext>
            </a:extLst>
          </p:cNvPr>
          <p:cNvCxnSpPr>
            <a:cxnSpLocks/>
          </p:cNvCxnSpPr>
          <p:nvPr/>
        </p:nvCxnSpPr>
        <p:spPr>
          <a:xfrm>
            <a:off x="7202765" y="2992579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6278347C-E4A7-363F-0CA5-84CF8010DF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514" y="2133257"/>
            <a:ext cx="2534292" cy="3999600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B25779E-3EB2-7E8C-AB6C-E20E54315B76}"/>
              </a:ext>
            </a:extLst>
          </p:cNvPr>
          <p:cNvSpPr txBox="1"/>
          <p:nvPr/>
        </p:nvSpPr>
        <p:spPr>
          <a:xfrm>
            <a:off x="9801752" y="2988524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8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3.34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回</a:t>
            </a:r>
            <a:r>
              <a:rPr lang="en-US" altLang="ja-JP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/</a:t>
            </a:r>
            <a:r>
              <a:rPr lang="ja-JP" altLang="en-US" sz="1400" b="1" dirty="0">
                <a:solidFill>
                  <a:schemeClr val="accent2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endParaRPr lang="ja-JP" altLang="en-US" sz="1600" b="1" dirty="0">
              <a:solidFill>
                <a:schemeClr val="accent2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31EDBA4-A74E-FA11-5771-593DD0787F11}"/>
              </a:ext>
            </a:extLst>
          </p:cNvPr>
          <p:cNvSpPr txBox="1"/>
          <p:nvPr/>
        </p:nvSpPr>
        <p:spPr>
          <a:xfrm>
            <a:off x="10536905" y="3027988"/>
            <a:ext cx="57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平均</a:t>
            </a:r>
            <a:endParaRPr lang="ja-JP" altLang="en-US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E55DC76-616E-8269-F6EE-BBF06EF909E8}"/>
              </a:ext>
            </a:extLst>
          </p:cNvPr>
          <p:cNvSpPr txBox="1"/>
          <p:nvPr/>
        </p:nvSpPr>
        <p:spPr>
          <a:xfrm>
            <a:off x="9884548" y="2727090"/>
            <a:ext cx="11719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050" b="1" dirty="0"/>
              <a:t>直近の旅行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E8E4C2A5-DA07-CAE9-E584-90E48BD6ECC0}"/>
              </a:ext>
            </a:extLst>
          </p:cNvPr>
          <p:cNvCxnSpPr>
            <a:cxnSpLocks/>
          </p:cNvCxnSpPr>
          <p:nvPr/>
        </p:nvCxnSpPr>
        <p:spPr>
          <a:xfrm>
            <a:off x="9905812" y="2995813"/>
            <a:ext cx="1171992" cy="0"/>
          </a:xfrm>
          <a:prstGeom prst="line">
            <a:avLst/>
          </a:prstGeom>
          <a:ln w="12700">
            <a:solidFill>
              <a:srgbClr val="B4C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3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8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0E6CE7E9-A8BE-A9D2-253D-5C6E81E58D27}"/>
              </a:ext>
            </a:extLst>
          </p:cNvPr>
          <p:cNvSpPr txBox="1">
            <a:spLocks/>
          </p:cNvSpPr>
          <p:nvPr/>
        </p:nvSpPr>
        <p:spPr>
          <a:xfrm>
            <a:off x="206796" y="715904"/>
            <a:ext cx="11689929" cy="79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には様々なタイプの旅行者が。相互に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フォロー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いいね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したり、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や旅行記への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コメント投稿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など、活発なコミュニケーションが展開されています。</a:t>
            </a:r>
          </a:p>
        </p:txBody>
      </p:sp>
      <p:pic>
        <p:nvPicPr>
          <p:cNvPr id="28" name="図 2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601E786-6B8A-4A9E-F821-D18636ABBE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379" y="1515900"/>
            <a:ext cx="3713864" cy="442345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79EF5CF-801C-974C-19FB-37B791C3A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5146" y="3146990"/>
            <a:ext cx="2217600" cy="329309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0" name="図 2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A733026-54CC-1026-34C5-2AE9EB5360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256" y="1550536"/>
            <a:ext cx="2216687" cy="394274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1" name="図 3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41C7F7F-A617-CFE2-141A-A1FBDCEB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629" y="3933285"/>
            <a:ext cx="2217600" cy="2502211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2A974B-4D1D-DD62-F91F-EEDB4EF1DB94}"/>
              </a:ext>
            </a:extLst>
          </p:cNvPr>
          <p:cNvSpPr txBox="1"/>
          <p:nvPr/>
        </p:nvSpPr>
        <p:spPr>
          <a:xfrm>
            <a:off x="5458600" y="1399856"/>
            <a:ext cx="198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トラベラー会員紹介ページ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CD2C236-2870-5D6A-B2F2-385613CD27C2}"/>
              </a:ext>
            </a:extLst>
          </p:cNvPr>
          <p:cNvSpPr txBox="1"/>
          <p:nvPr/>
        </p:nvSpPr>
        <p:spPr>
          <a:xfrm>
            <a:off x="9034973" y="2942607"/>
            <a:ext cx="1800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トラベラー会員ページ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FB1A902-7B00-1AFA-2EAF-F7053FD6F445}"/>
              </a:ext>
            </a:extLst>
          </p:cNvPr>
          <p:cNvSpPr txBox="1"/>
          <p:nvPr/>
        </p:nvSpPr>
        <p:spPr>
          <a:xfrm>
            <a:off x="2105023" y="1419729"/>
            <a:ext cx="864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Q&amp;A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C56F99-B2B1-3725-5733-B9C24B37F38B}"/>
              </a:ext>
            </a:extLst>
          </p:cNvPr>
          <p:cNvSpPr txBox="1"/>
          <p:nvPr/>
        </p:nvSpPr>
        <p:spPr>
          <a:xfrm>
            <a:off x="3339597" y="3781376"/>
            <a:ext cx="183600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1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旅行記への「いいね」</a:t>
            </a:r>
            <a:endParaRPr lang="en-US" altLang="ja-JP" sz="1100" b="1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09B4797E-3F19-D418-E167-6F7E285074E4}"/>
              </a:ext>
            </a:extLst>
          </p:cNvPr>
          <p:cNvSpPr/>
          <p:nvPr/>
        </p:nvSpPr>
        <p:spPr>
          <a:xfrm>
            <a:off x="5175976" y="5020543"/>
            <a:ext cx="595937" cy="59593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5937"/>
                      <a:gd name="connsiteY0" fmla="*/ 297969 h 595937"/>
                      <a:gd name="connsiteX1" fmla="*/ 297969 w 595937"/>
                      <a:gd name="connsiteY1" fmla="*/ 0 h 595937"/>
                      <a:gd name="connsiteX2" fmla="*/ 595938 w 595937"/>
                      <a:gd name="connsiteY2" fmla="*/ 297969 h 595937"/>
                      <a:gd name="connsiteX3" fmla="*/ 297969 w 595937"/>
                      <a:gd name="connsiteY3" fmla="*/ 595938 h 595937"/>
                      <a:gd name="connsiteX4" fmla="*/ 0 w 595937"/>
                      <a:gd name="connsiteY4" fmla="*/ 297969 h 595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5937" h="595937" extrusionOk="0">
                        <a:moveTo>
                          <a:pt x="0" y="297969"/>
                        </a:moveTo>
                        <a:cubicBezTo>
                          <a:pt x="-28973" y="115534"/>
                          <a:pt x="115237" y="6819"/>
                          <a:pt x="297969" y="0"/>
                        </a:cubicBezTo>
                        <a:cubicBezTo>
                          <a:pt x="499218" y="7723"/>
                          <a:pt x="551581" y="134815"/>
                          <a:pt x="595938" y="297969"/>
                        </a:cubicBezTo>
                        <a:cubicBezTo>
                          <a:pt x="571946" y="485963"/>
                          <a:pt x="459746" y="611344"/>
                          <a:pt x="297969" y="595938"/>
                        </a:cubicBezTo>
                        <a:cubicBezTo>
                          <a:pt x="99575" y="577429"/>
                          <a:pt x="35857" y="479666"/>
                          <a:pt x="0" y="29796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AE8326F-8DF7-3CCB-8227-2ECCD03B4129}"/>
              </a:ext>
            </a:extLst>
          </p:cNvPr>
          <p:cNvSpPr/>
          <p:nvPr/>
        </p:nvSpPr>
        <p:spPr>
          <a:xfrm>
            <a:off x="8410128" y="3646619"/>
            <a:ext cx="1509680" cy="17797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59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22959" y="6392922"/>
            <a:ext cx="3059487" cy="365125"/>
          </a:xfrm>
        </p:spPr>
        <p:txBody>
          <a:bodyPr/>
          <a:lstStyle/>
          <a:p>
            <a:r>
              <a:rPr lang="en-US" altLang="ja-JP" dirty="0"/>
              <a:t>Copyright © Kakaku.com, Inc. All Rights Reserved.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448-09D1-4BE7-A07D-AABAAA73F2EB}" type="slidenum">
              <a:rPr kumimoji="1" lang="ja-JP" altLang="en-US" sz="1050" smtClean="0"/>
              <a:t>9</a:t>
            </a:fld>
            <a:endParaRPr kumimoji="1" lang="ja-JP" altLang="en-US" sz="1050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074A1CB5-B0E5-D98E-72A1-125CC643B977}"/>
              </a:ext>
            </a:extLst>
          </p:cNvPr>
          <p:cNvSpPr txBox="1">
            <a:spLocks/>
          </p:cNvSpPr>
          <p:nvPr/>
        </p:nvSpPr>
        <p:spPr>
          <a:xfrm>
            <a:off x="156893" y="183604"/>
            <a:ext cx="7692391" cy="318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会員サービス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6E9DE3F8-931D-8B85-D918-E223B9CAA1F5}"/>
              </a:ext>
            </a:extLst>
          </p:cNvPr>
          <p:cNvSpPr/>
          <p:nvPr/>
        </p:nvSpPr>
        <p:spPr>
          <a:xfrm>
            <a:off x="6700685" y="6612183"/>
            <a:ext cx="1792292" cy="62213"/>
          </a:xfrm>
          <a:custGeom>
            <a:avLst/>
            <a:gdLst>
              <a:gd name="connsiteX0" fmla="*/ 0 w 1724766"/>
              <a:gd name="connsiteY0" fmla="*/ 186180 h 186180"/>
              <a:gd name="connsiteX1" fmla="*/ 624201 w 1724766"/>
              <a:gd name="connsiteY1" fmla="*/ 15 h 186180"/>
              <a:gd name="connsiteX2" fmla="*/ 1237451 w 1724766"/>
              <a:gd name="connsiteY2" fmla="*/ 175230 h 186180"/>
              <a:gd name="connsiteX3" fmla="*/ 1724766 w 1724766"/>
              <a:gd name="connsiteY3" fmla="*/ 93098 h 18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766" h="186180">
                <a:moveTo>
                  <a:pt x="0" y="186180"/>
                </a:moveTo>
                <a:cubicBezTo>
                  <a:pt x="208979" y="94010"/>
                  <a:pt x="417959" y="1840"/>
                  <a:pt x="624201" y="15"/>
                </a:cubicBezTo>
                <a:cubicBezTo>
                  <a:pt x="830443" y="-1810"/>
                  <a:pt x="1054024" y="159716"/>
                  <a:pt x="1237451" y="175230"/>
                </a:cubicBezTo>
                <a:cubicBezTo>
                  <a:pt x="1420879" y="190744"/>
                  <a:pt x="1572822" y="141921"/>
                  <a:pt x="1724766" y="93098"/>
                </a:cubicBezTo>
              </a:path>
            </a:pathLst>
          </a:custGeom>
          <a:solidFill>
            <a:schemeClr val="bg1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タイトル 4">
            <a:extLst>
              <a:ext uri="{FF2B5EF4-FFF2-40B4-BE49-F238E27FC236}">
                <a16:creationId xmlns:a16="http://schemas.microsoft.com/office/drawing/2014/main" id="{46A71598-13A2-8DE5-2BD6-7545BDDE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710876"/>
            <a:ext cx="7906224" cy="540211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旅行で貯まる・使えるフォートラベルポイント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CD121F-5568-B615-72A3-F7FC1FB22F89}"/>
              </a:ext>
            </a:extLst>
          </p:cNvPr>
          <p:cNvSpPr txBox="1">
            <a:spLocks/>
          </p:cNvSpPr>
          <p:nvPr/>
        </p:nvSpPr>
        <p:spPr>
          <a:xfrm>
            <a:off x="419721" y="1251087"/>
            <a:ext cx="11229353" cy="79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クチコミ・旅行記の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投稿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などでポイントが貯まり、ポイントは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マイル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などに交換できます。　　　　　　　</a:t>
            </a:r>
            <a:r>
              <a:rPr lang="ja-JP" altLang="en-US" sz="18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活発な旅行アクション</a:t>
            </a:r>
            <a:r>
              <a:rPr lang="ja-JP" altLang="en-US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を促します。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D300C5-C585-AFA0-79A2-50C1E79BC972}"/>
              </a:ext>
            </a:extLst>
          </p:cNvPr>
          <p:cNvSpPr txBox="1"/>
          <p:nvPr/>
        </p:nvSpPr>
        <p:spPr>
          <a:xfrm>
            <a:off x="4684670" y="2389819"/>
            <a:ext cx="222660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ポイントが貯まる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7FEA5B2-A624-F0B9-2A07-E6C4A21879C3}"/>
              </a:ext>
            </a:extLst>
          </p:cNvPr>
          <p:cNvSpPr txBox="1"/>
          <p:nvPr/>
        </p:nvSpPr>
        <p:spPr>
          <a:xfrm>
            <a:off x="4152631" y="4656748"/>
            <a:ext cx="3505322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b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マイルや各種ポイントに交換</a:t>
            </a:r>
            <a:endParaRPr lang="en-US" altLang="ja-JP" b="1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タイトル 26">
            <a:extLst>
              <a:ext uri="{FF2B5EF4-FFF2-40B4-BE49-F238E27FC236}">
                <a16:creationId xmlns:a16="http://schemas.microsoft.com/office/drawing/2014/main" id="{BC775524-3C90-1502-0FAB-84A509D4AB72}"/>
              </a:ext>
            </a:extLst>
          </p:cNvPr>
          <p:cNvSpPr txBox="1">
            <a:spLocks/>
          </p:cNvSpPr>
          <p:nvPr/>
        </p:nvSpPr>
        <p:spPr>
          <a:xfrm>
            <a:off x="4326261" y="3093802"/>
            <a:ext cx="1355535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クチコミ投稿</a:t>
            </a:r>
          </a:p>
        </p:txBody>
      </p:sp>
      <p:sp>
        <p:nvSpPr>
          <p:cNvPr id="20" name="タイトル 26">
            <a:extLst>
              <a:ext uri="{FF2B5EF4-FFF2-40B4-BE49-F238E27FC236}">
                <a16:creationId xmlns:a16="http://schemas.microsoft.com/office/drawing/2014/main" id="{E6725B5B-EBC6-99F5-B42C-658AB24DC761}"/>
              </a:ext>
            </a:extLst>
          </p:cNvPr>
          <p:cNvSpPr txBox="1">
            <a:spLocks/>
          </p:cNvSpPr>
          <p:nvPr/>
        </p:nvSpPr>
        <p:spPr>
          <a:xfrm>
            <a:off x="6149712" y="3093801"/>
            <a:ext cx="1084558" cy="28777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旅行記投稿</a:t>
            </a:r>
          </a:p>
        </p:txBody>
      </p:sp>
      <p:pic>
        <p:nvPicPr>
          <p:cNvPr id="21" name="グラフィックス 20" descr="線矢印: 時計回りの曲線 単色塗りつぶし">
            <a:extLst>
              <a:ext uri="{FF2B5EF4-FFF2-40B4-BE49-F238E27FC236}">
                <a16:creationId xmlns:a16="http://schemas.microsoft.com/office/drawing/2014/main" id="{DF34FD37-34EA-1000-C3AA-6386C0075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H="1">
            <a:off x="8024765" y="2449635"/>
            <a:ext cx="2082511" cy="2082511"/>
          </a:xfrm>
          <a:prstGeom prst="rect">
            <a:avLst/>
          </a:prstGeom>
        </p:spPr>
      </p:pic>
      <p:pic>
        <p:nvPicPr>
          <p:cNvPr id="22" name="グラフィックス 21" descr="線矢印: 時計回りの曲線 単色塗りつぶし">
            <a:extLst>
              <a:ext uri="{FF2B5EF4-FFF2-40B4-BE49-F238E27FC236}">
                <a16:creationId xmlns:a16="http://schemas.microsoft.com/office/drawing/2014/main" id="{78EBEA10-5415-4997-D086-1DD800D88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32565" flipV="1">
            <a:off x="1776880" y="2629186"/>
            <a:ext cx="2082511" cy="2082511"/>
          </a:xfrm>
          <a:prstGeom prst="rect">
            <a:avLst/>
          </a:prstGeom>
        </p:spPr>
      </p:pic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30AA74E-2281-0E83-CDE0-FF840DC58628}"/>
              </a:ext>
            </a:extLst>
          </p:cNvPr>
          <p:cNvSpPr/>
          <p:nvPr/>
        </p:nvSpPr>
        <p:spPr>
          <a:xfrm>
            <a:off x="4389046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5448C12F-4737-9AD4-8C7B-D568B7E93944}"/>
              </a:ext>
            </a:extLst>
          </p:cNvPr>
          <p:cNvSpPr/>
          <p:nvPr/>
        </p:nvSpPr>
        <p:spPr>
          <a:xfrm>
            <a:off x="6047990" y="2982015"/>
            <a:ext cx="1288002" cy="116537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3" name="Picture 18" descr="クチコミ投稿">
            <a:extLst>
              <a:ext uri="{FF2B5EF4-FFF2-40B4-BE49-F238E27FC236}">
                <a16:creationId xmlns:a16="http://schemas.microsoft.com/office/drawing/2014/main" id="{823F0547-01D6-62F7-8E6C-414A425A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9284" y="5205434"/>
            <a:ext cx="1484319" cy="10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6">
            <a:extLst>
              <a:ext uri="{FF2B5EF4-FFF2-40B4-BE49-F238E27FC236}">
                <a16:creationId xmlns:a16="http://schemas.microsoft.com/office/drawing/2014/main" id="{0D329EF0-F300-39BE-5A49-457A8123F82D}"/>
              </a:ext>
            </a:extLst>
          </p:cNvPr>
          <p:cNvSpPr txBox="1">
            <a:spLocks/>
          </p:cNvSpPr>
          <p:nvPr/>
        </p:nvSpPr>
        <p:spPr>
          <a:xfrm>
            <a:off x="3614468" y="5032066"/>
            <a:ext cx="5091295" cy="11467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JAL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ANA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など航空会社のマイル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ギフトカード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楽天ポイント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d</a:t>
            </a:r>
            <a:r>
              <a:rPr lang="ja-JP" altLang="en-US" sz="14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ポイント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などに交換できます。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くわしくはこちら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  <a:hlinkClick r:id="rId5"/>
              </a:rPr>
              <a:t>https://4travel.jp/pointclub/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endParaRPr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0" name="Picture 28" descr="クチコミ投稿">
            <a:extLst>
              <a:ext uri="{FF2B5EF4-FFF2-40B4-BE49-F238E27FC236}">
                <a16:creationId xmlns:a16="http://schemas.microsoft.com/office/drawing/2014/main" id="{E0FDF9E5-45C6-08F1-A4EA-2A6C42A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426" y="3427121"/>
            <a:ext cx="767330" cy="5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クチコミ投稿">
            <a:extLst>
              <a:ext uri="{FF2B5EF4-FFF2-40B4-BE49-F238E27FC236}">
                <a16:creationId xmlns:a16="http://schemas.microsoft.com/office/drawing/2014/main" id="{7FAF5179-8335-845A-0EA4-B9F261B1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68" y="3442229"/>
            <a:ext cx="825414" cy="6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ポイント">
            <a:extLst>
              <a:ext uri="{FF2B5EF4-FFF2-40B4-BE49-F238E27FC236}">
                <a16:creationId xmlns:a16="http://schemas.microsoft.com/office/drawing/2014/main" id="{8D5F2862-AE73-678F-7BAE-5FE26F42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319158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2" descr="ポイント">
            <a:extLst>
              <a:ext uri="{FF2B5EF4-FFF2-40B4-BE49-F238E27FC236}">
                <a16:creationId xmlns:a16="http://schemas.microsoft.com/office/drawing/2014/main" id="{5C5AC25F-9C88-F499-EA6A-F23CD4F2A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220" r="67210"/>
          <a:stretch/>
        </p:blipFill>
        <p:spPr bwMode="auto">
          <a:xfrm>
            <a:off x="7733065" y="2989962"/>
            <a:ext cx="931288" cy="11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2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4trave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67A5"/>
      </a:accent1>
      <a:accent2>
        <a:srgbClr val="FE1B0A"/>
      </a:accent2>
      <a:accent3>
        <a:srgbClr val="8D9FBF"/>
      </a:accent3>
      <a:accent4>
        <a:srgbClr val="EEB000"/>
      </a:accent4>
      <a:accent5>
        <a:srgbClr val="203864"/>
      </a:accent5>
      <a:accent6>
        <a:srgbClr val="008080"/>
      </a:accent6>
      <a:hlink>
        <a:srgbClr val="0070C0"/>
      </a:hlink>
      <a:folHlink>
        <a:srgbClr val="6F3B5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1019</Words>
  <Application>Microsoft Office PowerPoint</Application>
  <PresentationFormat>ワイド画面</PresentationFormat>
  <Paragraphs>209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豊富なコンテンツで”旅マエ”から”旅アト”までの時間軸を幅広くカバーします。</vt:lpstr>
      <vt:lpstr>閲覧者属性</vt:lpstr>
      <vt:lpstr>サイト来訪のタイミング</vt:lpstr>
      <vt:lpstr>旅行意識の高いユーザーを多く抱えています</vt:lpstr>
      <vt:lpstr>PowerPoint プレゼンテーション</vt:lpstr>
      <vt:lpstr>旅行で貯まる・使えるフォートラベルポイント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川本 芙美</dc:creator>
  <cp:lastModifiedBy>宮橋 由佳</cp:lastModifiedBy>
  <cp:revision>347</cp:revision>
  <dcterms:created xsi:type="dcterms:W3CDTF">2019-06-20T03:57:23Z</dcterms:created>
  <dcterms:modified xsi:type="dcterms:W3CDTF">2025-08-05T02:09:55Z</dcterms:modified>
</cp:coreProperties>
</file>