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2" r:id="rId2"/>
    <p:sldId id="340" r:id="rId3"/>
    <p:sldId id="286" r:id="rId4"/>
    <p:sldId id="278" r:id="rId5"/>
    <p:sldId id="279" r:id="rId6"/>
    <p:sldId id="280" r:id="rId7"/>
    <p:sldId id="341" r:id="rId8"/>
    <p:sldId id="342" r:id="rId9"/>
    <p:sldId id="343" r:id="rId10"/>
    <p:sldId id="284" r:id="rId11"/>
    <p:sldId id="285" r:id="rId12"/>
    <p:sldId id="266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5A1259-D07D-362A-C7E9-9B8C82AADB11}" name="平井 美帆" initials="美平" userId="S::hirai_miho@coreprice.com::91924115-dd3b-45ca-8213-c37ceed2e7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AB900"/>
    <a:srgbClr val="FDFDFD"/>
    <a:srgbClr val="E7E6E6"/>
    <a:srgbClr val="2C67A5"/>
    <a:srgbClr val="FF3300"/>
    <a:srgbClr val="8D9FBF"/>
    <a:srgbClr val="000000"/>
    <a:srgbClr val="1D5B9D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159B-8981-4D06-BF3B-7887E8B8159A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DCC0E-D956-4FA7-AAA0-85EA931A7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03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810" y="-18288"/>
            <a:ext cx="13104498" cy="6879861"/>
          </a:xfrm>
          <a:prstGeom prst="rect">
            <a:avLst/>
          </a:prstGeom>
        </p:spPr>
      </p:pic>
      <p:sp>
        <p:nvSpPr>
          <p:cNvPr id="19" name="正方形/長方形 18"/>
          <p:cNvSpPr/>
          <p:nvPr userDrawn="1"/>
        </p:nvSpPr>
        <p:spPr>
          <a:xfrm>
            <a:off x="685801" y="782950"/>
            <a:ext cx="11059885" cy="5222745"/>
          </a:xfrm>
          <a:prstGeom prst="rect">
            <a:avLst/>
          </a:pr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66581"/>
            <a:ext cx="9144000" cy="1665660"/>
          </a:xfrm>
          <a:prstGeom prst="rect">
            <a:avLst/>
          </a:prstGeom>
        </p:spPr>
        <p:txBody>
          <a:bodyPr anchor="t"/>
          <a:lstStyle>
            <a:lvl1pPr algn="ctr">
              <a:defRPr sz="60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25162"/>
            <a:ext cx="9144000" cy="7040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3048" y="6356350"/>
            <a:ext cx="4114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Copyright(c) forTravel, Inc. All rights reserved.</a:t>
            </a:r>
            <a:endParaRPr lang="en-US" altLang="ja-JP" dirty="0"/>
          </a:p>
        </p:txBody>
      </p:sp>
      <p:pic>
        <p:nvPicPr>
          <p:cNvPr id="20" name="図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15" y="1693630"/>
            <a:ext cx="3033713" cy="7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9" y="1448478"/>
            <a:ext cx="11249297" cy="2852737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rgbClr val="2C67A5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389" y="4589463"/>
            <a:ext cx="1124929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028" y="6377898"/>
            <a:ext cx="3059487" cy="365125"/>
          </a:xfrm>
        </p:spPr>
        <p:txBody>
          <a:bodyPr/>
          <a:lstStyle>
            <a:lvl1pPr algn="l">
              <a:defRPr sz="9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D8B91448-09D1-4BE7-A07D-AABAAA73F2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" y="5892"/>
            <a:ext cx="9400209" cy="868751"/>
          </a:xfrm>
          <a:prstGeom prst="rect">
            <a:avLst/>
          </a:prstGeom>
          <a:noFill/>
        </p:spPr>
        <p:txBody>
          <a:bodyPr vert="horz" lIns="324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 spc="3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150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011" y="1982909"/>
            <a:ext cx="5579565" cy="4182760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82909"/>
            <a:ext cx="5532119" cy="4182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テキスト プレースホルダー 10"/>
          <p:cNvSpPr>
            <a:spLocks noGrp="1"/>
          </p:cNvSpPr>
          <p:nvPr>
            <p:ph type="body" sz="quarter" idx="13" hasCustomPrompt="1"/>
          </p:nvPr>
        </p:nvSpPr>
        <p:spPr>
          <a:xfrm>
            <a:off x="418012" y="1242486"/>
            <a:ext cx="5579564" cy="604815"/>
          </a:xfrm>
        </p:spPr>
        <p:txBody>
          <a:bodyPr/>
          <a:lstStyle>
            <a:lvl1pPr marL="0" indent="0">
              <a:buNone/>
              <a:defRPr sz="2800">
                <a:solidFill>
                  <a:srgbClr val="2C67A5"/>
                </a:solidFill>
              </a:defRPr>
            </a:lvl1pPr>
          </a:lstStyle>
          <a:p>
            <a:r>
              <a:rPr kumimoji="1" lang="ja-JP" altLang="en-US" sz="3200" b="1" dirty="0">
                <a:solidFill>
                  <a:srgbClr val="1D5B9D"/>
                </a:solidFill>
              </a:rPr>
              <a:t>タイトル</a:t>
            </a:r>
          </a:p>
        </p:txBody>
      </p:sp>
      <p:sp>
        <p:nvSpPr>
          <p:cNvPr id="14" name="テキスト プレースホルダー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12704" y="1242485"/>
            <a:ext cx="5579564" cy="604815"/>
          </a:xfrm>
        </p:spPr>
        <p:txBody>
          <a:bodyPr/>
          <a:lstStyle>
            <a:lvl1pPr marL="0" indent="0">
              <a:buNone/>
              <a:defRPr sz="2800">
                <a:solidFill>
                  <a:srgbClr val="2C67A5"/>
                </a:solidFill>
              </a:defRPr>
            </a:lvl1pPr>
          </a:lstStyle>
          <a:p>
            <a:r>
              <a:rPr kumimoji="1" lang="ja-JP" altLang="en-US" sz="3200" b="1" dirty="0">
                <a:solidFill>
                  <a:srgbClr val="1D5B9D"/>
                </a:solidFill>
              </a:rPr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95889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225" y="1332411"/>
            <a:ext cx="11234057" cy="484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20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248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D8B91448-09D1-4BE7-A07D-AABAAA73F2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1"/>
            <a:ext cx="12192000" cy="609600"/>
          </a:xfrm>
          <a:prstGeom prst="rect">
            <a:avLst/>
          </a:prstGeom>
          <a:solidFill>
            <a:srgbClr val="2C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822" y="136525"/>
            <a:ext cx="1352548" cy="351662"/>
          </a:xfrm>
          <a:prstGeom prst="rect">
            <a:avLst/>
          </a:prstGeom>
        </p:spPr>
      </p:pic>
      <p:sp>
        <p:nvSpPr>
          <p:cNvPr id="10" name="タイトル プレースホルダー 9"/>
          <p:cNvSpPr>
            <a:spLocks noGrp="1"/>
          </p:cNvSpPr>
          <p:nvPr>
            <p:ph type="title"/>
          </p:nvPr>
        </p:nvSpPr>
        <p:spPr>
          <a:xfrm>
            <a:off x="130630" y="147113"/>
            <a:ext cx="9608687" cy="72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6516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b="1" kern="1200">
          <a:solidFill>
            <a:schemeClr val="bg1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sv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hyperlink" Target="https://4travel.jp/pointclub/" TargetMode="External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png"/><Relationship Id="rId3" Type="http://schemas.openxmlformats.org/officeDocument/2006/relationships/image" Target="../media/image72.jpe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sv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pn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8B91448-09D1-4BE7-A07D-AABAAA73F2EB}" type="slidenum">
              <a:rPr kumimoji="1" lang="ja-JP" altLang="en-US" sz="1050" smtClean="0"/>
              <a:pPr>
                <a:spcAft>
                  <a:spcPts val="600"/>
                </a:spcAft>
              </a:pPr>
              <a:t>1</a:t>
            </a:fld>
            <a:endParaRPr kumimoji="1" lang="ja-JP" altLang="en-US" sz="1050"/>
          </a:p>
        </p:txBody>
      </p:sp>
      <p:pic>
        <p:nvPicPr>
          <p:cNvPr id="3" name="図 2" descr="山の頂上に立つ人&#10;&#10;自動的に生成された説明">
            <a:extLst>
              <a:ext uri="{FF2B5EF4-FFF2-40B4-BE49-F238E27FC236}">
                <a16:creationId xmlns:a16="http://schemas.microsoft.com/office/drawing/2014/main" id="{D92E9B9F-EE3E-3262-FBFF-306F8A139C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7" t="1629" r="733" b="15314"/>
          <a:stretch/>
        </p:blipFill>
        <p:spPr>
          <a:xfrm>
            <a:off x="0" y="0"/>
            <a:ext cx="12190432" cy="68790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E42A9D7-1916-4AFF-6EFB-000622496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92" y="370158"/>
            <a:ext cx="3240959" cy="842649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8E2DF804-586B-B945-682B-FD47EBA4AFB1}"/>
              </a:ext>
            </a:extLst>
          </p:cNvPr>
          <p:cNvSpPr txBox="1">
            <a:spLocks/>
          </p:cNvSpPr>
          <p:nvPr/>
        </p:nvSpPr>
        <p:spPr>
          <a:xfrm>
            <a:off x="3787150" y="370158"/>
            <a:ext cx="3776609" cy="9379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2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旅行のクチコミと比較サイト </a:t>
            </a:r>
            <a:br>
              <a:rPr lang="ja-JP" altLang="en-US" sz="4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4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</a:t>
            </a:r>
          </a:p>
        </p:txBody>
      </p:sp>
      <p:sp>
        <p:nvSpPr>
          <p:cNvPr id="12" name="フッター プレースホルダー 5">
            <a:extLst>
              <a:ext uri="{FF2B5EF4-FFF2-40B4-BE49-F238E27FC236}">
                <a16:creationId xmlns:a16="http://schemas.microsoft.com/office/drawing/2014/main" id="{830A8091-8D70-9716-3B88-99E3C9115F8E}"/>
              </a:ext>
            </a:extLst>
          </p:cNvPr>
          <p:cNvSpPr txBox="1">
            <a:spLocks/>
          </p:cNvSpPr>
          <p:nvPr/>
        </p:nvSpPr>
        <p:spPr>
          <a:xfrm>
            <a:off x="8958916" y="6513910"/>
            <a:ext cx="3231516" cy="365125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000" dirty="0">
                <a:solidFill>
                  <a:schemeClr val="bg1"/>
                </a:solidFill>
                <a:effectLst>
                  <a:glow rad="1778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Copyright © Kakaku.com,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16709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22959" y="6392922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10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会員サービス</a:t>
            </a:r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E9DE3F8-931D-8B85-D918-E223B9CAA1F5}"/>
              </a:ext>
            </a:extLst>
          </p:cNvPr>
          <p:cNvSpPr/>
          <p:nvPr/>
        </p:nvSpPr>
        <p:spPr>
          <a:xfrm>
            <a:off x="6700685" y="6612183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0E6CE7E9-A8BE-A9D2-253D-5C6E81E58D27}"/>
              </a:ext>
            </a:extLst>
          </p:cNvPr>
          <p:cNvSpPr txBox="1">
            <a:spLocks/>
          </p:cNvSpPr>
          <p:nvPr/>
        </p:nvSpPr>
        <p:spPr>
          <a:xfrm>
            <a:off x="206796" y="715904"/>
            <a:ext cx="11689929" cy="799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には様々なタイプの旅行者が。相互に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フォロー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いいね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したり、</a:t>
            </a:r>
            <a:r>
              <a:rPr lang="en-US" altLang="ja-JP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Q&amp;A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や旅行記への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コメント投稿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など、活発なコミュニケーションが展開されています。</a:t>
            </a:r>
          </a:p>
        </p:txBody>
      </p:sp>
      <p:pic>
        <p:nvPicPr>
          <p:cNvPr id="28" name="図 2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601E786-6B8A-4A9E-F821-D18636ABBE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7379" y="1515900"/>
            <a:ext cx="3713864" cy="4423457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29" name="図 2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79EF5CF-801C-974C-19FB-37B791C3A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5146" y="3146990"/>
            <a:ext cx="2217600" cy="3293091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30" name="図 29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2A733026-54CC-1026-34C5-2AE9EB5360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256" y="1550536"/>
            <a:ext cx="2216687" cy="3942747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31" name="図 30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041C7F7F-A617-CFE2-141A-A1FBDCEB4A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629" y="3933285"/>
            <a:ext cx="2217600" cy="2502211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D2A974B-4D1D-DD62-F91F-EEDB4EF1DB94}"/>
              </a:ext>
            </a:extLst>
          </p:cNvPr>
          <p:cNvSpPr txBox="1"/>
          <p:nvPr/>
        </p:nvSpPr>
        <p:spPr>
          <a:xfrm>
            <a:off x="5458600" y="1399856"/>
            <a:ext cx="1980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トラベラー会員紹介ページ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CD2C236-2870-5D6A-B2F2-385613CD27C2}"/>
              </a:ext>
            </a:extLst>
          </p:cNvPr>
          <p:cNvSpPr txBox="1"/>
          <p:nvPr/>
        </p:nvSpPr>
        <p:spPr>
          <a:xfrm>
            <a:off x="9034973" y="2942607"/>
            <a:ext cx="1800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トラベラー会員ページ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FB1A902-7B00-1AFA-2EAF-F7053FD6F445}"/>
              </a:ext>
            </a:extLst>
          </p:cNvPr>
          <p:cNvSpPr txBox="1"/>
          <p:nvPr/>
        </p:nvSpPr>
        <p:spPr>
          <a:xfrm>
            <a:off x="2105023" y="1419729"/>
            <a:ext cx="86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Q&amp;A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1C56F99-B2B1-3725-5733-B9C24B37F38B}"/>
              </a:ext>
            </a:extLst>
          </p:cNvPr>
          <p:cNvSpPr txBox="1"/>
          <p:nvPr/>
        </p:nvSpPr>
        <p:spPr>
          <a:xfrm>
            <a:off x="3339597" y="3781376"/>
            <a:ext cx="1836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旅行記への「いいね」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09B4797E-3F19-D418-E167-6F7E285074E4}"/>
              </a:ext>
            </a:extLst>
          </p:cNvPr>
          <p:cNvSpPr/>
          <p:nvPr/>
        </p:nvSpPr>
        <p:spPr>
          <a:xfrm>
            <a:off x="5175976" y="5020543"/>
            <a:ext cx="595937" cy="595937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5937"/>
                      <a:gd name="connsiteY0" fmla="*/ 297969 h 595937"/>
                      <a:gd name="connsiteX1" fmla="*/ 297969 w 595937"/>
                      <a:gd name="connsiteY1" fmla="*/ 0 h 595937"/>
                      <a:gd name="connsiteX2" fmla="*/ 595938 w 595937"/>
                      <a:gd name="connsiteY2" fmla="*/ 297969 h 595937"/>
                      <a:gd name="connsiteX3" fmla="*/ 297969 w 595937"/>
                      <a:gd name="connsiteY3" fmla="*/ 595938 h 595937"/>
                      <a:gd name="connsiteX4" fmla="*/ 0 w 595937"/>
                      <a:gd name="connsiteY4" fmla="*/ 297969 h 595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5937" h="595937" extrusionOk="0">
                        <a:moveTo>
                          <a:pt x="0" y="297969"/>
                        </a:moveTo>
                        <a:cubicBezTo>
                          <a:pt x="-28973" y="115534"/>
                          <a:pt x="115237" y="6819"/>
                          <a:pt x="297969" y="0"/>
                        </a:cubicBezTo>
                        <a:cubicBezTo>
                          <a:pt x="499218" y="7723"/>
                          <a:pt x="551581" y="134815"/>
                          <a:pt x="595938" y="297969"/>
                        </a:cubicBezTo>
                        <a:cubicBezTo>
                          <a:pt x="571946" y="485963"/>
                          <a:pt x="459746" y="611344"/>
                          <a:pt x="297969" y="595938"/>
                        </a:cubicBezTo>
                        <a:cubicBezTo>
                          <a:pt x="99575" y="577429"/>
                          <a:pt x="35857" y="479666"/>
                          <a:pt x="0" y="29796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AE8326F-8DF7-3CCB-8227-2ECCD03B4129}"/>
              </a:ext>
            </a:extLst>
          </p:cNvPr>
          <p:cNvSpPr/>
          <p:nvPr/>
        </p:nvSpPr>
        <p:spPr>
          <a:xfrm>
            <a:off x="8410128" y="3646619"/>
            <a:ext cx="1509680" cy="17797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59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22959" y="6392922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11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会員サービス</a:t>
            </a:r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E9DE3F8-931D-8B85-D918-E223B9CAA1F5}"/>
              </a:ext>
            </a:extLst>
          </p:cNvPr>
          <p:cNvSpPr/>
          <p:nvPr/>
        </p:nvSpPr>
        <p:spPr>
          <a:xfrm>
            <a:off x="6700685" y="6612183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タイトル 4">
            <a:extLst>
              <a:ext uri="{FF2B5EF4-FFF2-40B4-BE49-F238E27FC236}">
                <a16:creationId xmlns:a16="http://schemas.microsoft.com/office/drawing/2014/main" id="{46A71598-13A2-8DE5-2BD6-7545BDDE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6" y="710876"/>
            <a:ext cx="7906224" cy="540211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旅行で貯まる・使えるフォートラベルポイント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CD121F-5568-B615-72A3-F7FC1FB22F89}"/>
              </a:ext>
            </a:extLst>
          </p:cNvPr>
          <p:cNvSpPr txBox="1">
            <a:spLocks/>
          </p:cNvSpPr>
          <p:nvPr/>
        </p:nvSpPr>
        <p:spPr>
          <a:xfrm>
            <a:off x="419721" y="1251087"/>
            <a:ext cx="11229353" cy="799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クチコミ・旅行記の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投稿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などでポイントが貯まり、ポイントは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マイル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などに交換できます。　　　　　　　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活発な旅行アクション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を促します。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D300C5-C585-AFA0-79A2-50C1E79BC972}"/>
              </a:ext>
            </a:extLst>
          </p:cNvPr>
          <p:cNvSpPr txBox="1"/>
          <p:nvPr/>
        </p:nvSpPr>
        <p:spPr>
          <a:xfrm>
            <a:off x="4684670" y="2389819"/>
            <a:ext cx="2226603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ポイントが貯まる</a:t>
            </a:r>
            <a:endParaRPr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7FEA5B2-A624-F0B9-2A07-E6C4A21879C3}"/>
              </a:ext>
            </a:extLst>
          </p:cNvPr>
          <p:cNvSpPr txBox="1"/>
          <p:nvPr/>
        </p:nvSpPr>
        <p:spPr>
          <a:xfrm>
            <a:off x="4152631" y="4656748"/>
            <a:ext cx="3505322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ja-JP" altLang="en-US" b="1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マイルや各種ポイントに交換</a:t>
            </a:r>
            <a:endParaRPr lang="en-US" altLang="ja-JP" b="1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タイトル 26">
            <a:extLst>
              <a:ext uri="{FF2B5EF4-FFF2-40B4-BE49-F238E27FC236}">
                <a16:creationId xmlns:a16="http://schemas.microsoft.com/office/drawing/2014/main" id="{BC775524-3C90-1502-0FAB-84A509D4AB72}"/>
              </a:ext>
            </a:extLst>
          </p:cNvPr>
          <p:cNvSpPr txBox="1">
            <a:spLocks/>
          </p:cNvSpPr>
          <p:nvPr/>
        </p:nvSpPr>
        <p:spPr>
          <a:xfrm>
            <a:off x="4326261" y="3093802"/>
            <a:ext cx="1355535" cy="28777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クチコミ投稿</a:t>
            </a:r>
          </a:p>
        </p:txBody>
      </p:sp>
      <p:sp>
        <p:nvSpPr>
          <p:cNvPr id="20" name="タイトル 26">
            <a:extLst>
              <a:ext uri="{FF2B5EF4-FFF2-40B4-BE49-F238E27FC236}">
                <a16:creationId xmlns:a16="http://schemas.microsoft.com/office/drawing/2014/main" id="{E6725B5B-EBC6-99F5-B42C-658AB24DC761}"/>
              </a:ext>
            </a:extLst>
          </p:cNvPr>
          <p:cNvSpPr txBox="1">
            <a:spLocks/>
          </p:cNvSpPr>
          <p:nvPr/>
        </p:nvSpPr>
        <p:spPr>
          <a:xfrm>
            <a:off x="6149712" y="3093801"/>
            <a:ext cx="1084558" cy="28777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旅行記投稿</a:t>
            </a:r>
          </a:p>
        </p:txBody>
      </p:sp>
      <p:pic>
        <p:nvPicPr>
          <p:cNvPr id="21" name="グラフィックス 20" descr="線矢印: 時計回りの曲線 単色塗りつぶし">
            <a:extLst>
              <a:ext uri="{FF2B5EF4-FFF2-40B4-BE49-F238E27FC236}">
                <a16:creationId xmlns:a16="http://schemas.microsoft.com/office/drawing/2014/main" id="{DF34FD37-34EA-1000-C3AA-6386C0075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132565" flipH="1">
            <a:off x="8024765" y="2449635"/>
            <a:ext cx="2082511" cy="2082511"/>
          </a:xfrm>
          <a:prstGeom prst="rect">
            <a:avLst/>
          </a:prstGeom>
        </p:spPr>
      </p:pic>
      <p:pic>
        <p:nvPicPr>
          <p:cNvPr id="22" name="グラフィックス 21" descr="線矢印: 時計回りの曲線 単色塗りつぶし">
            <a:extLst>
              <a:ext uri="{FF2B5EF4-FFF2-40B4-BE49-F238E27FC236}">
                <a16:creationId xmlns:a16="http://schemas.microsoft.com/office/drawing/2014/main" id="{78EBEA10-5415-4997-D086-1DD800D88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132565" flipV="1">
            <a:off x="1776880" y="2629186"/>
            <a:ext cx="2082511" cy="2082511"/>
          </a:xfrm>
          <a:prstGeom prst="rect">
            <a:avLst/>
          </a:prstGeom>
        </p:spPr>
      </p:pic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B30AA74E-2281-0E83-CDE0-FF840DC58628}"/>
              </a:ext>
            </a:extLst>
          </p:cNvPr>
          <p:cNvSpPr/>
          <p:nvPr/>
        </p:nvSpPr>
        <p:spPr>
          <a:xfrm>
            <a:off x="4389046" y="2982015"/>
            <a:ext cx="1288002" cy="116537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5448C12F-4737-9AD4-8C7B-D568B7E93944}"/>
              </a:ext>
            </a:extLst>
          </p:cNvPr>
          <p:cNvSpPr/>
          <p:nvPr/>
        </p:nvSpPr>
        <p:spPr>
          <a:xfrm>
            <a:off x="6047990" y="2982015"/>
            <a:ext cx="1288002" cy="116537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3" name="Picture 18" descr="クチコミ投稿">
            <a:extLst>
              <a:ext uri="{FF2B5EF4-FFF2-40B4-BE49-F238E27FC236}">
                <a16:creationId xmlns:a16="http://schemas.microsoft.com/office/drawing/2014/main" id="{823F0547-01D6-62F7-8E6C-414A425A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9284" y="5205434"/>
            <a:ext cx="1484319" cy="107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6">
            <a:extLst>
              <a:ext uri="{FF2B5EF4-FFF2-40B4-BE49-F238E27FC236}">
                <a16:creationId xmlns:a16="http://schemas.microsoft.com/office/drawing/2014/main" id="{0D329EF0-F300-39BE-5A49-457A8123F82D}"/>
              </a:ext>
            </a:extLst>
          </p:cNvPr>
          <p:cNvSpPr txBox="1">
            <a:spLocks/>
          </p:cNvSpPr>
          <p:nvPr/>
        </p:nvSpPr>
        <p:spPr>
          <a:xfrm>
            <a:off x="3614468" y="5032066"/>
            <a:ext cx="5091295" cy="11467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JAL</a:t>
            </a:r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ANA</a:t>
            </a:r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など航空会社のマイル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や、</a:t>
            </a:r>
            <a:r>
              <a:rPr lang="en-US" altLang="ja-JP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Amazon</a:t>
            </a:r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ギフトカード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楽天ポイント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d</a:t>
            </a:r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ポイント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などに交換できます。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くわしくはこちら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hlinkClick r:id="rId5"/>
              </a:rPr>
              <a:t>https://4travel.jp/pointclub/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endParaRPr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0" name="Picture 28" descr="クチコミ投稿">
            <a:extLst>
              <a:ext uri="{FF2B5EF4-FFF2-40B4-BE49-F238E27FC236}">
                <a16:creationId xmlns:a16="http://schemas.microsoft.com/office/drawing/2014/main" id="{E0FDF9E5-45C6-08F1-A4EA-2A6C42A2A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426" y="3427121"/>
            <a:ext cx="767330" cy="5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0" descr="クチコミ投稿">
            <a:extLst>
              <a:ext uri="{FF2B5EF4-FFF2-40B4-BE49-F238E27FC236}">
                <a16:creationId xmlns:a16="http://schemas.microsoft.com/office/drawing/2014/main" id="{7FAF5179-8335-845A-0EA4-B9F261B1C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668" y="3442229"/>
            <a:ext cx="825414" cy="64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2" descr="ポイント">
            <a:extLst>
              <a:ext uri="{FF2B5EF4-FFF2-40B4-BE49-F238E27FC236}">
                <a16:creationId xmlns:a16="http://schemas.microsoft.com/office/drawing/2014/main" id="{8D5F2862-AE73-678F-7BAE-5FE26F422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220" r="67210"/>
          <a:stretch/>
        </p:blipFill>
        <p:spPr bwMode="auto">
          <a:xfrm>
            <a:off x="3191585" y="2989962"/>
            <a:ext cx="931288" cy="11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2" descr="ポイント">
            <a:extLst>
              <a:ext uri="{FF2B5EF4-FFF2-40B4-BE49-F238E27FC236}">
                <a16:creationId xmlns:a16="http://schemas.microsoft.com/office/drawing/2014/main" id="{5C5AC25F-9C88-F499-EA6A-F23CD4F2A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220" r="67210"/>
          <a:stretch/>
        </p:blipFill>
        <p:spPr bwMode="auto">
          <a:xfrm>
            <a:off x="7733065" y="2989962"/>
            <a:ext cx="931288" cy="11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42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12</a:t>
            </a:fld>
            <a:endParaRPr kumimoji="1" lang="ja-JP" altLang="en-US" sz="1050" dirty="0"/>
          </a:p>
        </p:txBody>
      </p:sp>
      <p:sp>
        <p:nvSpPr>
          <p:cNvPr id="2" name="テキスト プレースホルダー 8">
            <a:extLst>
              <a:ext uri="{FF2B5EF4-FFF2-40B4-BE49-F238E27FC236}">
                <a16:creationId xmlns:a16="http://schemas.microsoft.com/office/drawing/2014/main" id="{F1E7CBF1-0FDF-ABDA-4DC2-FB9C43257623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運営会社について</a:t>
            </a:r>
          </a:p>
        </p:txBody>
      </p:sp>
      <p:sp>
        <p:nvSpPr>
          <p:cNvPr id="3" name="タイトル 26">
            <a:extLst>
              <a:ext uri="{FF2B5EF4-FFF2-40B4-BE49-F238E27FC236}">
                <a16:creationId xmlns:a16="http://schemas.microsoft.com/office/drawing/2014/main" id="{70B7BB6D-C50E-9133-78CB-0AE78ACDE962}"/>
              </a:ext>
            </a:extLst>
          </p:cNvPr>
          <p:cNvSpPr txBox="1">
            <a:spLocks/>
          </p:cNvSpPr>
          <p:nvPr/>
        </p:nvSpPr>
        <p:spPr>
          <a:xfrm>
            <a:off x="6553065" y="5292330"/>
            <a:ext cx="1440000" cy="3150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ダイナミックパッケージの</a:t>
            </a:r>
            <a:endParaRPr lang="en-US" altLang="ja-JP" sz="8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プラットフォーム提供など</a:t>
            </a:r>
            <a:endParaRPr lang="ja-JP" altLang="en-US" sz="8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497485-EBD3-2992-EDA9-12FF00906B09}"/>
              </a:ext>
            </a:extLst>
          </p:cNvPr>
          <p:cNvSpPr txBox="1"/>
          <p:nvPr/>
        </p:nvSpPr>
        <p:spPr>
          <a:xfrm>
            <a:off x="2377063" y="189375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主な事業・サービス</a:t>
            </a:r>
          </a:p>
        </p:txBody>
      </p:sp>
      <p:sp>
        <p:nvSpPr>
          <p:cNvPr id="7" name="タイトル 26">
            <a:extLst>
              <a:ext uri="{FF2B5EF4-FFF2-40B4-BE49-F238E27FC236}">
                <a16:creationId xmlns:a16="http://schemas.microsoft.com/office/drawing/2014/main" id="{1CE3A1F0-64F5-50C3-F813-E4AAA5348E07}"/>
              </a:ext>
            </a:extLst>
          </p:cNvPr>
          <p:cNvSpPr txBox="1">
            <a:spLocks/>
          </p:cNvSpPr>
          <p:nvPr/>
        </p:nvSpPr>
        <p:spPr>
          <a:xfrm>
            <a:off x="1827265" y="2405717"/>
            <a:ext cx="1440000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購買支援サイト</a:t>
            </a:r>
          </a:p>
        </p:txBody>
      </p:sp>
      <p:sp>
        <p:nvSpPr>
          <p:cNvPr id="8" name="タイトル 26">
            <a:extLst>
              <a:ext uri="{FF2B5EF4-FFF2-40B4-BE49-F238E27FC236}">
                <a16:creationId xmlns:a16="http://schemas.microsoft.com/office/drawing/2014/main" id="{39521B5F-C0F1-7577-3B69-E88BF526343B}"/>
              </a:ext>
            </a:extLst>
          </p:cNvPr>
          <p:cNvSpPr txBox="1">
            <a:spLocks/>
          </p:cNvSpPr>
          <p:nvPr/>
        </p:nvSpPr>
        <p:spPr>
          <a:xfrm>
            <a:off x="3704002" y="2405717"/>
            <a:ext cx="1870703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レストラン検索予約サイト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760CF30-0BE5-E8BF-37CF-F31C463B1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95430"/>
              </p:ext>
            </p:extLst>
          </p:nvPr>
        </p:nvGraphicFramePr>
        <p:xfrm>
          <a:off x="5982851" y="2433840"/>
          <a:ext cx="4311183" cy="2276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0058">
                  <a:extLst>
                    <a:ext uri="{9D8B030D-6E8A-4147-A177-3AD203B41FA5}">
                      <a16:colId xmlns:a16="http://schemas.microsoft.com/office/drawing/2014/main" val="2095775960"/>
                    </a:ext>
                  </a:extLst>
                </a:gridCol>
                <a:gridCol w="3521125">
                  <a:extLst>
                    <a:ext uri="{9D8B030D-6E8A-4147-A177-3AD203B41FA5}">
                      <a16:colId xmlns:a16="http://schemas.microsoft.com/office/drawing/2014/main" val="1437185295"/>
                    </a:ext>
                  </a:extLst>
                </a:gridCol>
              </a:tblGrid>
              <a:tr h="43786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会社名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株式会社カカクコム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3785220232"/>
                  </a:ext>
                </a:extLst>
              </a:tr>
              <a:tr h="43786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代表者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代表取締役社長　村上敦浩</a:t>
                      </a: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2481718229"/>
                  </a:ext>
                </a:extLst>
              </a:tr>
              <a:tr h="525114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本社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〒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150-0022</a:t>
                      </a:r>
                      <a:b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東京都渋谷区恵比寿南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丁目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番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号 デジタルゲートビル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4150770349"/>
                  </a:ext>
                </a:extLst>
              </a:tr>
              <a:tr h="43786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設立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1997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年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3071924586"/>
                  </a:ext>
                </a:extLst>
              </a:tr>
              <a:tr h="43786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証券コード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2371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（東証プライム市場）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3195068172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55F489-7638-4E20-B5CB-BD710C232599}"/>
              </a:ext>
            </a:extLst>
          </p:cNvPr>
          <p:cNvSpPr txBox="1"/>
          <p:nvPr/>
        </p:nvSpPr>
        <p:spPr>
          <a:xfrm>
            <a:off x="7533146" y="189375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会社概要</a:t>
            </a:r>
          </a:p>
        </p:txBody>
      </p:sp>
      <p:sp>
        <p:nvSpPr>
          <p:cNvPr id="11" name="タイトル 26">
            <a:extLst>
              <a:ext uri="{FF2B5EF4-FFF2-40B4-BE49-F238E27FC236}">
                <a16:creationId xmlns:a16="http://schemas.microsoft.com/office/drawing/2014/main" id="{0534119B-120C-97B6-F024-A2319572BB8C}"/>
              </a:ext>
            </a:extLst>
          </p:cNvPr>
          <p:cNvSpPr txBox="1">
            <a:spLocks/>
          </p:cNvSpPr>
          <p:nvPr/>
        </p:nvSpPr>
        <p:spPr>
          <a:xfrm>
            <a:off x="4802264" y="5292332"/>
            <a:ext cx="1440000" cy="2042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高速バス比較サイト</a:t>
            </a:r>
            <a:endParaRPr lang="ja-JP" altLang="en-US" sz="80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" name="図 11" descr="アイコン&#10;&#10;低い精度で自動的に生成された説明">
            <a:extLst>
              <a:ext uri="{FF2B5EF4-FFF2-40B4-BE49-F238E27FC236}">
                <a16:creationId xmlns:a16="http://schemas.microsoft.com/office/drawing/2014/main" id="{8B15FFE9-3C57-A4A8-4862-5276BE25CD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825" y="2698938"/>
            <a:ext cx="1440000" cy="254400"/>
          </a:xfrm>
          <a:prstGeom prst="rect">
            <a:avLst/>
          </a:prstGeom>
        </p:spPr>
      </p:pic>
      <p:pic>
        <p:nvPicPr>
          <p:cNvPr id="13" name="図 12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80926C44-1E80-979E-5B9C-579A8EE00C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836" y="2632638"/>
            <a:ext cx="1548000" cy="387000"/>
          </a:xfrm>
          <a:prstGeom prst="rect">
            <a:avLst/>
          </a:prstGeom>
        </p:spPr>
      </p:pic>
      <p:pic>
        <p:nvPicPr>
          <p:cNvPr id="14" name="図 13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321AA5B2-5DE7-88DC-1903-BBFC8467A9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458" y="3443067"/>
            <a:ext cx="1080000" cy="417461"/>
          </a:xfrm>
          <a:prstGeom prst="rect">
            <a:avLst/>
          </a:prstGeom>
        </p:spPr>
      </p:pic>
      <p:sp>
        <p:nvSpPr>
          <p:cNvPr id="15" name="タイトル 26">
            <a:extLst>
              <a:ext uri="{FF2B5EF4-FFF2-40B4-BE49-F238E27FC236}">
                <a16:creationId xmlns:a16="http://schemas.microsoft.com/office/drawing/2014/main" id="{A5E3154D-C9BE-7CFD-2234-EC66B6B3365E}"/>
              </a:ext>
            </a:extLst>
          </p:cNvPr>
          <p:cNvSpPr txBox="1">
            <a:spLocks/>
          </p:cNvSpPr>
          <p:nvPr/>
        </p:nvSpPr>
        <p:spPr>
          <a:xfrm>
            <a:off x="1494898" y="3165159"/>
            <a:ext cx="1440000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不動産住宅情報サイト</a:t>
            </a: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8BC22DF3-3D62-6E54-9BA1-56356CAC02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346" y="5615781"/>
            <a:ext cx="1116000" cy="421600"/>
          </a:xfrm>
          <a:prstGeom prst="rect">
            <a:avLst/>
          </a:prstGeom>
        </p:spPr>
      </p:pic>
      <p:sp>
        <p:nvSpPr>
          <p:cNvPr id="19" name="タイトル 26">
            <a:extLst>
              <a:ext uri="{FF2B5EF4-FFF2-40B4-BE49-F238E27FC236}">
                <a16:creationId xmlns:a16="http://schemas.microsoft.com/office/drawing/2014/main" id="{950FF163-1164-8526-75E7-008FB3F6E213}"/>
              </a:ext>
            </a:extLst>
          </p:cNvPr>
          <p:cNvSpPr txBox="1">
            <a:spLocks/>
          </p:cNvSpPr>
          <p:nvPr/>
        </p:nvSpPr>
        <p:spPr>
          <a:xfrm>
            <a:off x="3359769" y="5292330"/>
            <a:ext cx="1448239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宿泊旅行の情報メディア</a:t>
            </a:r>
          </a:p>
        </p:txBody>
      </p:sp>
      <p:pic>
        <p:nvPicPr>
          <p:cNvPr id="20" name="図 19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4273D3BC-A83C-CF85-2A49-B5EF7084C3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194" y="3566739"/>
            <a:ext cx="1152000" cy="244309"/>
          </a:xfrm>
          <a:prstGeom prst="rect">
            <a:avLst/>
          </a:prstGeom>
        </p:spPr>
      </p:pic>
      <p:sp>
        <p:nvSpPr>
          <p:cNvPr id="21" name="タイトル 26">
            <a:extLst>
              <a:ext uri="{FF2B5EF4-FFF2-40B4-BE49-F238E27FC236}">
                <a16:creationId xmlns:a16="http://schemas.microsoft.com/office/drawing/2014/main" id="{7017616D-9065-34BA-D72F-1E63604A61DF}"/>
              </a:ext>
            </a:extLst>
          </p:cNvPr>
          <p:cNvSpPr txBox="1">
            <a:spLocks/>
          </p:cNvSpPr>
          <p:nvPr/>
        </p:nvSpPr>
        <p:spPr>
          <a:xfrm>
            <a:off x="4301537" y="3162531"/>
            <a:ext cx="1685959" cy="3148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女性向けライフスタイル</a:t>
            </a:r>
            <a:endParaRPr lang="en-US" altLang="ja-JP" sz="800" b="1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メディア</a:t>
            </a:r>
          </a:p>
        </p:txBody>
      </p:sp>
      <p:pic>
        <p:nvPicPr>
          <p:cNvPr id="22" name="図 21" descr="ロゴ, 会社名&#10;&#10;自動的に生成された説明">
            <a:extLst>
              <a:ext uri="{FF2B5EF4-FFF2-40B4-BE49-F238E27FC236}">
                <a16:creationId xmlns:a16="http://schemas.microsoft.com/office/drawing/2014/main" id="{0B057EC1-441B-5C59-70A1-925795BB01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8104" y="4391780"/>
            <a:ext cx="1152000" cy="377943"/>
          </a:xfrm>
          <a:prstGeom prst="rect">
            <a:avLst/>
          </a:prstGeom>
        </p:spPr>
      </p:pic>
      <p:sp>
        <p:nvSpPr>
          <p:cNvPr id="23" name="タイトル 26">
            <a:extLst>
              <a:ext uri="{FF2B5EF4-FFF2-40B4-BE49-F238E27FC236}">
                <a16:creationId xmlns:a16="http://schemas.microsoft.com/office/drawing/2014/main" id="{182D0475-110C-A8FB-09AD-1DADF40C9F8D}"/>
              </a:ext>
            </a:extLst>
          </p:cNvPr>
          <p:cNvSpPr txBox="1">
            <a:spLocks/>
          </p:cNvSpPr>
          <p:nvPr/>
        </p:nvSpPr>
        <p:spPr>
          <a:xfrm>
            <a:off x="2039582" y="4080618"/>
            <a:ext cx="1440000" cy="3148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クルマ好きのための</a:t>
            </a:r>
            <a:endParaRPr lang="en-US" altLang="ja-JP" sz="8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情報サイト</a:t>
            </a:r>
          </a:p>
        </p:txBody>
      </p:sp>
      <p:sp>
        <p:nvSpPr>
          <p:cNvPr id="25" name="タイトル 26">
            <a:extLst>
              <a:ext uri="{FF2B5EF4-FFF2-40B4-BE49-F238E27FC236}">
                <a16:creationId xmlns:a16="http://schemas.microsoft.com/office/drawing/2014/main" id="{3D80DF01-7DC9-6AE7-E729-28D85D1AC131}"/>
              </a:ext>
            </a:extLst>
          </p:cNvPr>
          <p:cNvSpPr txBox="1">
            <a:spLocks/>
          </p:cNvSpPr>
          <p:nvPr/>
        </p:nvSpPr>
        <p:spPr>
          <a:xfrm>
            <a:off x="2945034" y="3174456"/>
            <a:ext cx="1440000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求人情報の一括検索サイト</a:t>
            </a:r>
          </a:p>
        </p:txBody>
      </p:sp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308C127-CF66-7A0C-150E-175AD9CC067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686" y="4380960"/>
            <a:ext cx="1116000" cy="240870"/>
          </a:xfrm>
          <a:prstGeom prst="rect">
            <a:avLst/>
          </a:prstGeom>
        </p:spPr>
      </p:pic>
      <p:sp>
        <p:nvSpPr>
          <p:cNvPr id="27" name="タイトル 26">
            <a:extLst>
              <a:ext uri="{FF2B5EF4-FFF2-40B4-BE49-F238E27FC236}">
                <a16:creationId xmlns:a16="http://schemas.microsoft.com/office/drawing/2014/main" id="{4329F3CD-A30B-F8AC-8085-9132BCE50AD8}"/>
              </a:ext>
            </a:extLst>
          </p:cNvPr>
          <p:cNvSpPr txBox="1">
            <a:spLocks/>
          </p:cNvSpPr>
          <p:nvPr/>
        </p:nvSpPr>
        <p:spPr>
          <a:xfrm>
            <a:off x="3795424" y="4079903"/>
            <a:ext cx="1440000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総合映画情報サイト</a:t>
            </a:r>
          </a:p>
        </p:txBody>
      </p:sp>
      <p:pic>
        <p:nvPicPr>
          <p:cNvPr id="28" name="図 27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959FAFFD-624D-90B2-3068-DCDF430F55D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839" y="5596489"/>
            <a:ext cx="1620000" cy="506250"/>
          </a:xfrm>
          <a:prstGeom prst="rect">
            <a:avLst/>
          </a:prstGeom>
        </p:spPr>
      </p:pic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F7DD568-2E18-52AC-8979-70846201D8BC}"/>
              </a:ext>
            </a:extLst>
          </p:cNvPr>
          <p:cNvCxnSpPr>
            <a:cxnSpLocks/>
          </p:cNvCxnSpPr>
          <p:nvPr/>
        </p:nvCxnSpPr>
        <p:spPr>
          <a:xfrm>
            <a:off x="1592102" y="5065952"/>
            <a:ext cx="87019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4472834-93B8-6C17-85E4-2EA530DCD9D3}"/>
              </a:ext>
            </a:extLst>
          </p:cNvPr>
          <p:cNvSpPr txBox="1"/>
          <p:nvPr/>
        </p:nvSpPr>
        <p:spPr>
          <a:xfrm>
            <a:off x="2944596" y="4950121"/>
            <a:ext cx="141577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200" b="1"/>
              <a:t>旅行関連サービス</a:t>
            </a:r>
          </a:p>
        </p:txBody>
      </p:sp>
      <p:sp>
        <p:nvSpPr>
          <p:cNvPr id="31" name="タイトル 26">
            <a:extLst>
              <a:ext uri="{FF2B5EF4-FFF2-40B4-BE49-F238E27FC236}">
                <a16:creationId xmlns:a16="http://schemas.microsoft.com/office/drawing/2014/main" id="{4DD70968-35A8-63BA-26CA-DFB2218B6F16}"/>
              </a:ext>
            </a:extLst>
          </p:cNvPr>
          <p:cNvSpPr txBox="1">
            <a:spLocks/>
          </p:cNvSpPr>
          <p:nvPr/>
        </p:nvSpPr>
        <p:spPr>
          <a:xfrm>
            <a:off x="1619300" y="5292330"/>
            <a:ext cx="1530283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旅行のクチコミと比較サイト</a:t>
            </a:r>
          </a:p>
        </p:txBody>
      </p:sp>
      <p:pic>
        <p:nvPicPr>
          <p:cNvPr id="32" name="図 31" descr="テキスト, ロゴ&#10;&#10;自動的に生成された説明">
            <a:extLst>
              <a:ext uri="{FF2B5EF4-FFF2-40B4-BE49-F238E27FC236}">
                <a16:creationId xmlns:a16="http://schemas.microsoft.com/office/drawing/2014/main" id="{3F1F3391-1AEE-338C-F32C-622733038DA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909" y="5558793"/>
            <a:ext cx="1313308" cy="714440"/>
          </a:xfrm>
          <a:prstGeom prst="rect">
            <a:avLst/>
          </a:prstGeom>
        </p:spPr>
      </p:pic>
      <p:pic>
        <p:nvPicPr>
          <p:cNvPr id="33" name="図 32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E301B8BA-CED2-5387-9142-0468BE7C4C2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583" y="5666036"/>
            <a:ext cx="1692000" cy="466126"/>
          </a:xfrm>
          <a:prstGeom prst="rect">
            <a:avLst/>
          </a:prstGeom>
        </p:spPr>
      </p:pic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554D6FC6-5255-4B22-AE50-8C289A2E43D9}"/>
              </a:ext>
            </a:extLst>
          </p:cNvPr>
          <p:cNvSpPr txBox="1">
            <a:spLocks/>
          </p:cNvSpPr>
          <p:nvPr/>
        </p:nvSpPr>
        <p:spPr>
          <a:xfrm>
            <a:off x="461962" y="820619"/>
            <a:ext cx="11268076" cy="742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dirty="0">
                <a:solidFill>
                  <a:srgbClr val="000000"/>
                </a:solidFill>
                <a:ea typeface="游ゴシック"/>
              </a:rPr>
              <a:t>株式会社カカクコムは、</a:t>
            </a:r>
            <a:r>
              <a:rPr lang="ja-JP" altLang="en-US" sz="1800" b="1" dirty="0">
                <a:solidFill>
                  <a:srgbClr val="000000"/>
                </a:solidFill>
                <a:ea typeface="游ゴシック"/>
              </a:rPr>
              <a:t>商品の購買</a:t>
            </a:r>
            <a:r>
              <a:rPr lang="ja-JP" altLang="en-US" sz="1800" dirty="0">
                <a:solidFill>
                  <a:srgbClr val="000000"/>
                </a:solidFill>
                <a:ea typeface="游ゴシック"/>
              </a:rPr>
              <a:t>や</a:t>
            </a:r>
            <a:r>
              <a:rPr lang="ja-JP" altLang="en-US" sz="1800" b="1" dirty="0">
                <a:solidFill>
                  <a:srgbClr val="000000"/>
                </a:solidFill>
                <a:ea typeface="游ゴシック"/>
              </a:rPr>
              <a:t>レストラン・旅行予約</a:t>
            </a:r>
            <a:r>
              <a:rPr lang="ja-JP" altLang="en-US" sz="1800" dirty="0">
                <a:solidFill>
                  <a:srgbClr val="000000"/>
                </a:solidFill>
                <a:ea typeface="游ゴシック"/>
              </a:rPr>
              <a:t>など、</a:t>
            </a:r>
            <a:r>
              <a:rPr lang="ja-JP" altLang="en-US" sz="1800" b="1" dirty="0">
                <a:solidFill>
                  <a:schemeClr val="accent1"/>
                </a:solidFill>
                <a:ea typeface="游ゴシック"/>
              </a:rPr>
              <a:t>生活にまつわる幅広い分野で国内屈指の集客力</a:t>
            </a:r>
            <a:r>
              <a:rPr lang="ja-JP" altLang="en-US" sz="1800" dirty="0">
                <a:solidFill>
                  <a:srgbClr val="000000"/>
                </a:solidFill>
                <a:ea typeface="游ゴシック"/>
              </a:rPr>
              <a:t>を誇るサービスを提供しております</a:t>
            </a:r>
            <a:endParaRPr lang="en-US" dirty="0">
              <a:solidFill>
                <a:srgbClr val="000000"/>
              </a:solidFill>
              <a:ea typeface="游ゴシック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E9AC3C7B-641C-0BFC-FF0B-6F758A82716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9480"/>
          <a:stretch/>
        </p:blipFill>
        <p:spPr>
          <a:xfrm>
            <a:off x="8354763" y="5659249"/>
            <a:ext cx="2065419" cy="443491"/>
          </a:xfrm>
          <a:prstGeom prst="rect">
            <a:avLst/>
          </a:prstGeom>
        </p:spPr>
      </p:pic>
      <p:sp>
        <p:nvSpPr>
          <p:cNvPr id="36" name="タイトル 26">
            <a:extLst>
              <a:ext uri="{FF2B5EF4-FFF2-40B4-BE49-F238E27FC236}">
                <a16:creationId xmlns:a16="http://schemas.microsoft.com/office/drawing/2014/main" id="{FBFC9A01-14D2-00E0-6544-0973B57F3196}"/>
              </a:ext>
            </a:extLst>
          </p:cNvPr>
          <p:cNvSpPr txBox="1">
            <a:spLocks/>
          </p:cNvSpPr>
          <p:nvPr/>
        </p:nvSpPr>
        <p:spPr>
          <a:xfrm>
            <a:off x="8667470" y="5289521"/>
            <a:ext cx="1440000" cy="3150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国内移動・海外航空券の最安値比較サイト</a:t>
            </a:r>
            <a:endParaRPr lang="ja-JP" altLang="en-US" sz="8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72EEE60-6261-2AC1-52C3-F40E8DFC91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8771" y="3513768"/>
            <a:ext cx="1440001" cy="3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8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512B5B8-432B-B05A-4F03-04C7D0AA7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0" b="19141"/>
          <a:stretch/>
        </p:blipFill>
        <p:spPr bwMode="auto">
          <a:xfrm>
            <a:off x="365922" y="1611886"/>
            <a:ext cx="11422291" cy="18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56893" y="6492875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2</a:t>
            </a:fld>
            <a:endParaRPr kumimoji="1" lang="ja-JP" altLang="en-US" sz="1050" dirty="0"/>
          </a:p>
        </p:txBody>
      </p:sp>
      <p:sp>
        <p:nvSpPr>
          <p:cNvPr id="2" name="テキスト プレースホルダー 8">
            <a:extLst>
              <a:ext uri="{FF2B5EF4-FFF2-40B4-BE49-F238E27FC236}">
                <a16:creationId xmlns:a16="http://schemas.microsoft.com/office/drawing/2014/main" id="{9DF830FF-493B-85EC-70D7-226B21F18A00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　サイトデータ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DD60FD-4F79-C252-0508-50F82A94FA67}"/>
              </a:ext>
            </a:extLst>
          </p:cNvPr>
          <p:cNvSpPr txBox="1"/>
          <p:nvPr/>
        </p:nvSpPr>
        <p:spPr>
          <a:xfrm>
            <a:off x="323394" y="727807"/>
            <a:ext cx="867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フォートラベルは、</a:t>
            </a:r>
            <a:r>
              <a:rPr lang="ja-JP" altLang="en-US" sz="2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日本最大級の旅行ポータルサイト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88A2544-BE5D-61F8-738C-E233FF33E647}"/>
              </a:ext>
            </a:extLst>
          </p:cNvPr>
          <p:cNvSpPr txBox="1"/>
          <p:nvPr/>
        </p:nvSpPr>
        <p:spPr>
          <a:xfrm>
            <a:off x="5978676" y="423705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chemeClr val="accent6"/>
                </a:solidFill>
              </a:rPr>
              <a:t>旅行記数</a:t>
            </a:r>
            <a:endParaRPr lang="ja-JP" altLang="en-US" sz="4000" b="1" dirty="0">
              <a:solidFill>
                <a:schemeClr val="accent6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EC4098B-4562-A747-FB92-E99DA10DE56E}"/>
              </a:ext>
            </a:extLst>
          </p:cNvPr>
          <p:cNvSpPr txBox="1"/>
          <p:nvPr/>
        </p:nvSpPr>
        <p:spPr>
          <a:xfrm>
            <a:off x="5734531" y="4660169"/>
            <a:ext cx="2327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/>
              <a:t>累計</a:t>
            </a:r>
            <a:r>
              <a:rPr lang="ja-JP" altLang="en-US" sz="2000" dirty="0"/>
              <a:t> </a:t>
            </a:r>
            <a:r>
              <a:rPr lang="en-US" altLang="ja-JP" sz="4000" b="1" dirty="0"/>
              <a:t>160</a:t>
            </a:r>
            <a:r>
              <a:rPr lang="ja-JP" altLang="en-US" sz="2000" b="1" dirty="0"/>
              <a:t>万</a:t>
            </a:r>
            <a:r>
              <a:rPr lang="ja-JP" altLang="en-US" sz="1600" b="1" dirty="0"/>
              <a:t>冊</a:t>
            </a:r>
            <a:endParaRPr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EDDB6D-C990-AD32-D850-BC1A72CD67F0}"/>
              </a:ext>
            </a:extLst>
          </p:cNvPr>
          <p:cNvSpPr txBox="1"/>
          <p:nvPr/>
        </p:nvSpPr>
        <p:spPr>
          <a:xfrm>
            <a:off x="156893" y="6130193"/>
            <a:ext cx="5006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サイト利用者数はブラウザベース。シーズントレンドによって利用者数、ページビューは変動します。</a:t>
            </a:r>
          </a:p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※2025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月末時点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2527C31-9A0B-359B-D2D1-AD2AB156A682}"/>
              </a:ext>
            </a:extLst>
          </p:cNvPr>
          <p:cNvSpPr txBox="1"/>
          <p:nvPr/>
        </p:nvSpPr>
        <p:spPr>
          <a:xfrm>
            <a:off x="9866482" y="4237052"/>
            <a:ext cx="1980029" cy="52322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0DA2DD"/>
                </a:solidFill>
              </a:rPr>
              <a:t>クチコミ数</a:t>
            </a:r>
            <a:endParaRPr lang="ja-JP" altLang="en-US" sz="4000" b="1" dirty="0">
              <a:solidFill>
                <a:srgbClr val="0DA2DD"/>
              </a:solidFill>
            </a:endParaRPr>
          </a:p>
        </p:txBody>
      </p:sp>
      <p:pic>
        <p:nvPicPr>
          <p:cNvPr id="30" name="グラフィックス 29">
            <a:extLst>
              <a:ext uri="{FF2B5EF4-FFF2-40B4-BE49-F238E27FC236}">
                <a16:creationId xmlns:a16="http://schemas.microsoft.com/office/drawing/2014/main" id="{6EDE4955-C9D2-008F-696D-DD5078ADD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6190" y="3963563"/>
            <a:ext cx="1736100" cy="1802875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AC55D61-19E1-9D44-8455-8D432E0005EF}"/>
              </a:ext>
            </a:extLst>
          </p:cNvPr>
          <p:cNvSpPr txBox="1"/>
          <p:nvPr/>
        </p:nvSpPr>
        <p:spPr>
          <a:xfrm>
            <a:off x="9660348" y="4660169"/>
            <a:ext cx="2357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/>
              <a:t>累計</a:t>
            </a:r>
            <a:r>
              <a:rPr lang="ja-JP" altLang="en-US" sz="2000" dirty="0"/>
              <a:t> </a:t>
            </a:r>
            <a:r>
              <a:rPr lang="en-US" altLang="ja-JP" sz="4000" b="1" dirty="0"/>
              <a:t>445</a:t>
            </a:r>
            <a:r>
              <a:rPr lang="ja-JP" altLang="en-US" sz="2000" b="1" dirty="0"/>
              <a:t>万</a:t>
            </a:r>
            <a:r>
              <a:rPr lang="ja-JP" altLang="en-US" sz="1600" b="1" dirty="0"/>
              <a:t>件</a:t>
            </a:r>
            <a:endParaRPr lang="ja-JP" altLang="en-US" sz="2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5FD508D-B420-433D-4EDD-69AA1E95FF5B}"/>
              </a:ext>
            </a:extLst>
          </p:cNvPr>
          <p:cNvSpPr txBox="1"/>
          <p:nvPr/>
        </p:nvSpPr>
        <p:spPr>
          <a:xfrm>
            <a:off x="1719765" y="423705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0A91C6"/>
                </a:solidFill>
              </a:rPr>
              <a:t>会員数</a:t>
            </a:r>
            <a:endParaRPr lang="ja-JP" altLang="en-US" sz="4000" b="1" dirty="0">
              <a:solidFill>
                <a:srgbClr val="0A91C6"/>
              </a:solidFill>
            </a:endParaRPr>
          </a:p>
        </p:txBody>
      </p:sp>
      <p:pic>
        <p:nvPicPr>
          <p:cNvPr id="37" name="グラフィックス 36">
            <a:extLst>
              <a:ext uri="{FF2B5EF4-FFF2-40B4-BE49-F238E27FC236}">
                <a16:creationId xmlns:a16="http://schemas.microsoft.com/office/drawing/2014/main" id="{2D635607-A7F9-C5FF-67F9-8E1961F9F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1690" y="3971685"/>
            <a:ext cx="1521079" cy="1741526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48DB392-B609-52DA-D410-16294A678F73}"/>
              </a:ext>
            </a:extLst>
          </p:cNvPr>
          <p:cNvSpPr txBox="1"/>
          <p:nvPr/>
        </p:nvSpPr>
        <p:spPr>
          <a:xfrm>
            <a:off x="1432204" y="4660169"/>
            <a:ext cx="25238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600" dirty="0"/>
              <a:t>累計</a:t>
            </a:r>
            <a:r>
              <a:rPr lang="ja-JP" altLang="en-US" sz="2000" dirty="0"/>
              <a:t> </a:t>
            </a:r>
            <a:r>
              <a:rPr lang="en-US" altLang="ja-JP" sz="4000" b="1" dirty="0"/>
              <a:t>109</a:t>
            </a:r>
            <a:r>
              <a:rPr lang="ja-JP" altLang="en-US" sz="2000" b="1" dirty="0"/>
              <a:t>万</a:t>
            </a:r>
            <a:r>
              <a:rPr lang="ja-JP" altLang="en-US" sz="1600" b="1" dirty="0"/>
              <a:t>人</a:t>
            </a:r>
            <a:endParaRPr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7511A94-1EBB-14DA-FEEB-5708D978A463}"/>
              </a:ext>
            </a:extLst>
          </p:cNvPr>
          <p:cNvSpPr txBox="1"/>
          <p:nvPr/>
        </p:nvSpPr>
        <p:spPr>
          <a:xfrm>
            <a:off x="1960541" y="1941983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サイト利用者数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36892C-8BA5-64AA-EDE8-C93341C75811}"/>
              </a:ext>
            </a:extLst>
          </p:cNvPr>
          <p:cNvSpPr txBox="1"/>
          <p:nvPr/>
        </p:nvSpPr>
        <p:spPr>
          <a:xfrm>
            <a:off x="2108818" y="2418020"/>
            <a:ext cx="28103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約</a:t>
            </a:r>
            <a:r>
              <a:rPr lang="en-US" altLang="ja-JP" sz="4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800</a:t>
            </a:r>
            <a:r>
              <a:rPr lang="ja-JP" altLang="en-US" sz="32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r>
              <a:rPr lang="en-US" altLang="ja-JP" sz="2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UU/</a:t>
            </a:r>
            <a:r>
              <a:rPr lang="ja-JP" altLang="en-US" sz="2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endParaRPr lang="ja-JP" altLang="en-US" sz="28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5D101466-B649-F3E7-6381-BD376826D7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00565" y="4169919"/>
            <a:ext cx="1736100" cy="1482037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FF8154D-C452-CB1A-F3EA-8694A5C820EA}"/>
              </a:ext>
            </a:extLst>
          </p:cNvPr>
          <p:cNvSpPr/>
          <p:nvPr/>
        </p:nvSpPr>
        <p:spPr>
          <a:xfrm>
            <a:off x="2217948" y="5231200"/>
            <a:ext cx="1186711" cy="69847"/>
          </a:xfrm>
          <a:prstGeom prst="roundRect">
            <a:avLst/>
          </a:prstGeom>
          <a:solidFill>
            <a:srgbClr val="0A91C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C394112B-40A6-F54C-DB3C-F1722C32E99B}"/>
              </a:ext>
            </a:extLst>
          </p:cNvPr>
          <p:cNvSpPr/>
          <p:nvPr/>
        </p:nvSpPr>
        <p:spPr>
          <a:xfrm>
            <a:off x="6391909" y="5231200"/>
            <a:ext cx="1186711" cy="69847"/>
          </a:xfrm>
          <a:prstGeom prst="roundRect">
            <a:avLst/>
          </a:prstGeom>
          <a:solidFill>
            <a:srgbClr val="00808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CF33FFE8-7B19-63C5-5EA8-6471DACA77C8}"/>
              </a:ext>
            </a:extLst>
          </p:cNvPr>
          <p:cNvSpPr/>
          <p:nvPr/>
        </p:nvSpPr>
        <p:spPr>
          <a:xfrm>
            <a:off x="10361045" y="5231200"/>
            <a:ext cx="1186711" cy="69847"/>
          </a:xfrm>
          <a:prstGeom prst="roundRect">
            <a:avLst/>
          </a:prstGeom>
          <a:solidFill>
            <a:srgbClr val="0EAAE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0125382-7FE3-0145-22DB-6417531EE861}"/>
              </a:ext>
            </a:extLst>
          </p:cNvPr>
          <p:cNvSpPr txBox="1"/>
          <p:nvPr/>
        </p:nvSpPr>
        <p:spPr>
          <a:xfrm>
            <a:off x="7124414" y="1941983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ページビュー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F1C6B60-309C-618F-AFC0-D417DB5EF66B}"/>
              </a:ext>
            </a:extLst>
          </p:cNvPr>
          <p:cNvSpPr txBox="1"/>
          <p:nvPr/>
        </p:nvSpPr>
        <p:spPr>
          <a:xfrm>
            <a:off x="7057889" y="2418020"/>
            <a:ext cx="27799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約</a:t>
            </a:r>
            <a:r>
              <a:rPr lang="en-US" altLang="ja-JP" sz="4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2,400</a:t>
            </a:r>
            <a:r>
              <a:rPr lang="ja-JP" altLang="en-US" sz="32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r>
              <a:rPr lang="en-US" altLang="ja-JP" sz="2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PV</a:t>
            </a:r>
            <a:endParaRPr lang="ja-JP" altLang="en-US" sz="28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37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3</a:t>
            </a:fld>
            <a:endParaRPr kumimoji="1" lang="ja-JP" altLang="en-US" sz="1050" dirty="0"/>
          </a:p>
        </p:txBody>
      </p:sp>
      <p:sp>
        <p:nvSpPr>
          <p:cNvPr id="7" name="タイトル 4">
            <a:extLst>
              <a:ext uri="{FF2B5EF4-FFF2-40B4-BE49-F238E27FC236}">
                <a16:creationId xmlns:a16="http://schemas.microsoft.com/office/drawing/2014/main" id="{F025599B-FFD3-33E2-3B2D-C00822C6B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6" y="609600"/>
            <a:ext cx="10861943" cy="704850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豊富なコンテンツで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旅マエ</a:t>
            </a:r>
            <a:r>
              <a:rPr kumimoji="1"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から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旅アト</a:t>
            </a:r>
            <a:r>
              <a:rPr kumimoji="1"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までの時間軸を幅広くカバーします。</a:t>
            </a:r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コンテンツの紹介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C049C46-7F52-0820-9AD4-A673A527A14A}"/>
              </a:ext>
            </a:extLst>
          </p:cNvPr>
          <p:cNvSpPr/>
          <p:nvPr/>
        </p:nvSpPr>
        <p:spPr>
          <a:xfrm>
            <a:off x="7567494" y="1305256"/>
            <a:ext cx="2988000" cy="50510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7BDF5CC-1D96-CBFD-44B4-A15532464265}"/>
              </a:ext>
            </a:extLst>
          </p:cNvPr>
          <p:cNvSpPr/>
          <p:nvPr/>
        </p:nvSpPr>
        <p:spPr>
          <a:xfrm>
            <a:off x="769572" y="1246807"/>
            <a:ext cx="2168434" cy="5075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1" name="グラフィックス 10" descr="キャレットを下へ 単色塗りつぶし">
            <a:extLst>
              <a:ext uri="{FF2B5EF4-FFF2-40B4-BE49-F238E27FC236}">
                <a16:creationId xmlns:a16="http://schemas.microsoft.com/office/drawing/2014/main" id="{B2221F16-AF74-532C-D3F0-74F0B987B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8378" y="5531142"/>
            <a:ext cx="4581759" cy="91440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C5D88E5-BBF4-21CC-1E90-48AFC4227D73}"/>
              </a:ext>
            </a:extLst>
          </p:cNvPr>
          <p:cNvSpPr/>
          <p:nvPr/>
        </p:nvSpPr>
        <p:spPr>
          <a:xfrm>
            <a:off x="3673603" y="2785691"/>
            <a:ext cx="3292447" cy="35706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6DC6057-D97F-A713-6386-541E13808231}"/>
              </a:ext>
            </a:extLst>
          </p:cNvPr>
          <p:cNvSpPr txBox="1"/>
          <p:nvPr/>
        </p:nvSpPr>
        <p:spPr>
          <a:xfrm>
            <a:off x="1514154" y="162532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想起・発見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DB19C33-EE6C-4E1B-D2E5-A513CF28158F}"/>
              </a:ext>
            </a:extLst>
          </p:cNvPr>
          <p:cNvSpPr txBox="1"/>
          <p:nvPr/>
        </p:nvSpPr>
        <p:spPr>
          <a:xfrm>
            <a:off x="810117" y="1464706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01</a:t>
            </a:r>
            <a:endParaRPr lang="ja-JP" altLang="en-US" sz="4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57AB9459-D496-B947-BF92-6692822F44D1}"/>
              </a:ext>
            </a:extLst>
          </p:cNvPr>
          <p:cNvSpPr txBox="1">
            <a:spLocks/>
          </p:cNvSpPr>
          <p:nvPr/>
        </p:nvSpPr>
        <p:spPr>
          <a:xfrm>
            <a:off x="2980386" y="1173225"/>
            <a:ext cx="4268140" cy="1855785"/>
          </a:xfrm>
          <a:prstGeom prst="rect">
            <a:avLst/>
          </a:prstGeom>
        </p:spPr>
        <p:txBody>
          <a:bodyPr vert="horz" lIns="91440" tIns="144000" rIns="91440" bIns="144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まとめ記事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（トラベルマガジン）で様々な角度から旅行を提案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トラベラー会員が投稿した</a:t>
            </a:r>
            <a:b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累計</a:t>
            </a:r>
            <a:r>
              <a:rPr lang="en-US" altLang="ja-JP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5,813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万枚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もの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旅行写真</a:t>
            </a:r>
          </a:p>
        </p:txBody>
      </p:sp>
      <p:pic>
        <p:nvPicPr>
          <p:cNvPr id="16" name="図 15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8D2EFE03-306A-67AD-9DCC-A41E037C1C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3392" y="1414199"/>
            <a:ext cx="1332000" cy="4882772"/>
          </a:xfrm>
          <a:prstGeom prst="rect">
            <a:avLst/>
          </a:prstGeom>
          <a:ln w="76200">
            <a:noFill/>
          </a:ln>
        </p:spPr>
      </p:pic>
      <p:pic>
        <p:nvPicPr>
          <p:cNvPr id="17" name="図 16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14D7F8C5-21E6-EB4F-1DD5-2D8D092933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5153" y="1499185"/>
            <a:ext cx="1332000" cy="4797787"/>
          </a:xfrm>
          <a:prstGeom prst="rect">
            <a:avLst/>
          </a:prstGeom>
          <a:ln w="76200">
            <a:noFill/>
          </a:ln>
        </p:spPr>
      </p:pic>
      <p:pic>
        <p:nvPicPr>
          <p:cNvPr id="18" name="図 17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F541AE08-5856-997F-6841-4091DCFD1F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9441" y="2971647"/>
            <a:ext cx="3089908" cy="3213709"/>
          </a:xfrm>
          <a:prstGeom prst="rect">
            <a:avLst/>
          </a:prstGeom>
          <a:ln w="76200">
            <a:noFill/>
          </a:ln>
        </p:spPr>
      </p:pic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316B16F-DCC7-B564-33DD-75AF967E89D4}"/>
              </a:ext>
            </a:extLst>
          </p:cNvPr>
          <p:cNvSpPr/>
          <p:nvPr/>
        </p:nvSpPr>
        <p:spPr>
          <a:xfrm>
            <a:off x="8998456" y="1403563"/>
            <a:ext cx="1521799" cy="10340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809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30C35AD-0CFE-A9EB-81CF-1038A95B2781}"/>
              </a:ext>
            </a:extLst>
          </p:cNvPr>
          <p:cNvSpPr/>
          <p:nvPr/>
        </p:nvSpPr>
        <p:spPr>
          <a:xfrm>
            <a:off x="9018156" y="6213064"/>
            <a:ext cx="1521799" cy="48569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809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08ABDE2-7341-366D-02BC-75852CD5052B}"/>
              </a:ext>
            </a:extLst>
          </p:cNvPr>
          <p:cNvSpPr txBox="1"/>
          <p:nvPr/>
        </p:nvSpPr>
        <p:spPr>
          <a:xfrm>
            <a:off x="3760625" y="2626770"/>
            <a:ext cx="900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8528AA9-9E20-A502-C468-7DF7B48BEDC4}"/>
              </a:ext>
            </a:extLst>
          </p:cNvPr>
          <p:cNvSpPr txBox="1"/>
          <p:nvPr/>
        </p:nvSpPr>
        <p:spPr>
          <a:xfrm>
            <a:off x="5947129" y="2198080"/>
            <a:ext cx="1088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※2025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月末時点</a:t>
            </a: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FE6D335F-C879-918D-C0F6-DB79E1F555C4}"/>
              </a:ext>
            </a:extLst>
          </p:cNvPr>
          <p:cNvSpPr/>
          <p:nvPr/>
        </p:nvSpPr>
        <p:spPr>
          <a:xfrm>
            <a:off x="3749442" y="6166322"/>
            <a:ext cx="3089907" cy="95311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noFill/>
          <a:ln w="1809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61BA8CC2-21E0-EA10-5846-244629F7118F}"/>
              </a:ext>
            </a:extLst>
          </p:cNvPr>
          <p:cNvSpPr/>
          <p:nvPr/>
        </p:nvSpPr>
        <p:spPr>
          <a:xfrm>
            <a:off x="7631013" y="6208104"/>
            <a:ext cx="1521799" cy="48569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809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0907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56893" y="6475737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4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コンテンツの紹介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E4116AAF-2761-DFFE-7905-AFE4E122A8CE}"/>
              </a:ext>
            </a:extLst>
          </p:cNvPr>
          <p:cNvSpPr/>
          <p:nvPr/>
        </p:nvSpPr>
        <p:spPr>
          <a:xfrm>
            <a:off x="8713305" y="1427022"/>
            <a:ext cx="2104697" cy="50487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8F63DA2-B9BB-B994-737E-4934019FD507}"/>
              </a:ext>
            </a:extLst>
          </p:cNvPr>
          <p:cNvSpPr txBox="1"/>
          <p:nvPr/>
        </p:nvSpPr>
        <p:spPr>
          <a:xfrm>
            <a:off x="9682546" y="1314170"/>
            <a:ext cx="104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旅行ガイド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C65FBC75-C484-AA79-25BE-D5C7F04BE9F8}"/>
              </a:ext>
            </a:extLst>
          </p:cNvPr>
          <p:cNvSpPr/>
          <p:nvPr/>
        </p:nvSpPr>
        <p:spPr>
          <a:xfrm>
            <a:off x="588378" y="832835"/>
            <a:ext cx="2168434" cy="56429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4E61C3F-0A11-1C5E-0861-5D2B1E58AA71}"/>
              </a:ext>
            </a:extLst>
          </p:cNvPr>
          <p:cNvSpPr/>
          <p:nvPr/>
        </p:nvSpPr>
        <p:spPr>
          <a:xfrm>
            <a:off x="3565258" y="2070390"/>
            <a:ext cx="4097369" cy="44053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5E3A492-03BC-2CFA-FF39-6C7D4470D058}"/>
              </a:ext>
            </a:extLst>
          </p:cNvPr>
          <p:cNvSpPr txBox="1"/>
          <p:nvPr/>
        </p:nvSpPr>
        <p:spPr>
          <a:xfrm>
            <a:off x="1375287" y="115258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行先の検討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1F2DE96-394B-EBA4-EB9F-A8BF9C90F8F6}"/>
              </a:ext>
            </a:extLst>
          </p:cNvPr>
          <p:cNvSpPr txBox="1"/>
          <p:nvPr/>
        </p:nvSpPr>
        <p:spPr>
          <a:xfrm>
            <a:off x="606149" y="1000554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02</a:t>
            </a:r>
            <a:endParaRPr lang="ja-JP" altLang="en-US" sz="4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7" name="図 46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B62B830F-5CDA-68CA-F963-65EC6AD28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22"/>
          <a:stretch/>
        </p:blipFill>
        <p:spPr>
          <a:xfrm>
            <a:off x="8812986" y="1651572"/>
            <a:ext cx="1908000" cy="4693192"/>
          </a:xfrm>
          <a:prstGeom prst="rect">
            <a:avLst/>
          </a:prstGeom>
          <a:ln w="76200">
            <a:noFill/>
          </a:ln>
        </p:spPr>
      </p:pic>
      <p:pic>
        <p:nvPicPr>
          <p:cNvPr id="48" name="図 47" descr="グラフィカル ユーザー インターフェイス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354A0D9F-2FC0-DF14-C309-11A9E4E333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80"/>
          <a:stretch/>
        </p:blipFill>
        <p:spPr>
          <a:xfrm>
            <a:off x="3714959" y="2227603"/>
            <a:ext cx="1810482" cy="4152865"/>
          </a:xfrm>
          <a:prstGeom prst="rect">
            <a:avLst/>
          </a:prstGeom>
          <a:ln w="76200">
            <a:noFill/>
          </a:ln>
        </p:spPr>
      </p:pic>
      <p:pic>
        <p:nvPicPr>
          <p:cNvPr id="49" name="図 48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848F2C06-3B96-DDA4-A6BB-15A84EDB60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90"/>
          <a:stretch/>
        </p:blipFill>
        <p:spPr>
          <a:xfrm>
            <a:off x="5699819" y="2273016"/>
            <a:ext cx="1810482" cy="4107451"/>
          </a:xfrm>
          <a:prstGeom prst="rect">
            <a:avLst/>
          </a:prstGeom>
          <a:ln w="76200">
            <a:noFill/>
          </a:ln>
        </p:spPr>
      </p:pic>
      <p:sp>
        <p:nvSpPr>
          <p:cNvPr id="50" name="コンテンツ プレースホルダー 2">
            <a:extLst>
              <a:ext uri="{FF2B5EF4-FFF2-40B4-BE49-F238E27FC236}">
                <a16:creationId xmlns:a16="http://schemas.microsoft.com/office/drawing/2014/main" id="{16B5A9F0-7315-7BFE-6B54-6EA9C9F77AAC}"/>
              </a:ext>
            </a:extLst>
          </p:cNvPr>
          <p:cNvSpPr txBox="1">
            <a:spLocks/>
          </p:cNvSpPr>
          <p:nvPr/>
        </p:nvSpPr>
        <p:spPr>
          <a:xfrm>
            <a:off x="2985386" y="737517"/>
            <a:ext cx="7349202" cy="1491123"/>
          </a:xfrm>
          <a:prstGeom prst="rect">
            <a:avLst/>
          </a:prstGeom>
        </p:spPr>
        <p:txBody>
          <a:bodyPr vert="horz" lIns="91440" tIns="144000" rIns="91440" bIns="144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433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万件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を超える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クチコミ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から旅行者の実体験に基づいたスポットの満足度がわかる、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海外 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190以上の国と地域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、国内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47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都道府県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旅行ガイド</a:t>
            </a:r>
            <a:endParaRPr lang="en-US" altLang="ja-JP" sz="18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旅行先の巡り方がわかる、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160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万冊以上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</a:t>
            </a:r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（旅行ブログ）</a:t>
            </a:r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6796AEA6-4809-4045-4C2E-DA5B9966BF87}"/>
              </a:ext>
            </a:extLst>
          </p:cNvPr>
          <p:cNvSpPr/>
          <p:nvPr/>
        </p:nvSpPr>
        <p:spPr>
          <a:xfrm>
            <a:off x="5654718" y="6328784"/>
            <a:ext cx="1945564" cy="52620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36B31F36-1E4A-CAA9-58F2-C74959F9D494}"/>
              </a:ext>
            </a:extLst>
          </p:cNvPr>
          <p:cNvSpPr/>
          <p:nvPr/>
        </p:nvSpPr>
        <p:spPr>
          <a:xfrm>
            <a:off x="5588682" y="2221312"/>
            <a:ext cx="2011600" cy="57612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F77269ED-E3FB-8F2E-16B6-9906E71ECE4D}"/>
              </a:ext>
            </a:extLst>
          </p:cNvPr>
          <p:cNvSpPr/>
          <p:nvPr/>
        </p:nvSpPr>
        <p:spPr>
          <a:xfrm>
            <a:off x="3679772" y="6327848"/>
            <a:ext cx="1945564" cy="52620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828CCD3-F8DD-DC87-4792-45BD1CBEE7DE}"/>
              </a:ext>
            </a:extLst>
          </p:cNvPr>
          <p:cNvSpPr txBox="1"/>
          <p:nvPr/>
        </p:nvSpPr>
        <p:spPr>
          <a:xfrm>
            <a:off x="6672644" y="2012952"/>
            <a:ext cx="900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7EA9D5F3-E08B-F783-1A32-BB4B934C8D1E}"/>
              </a:ext>
            </a:extLst>
          </p:cNvPr>
          <p:cNvSpPr/>
          <p:nvPr/>
        </p:nvSpPr>
        <p:spPr>
          <a:xfrm>
            <a:off x="8792871" y="6292144"/>
            <a:ext cx="1945564" cy="52620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3F3F4F9-7AFD-3E1B-BB32-4289FB6FF35F}"/>
              </a:ext>
            </a:extLst>
          </p:cNvPr>
          <p:cNvSpPr txBox="1"/>
          <p:nvPr/>
        </p:nvSpPr>
        <p:spPr>
          <a:xfrm>
            <a:off x="7333758" y="1755094"/>
            <a:ext cx="1088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※2025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月末時点</a:t>
            </a:r>
          </a:p>
        </p:txBody>
      </p:sp>
      <p:pic>
        <p:nvPicPr>
          <p:cNvPr id="57" name="グラフィックス 56" descr="キャレットを下へ 単色塗りつぶし">
            <a:extLst>
              <a:ext uri="{FF2B5EF4-FFF2-40B4-BE49-F238E27FC236}">
                <a16:creationId xmlns:a16="http://schemas.microsoft.com/office/drawing/2014/main" id="{14BF6A01-972A-1CC9-9BD4-D87AF2387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34055" y="5445057"/>
            <a:ext cx="458175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4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9870" y="6453855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5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コンテンツの紹介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F529983-9DBC-A661-BA36-808EAA0F1F21}"/>
              </a:ext>
            </a:extLst>
          </p:cNvPr>
          <p:cNvSpPr/>
          <p:nvPr/>
        </p:nvSpPr>
        <p:spPr>
          <a:xfrm>
            <a:off x="9530004" y="3385393"/>
            <a:ext cx="1476000" cy="32195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6B9772F-FD06-601F-B5D9-C488B4086480}"/>
              </a:ext>
            </a:extLst>
          </p:cNvPr>
          <p:cNvSpPr/>
          <p:nvPr/>
        </p:nvSpPr>
        <p:spPr>
          <a:xfrm>
            <a:off x="7928261" y="751612"/>
            <a:ext cx="3037888" cy="2505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A23B365-FABA-1142-5E65-6491BFEA6EC3}"/>
              </a:ext>
            </a:extLst>
          </p:cNvPr>
          <p:cNvSpPr/>
          <p:nvPr/>
        </p:nvSpPr>
        <p:spPr>
          <a:xfrm>
            <a:off x="515873" y="756532"/>
            <a:ext cx="2168434" cy="56804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4048DE-2174-F82B-CDE1-22EDE9D9FB83}"/>
              </a:ext>
            </a:extLst>
          </p:cNvPr>
          <p:cNvSpPr txBox="1"/>
          <p:nvPr/>
        </p:nvSpPr>
        <p:spPr>
          <a:xfrm>
            <a:off x="1260457" y="106175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計画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36F1C8-F24E-91F0-0B94-B0AE6B242128}"/>
              </a:ext>
            </a:extLst>
          </p:cNvPr>
          <p:cNvSpPr txBox="1"/>
          <p:nvPr/>
        </p:nvSpPr>
        <p:spPr>
          <a:xfrm>
            <a:off x="556418" y="906455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03</a:t>
            </a:r>
            <a:endParaRPr lang="ja-JP" altLang="en-US" sz="4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1" name="グラフィックス 10" descr="キャレットを下へ 単色塗りつぶし">
            <a:extLst>
              <a:ext uri="{FF2B5EF4-FFF2-40B4-BE49-F238E27FC236}">
                <a16:creationId xmlns:a16="http://schemas.microsoft.com/office/drawing/2014/main" id="{F7D04723-F1D1-B17F-8856-AE1E71159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4375" y="2798507"/>
            <a:ext cx="4581759" cy="9144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E76C60-F930-E5AC-8697-165B771D0715}"/>
              </a:ext>
            </a:extLst>
          </p:cNvPr>
          <p:cNvSpPr txBox="1"/>
          <p:nvPr/>
        </p:nvSpPr>
        <p:spPr>
          <a:xfrm>
            <a:off x="1262637" y="3778362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比較・予約</a:t>
            </a:r>
            <a:endParaRPr lang="en-US" altLang="ja-JP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・申込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AB733AA-6E15-703A-09C4-36404E3455EF}"/>
              </a:ext>
            </a:extLst>
          </p:cNvPr>
          <p:cNvSpPr txBox="1"/>
          <p:nvPr/>
        </p:nvSpPr>
        <p:spPr>
          <a:xfrm>
            <a:off x="558600" y="3612425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04</a:t>
            </a:r>
            <a:endParaRPr lang="ja-JP" altLang="en-US" sz="4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641771B8-4C77-DD01-0011-37DF804FBC36}"/>
              </a:ext>
            </a:extLst>
          </p:cNvPr>
          <p:cNvSpPr txBox="1">
            <a:spLocks/>
          </p:cNvSpPr>
          <p:nvPr/>
        </p:nvSpPr>
        <p:spPr>
          <a:xfrm>
            <a:off x="2784575" y="836060"/>
            <a:ext cx="4886859" cy="2090981"/>
          </a:xfrm>
          <a:prstGeom prst="rect">
            <a:avLst/>
          </a:prstGeom>
        </p:spPr>
        <p:txBody>
          <a:bodyPr vert="horz" lIns="91440" tIns="144000" rIns="91440" bIns="144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トラベラー会員の</a:t>
            </a:r>
            <a:b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旅行記スケジュール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を参考に、</a:t>
            </a:r>
            <a:b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自分で作る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旅の計画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ツール（無料）で旅程プランニング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適した服装や持っていくと便利なものなどの情報は　　　</a:t>
            </a:r>
            <a:r>
              <a:rPr lang="en-US" altLang="ja-JP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Q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＆</a:t>
            </a:r>
            <a:r>
              <a:rPr lang="en-US" altLang="ja-JP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で直接トラベラー会員へ質問できる！</a:t>
            </a:r>
          </a:p>
        </p:txBody>
      </p:sp>
      <p:pic>
        <p:nvPicPr>
          <p:cNvPr id="15" name="図 1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BA3EAAD0-5973-4C85-733E-4FFA9034F8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8014072" y="843238"/>
            <a:ext cx="1368000" cy="2330754"/>
          </a:xfrm>
          <a:prstGeom prst="rect">
            <a:avLst/>
          </a:prstGeom>
          <a:ln w="76200">
            <a:noFill/>
          </a:ln>
        </p:spPr>
      </p:pic>
      <p:pic>
        <p:nvPicPr>
          <p:cNvPr id="16" name="図 15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888C5B61-77E9-8030-372D-E3F9E10BCC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1175" y="764347"/>
            <a:ext cx="1368000" cy="2409647"/>
          </a:xfrm>
          <a:prstGeom prst="rect">
            <a:avLst/>
          </a:prstGeom>
          <a:ln w="76200">
            <a:noFill/>
          </a:ln>
        </p:spPr>
      </p:pic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8842E78A-A843-9B9C-2A9B-C7FAB7F4AA99}"/>
              </a:ext>
            </a:extLst>
          </p:cNvPr>
          <p:cNvSpPr txBox="1">
            <a:spLocks/>
          </p:cNvSpPr>
          <p:nvPr/>
        </p:nvSpPr>
        <p:spPr>
          <a:xfrm>
            <a:off x="2784578" y="3392323"/>
            <a:ext cx="4835772" cy="1948314"/>
          </a:xfrm>
          <a:prstGeom prst="rect">
            <a:avLst/>
          </a:prstGeom>
        </p:spPr>
        <p:txBody>
          <a:bodyPr vert="horz" lIns="91440" tIns="144000" rIns="91440" bIns="144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ホテルやツアー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などの旅行商品を　　　　　　　　　予約サイトから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横断比較</a:t>
            </a:r>
            <a:endParaRPr lang="en-US" altLang="ja-JP" sz="18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en-US" altLang="ja-JP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海外でもスマホでネットができる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海外</a:t>
            </a:r>
            <a:r>
              <a:rPr lang="en-US" altLang="ja-JP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Wi-Fi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レンタル</a:t>
            </a:r>
            <a:endParaRPr lang="en-US" altLang="ja-JP" sz="18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FE6EF5CD-6AF3-8E4D-9B4F-A3CB0ADA1C5D}"/>
              </a:ext>
            </a:extLst>
          </p:cNvPr>
          <p:cNvSpPr/>
          <p:nvPr/>
        </p:nvSpPr>
        <p:spPr>
          <a:xfrm>
            <a:off x="8252334" y="3142129"/>
            <a:ext cx="1424879" cy="45719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79BAB32-041B-ECA5-6C59-DE1492757629}"/>
              </a:ext>
            </a:extLst>
          </p:cNvPr>
          <p:cNvSpPr txBox="1"/>
          <p:nvPr/>
        </p:nvSpPr>
        <p:spPr>
          <a:xfrm>
            <a:off x="9168765" y="667284"/>
            <a:ext cx="1728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旅行記スケジュール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3F0C1B2E-3914-E8C7-09C6-32E781389A04}"/>
              </a:ext>
            </a:extLst>
          </p:cNvPr>
          <p:cNvSpPr/>
          <p:nvPr/>
        </p:nvSpPr>
        <p:spPr>
          <a:xfrm>
            <a:off x="9529965" y="3140050"/>
            <a:ext cx="1424879" cy="45719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96ADA17-FEA1-7B4A-9A76-7B1F4AA96B28}"/>
              </a:ext>
            </a:extLst>
          </p:cNvPr>
          <p:cNvSpPr txBox="1"/>
          <p:nvPr/>
        </p:nvSpPr>
        <p:spPr>
          <a:xfrm>
            <a:off x="9666217" y="3356248"/>
            <a:ext cx="122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ツアー</a:t>
            </a:r>
            <a:endParaRPr lang="en-US" altLang="ja-JP" sz="11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24D4FB6-003D-5FAA-C614-1626E57E9BF7}"/>
              </a:ext>
            </a:extLst>
          </p:cNvPr>
          <p:cNvSpPr/>
          <p:nvPr/>
        </p:nvSpPr>
        <p:spPr>
          <a:xfrm>
            <a:off x="7909020" y="3392323"/>
            <a:ext cx="1476000" cy="3212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B95C607-D070-4EF2-2732-AFAA34711A75}"/>
              </a:ext>
            </a:extLst>
          </p:cNvPr>
          <p:cNvSpPr txBox="1"/>
          <p:nvPr/>
        </p:nvSpPr>
        <p:spPr>
          <a:xfrm>
            <a:off x="8045233" y="3363179"/>
            <a:ext cx="122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ホテル</a:t>
            </a:r>
            <a:endParaRPr lang="en-US" altLang="ja-JP" sz="11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10315477-69D5-53DD-754D-30A48A387A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2837" y="3717953"/>
            <a:ext cx="1322947" cy="2719052"/>
          </a:xfrm>
          <a:prstGeom prst="rect">
            <a:avLst/>
          </a:prstGeom>
        </p:spPr>
      </p:pic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D34689D8-9DEE-CF26-701F-F529F2A6D57E}"/>
              </a:ext>
            </a:extLst>
          </p:cNvPr>
          <p:cNvSpPr/>
          <p:nvPr/>
        </p:nvSpPr>
        <p:spPr>
          <a:xfrm>
            <a:off x="7937342" y="6464830"/>
            <a:ext cx="1403296" cy="63896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111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EB267B5F-768B-3F6C-3686-FF2F26BB113B}"/>
              </a:ext>
            </a:extLst>
          </p:cNvPr>
          <p:cNvSpPr/>
          <p:nvPr/>
        </p:nvSpPr>
        <p:spPr>
          <a:xfrm>
            <a:off x="9558326" y="6469893"/>
            <a:ext cx="1403296" cy="63896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111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6" name="グラフィックス 5" descr="キャレットを下へ 単色塗りつぶし">
            <a:extLst>
              <a:ext uri="{FF2B5EF4-FFF2-40B4-BE49-F238E27FC236}">
                <a16:creationId xmlns:a16="http://schemas.microsoft.com/office/drawing/2014/main" id="{75D0FB28-A2DA-9F90-F401-85131433F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4375" y="5570374"/>
            <a:ext cx="4581759" cy="9144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3D41355-493D-0A50-3844-F6BEE0C704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7050" y="3714921"/>
            <a:ext cx="1221907" cy="2638425"/>
          </a:xfrm>
          <a:prstGeom prst="rect">
            <a:avLst/>
          </a:prstGeom>
        </p:spPr>
      </p:pic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73F0E85E-168A-0EF3-F097-6DA599DB49E6}"/>
              </a:ext>
            </a:extLst>
          </p:cNvPr>
          <p:cNvSpPr/>
          <p:nvPr/>
        </p:nvSpPr>
        <p:spPr>
          <a:xfrm>
            <a:off x="9526214" y="6346982"/>
            <a:ext cx="1424879" cy="45719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620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22959" y="6392922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040632" y="6338748"/>
            <a:ext cx="2743200" cy="365125"/>
          </a:xfrm>
        </p:spPr>
        <p:txBody>
          <a:bodyPr/>
          <a:lstStyle/>
          <a:p>
            <a:fld id="{D8B91448-09D1-4BE7-A07D-AABAAA73F2EB}" type="slidenum">
              <a:rPr kumimoji="1" lang="ja-JP" altLang="en-US" sz="1050" smtClean="0"/>
              <a:t>6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コンテンツの紹介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251754-9E49-EF90-A8AB-8A4FDF550A5C}"/>
              </a:ext>
            </a:extLst>
          </p:cNvPr>
          <p:cNvSpPr/>
          <p:nvPr/>
        </p:nvSpPr>
        <p:spPr>
          <a:xfrm>
            <a:off x="465366" y="740138"/>
            <a:ext cx="2168434" cy="56527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2B93398-A768-E9BE-901E-B8AD9679F073}"/>
              </a:ext>
            </a:extLst>
          </p:cNvPr>
          <p:cNvSpPr txBox="1"/>
          <p:nvPr/>
        </p:nvSpPr>
        <p:spPr>
          <a:xfrm>
            <a:off x="1209950" y="10482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旅行中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7ECA407-C69B-F64A-045C-088419895D4C}"/>
              </a:ext>
            </a:extLst>
          </p:cNvPr>
          <p:cNvSpPr txBox="1"/>
          <p:nvPr/>
        </p:nvSpPr>
        <p:spPr>
          <a:xfrm>
            <a:off x="505911" y="892987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05</a:t>
            </a:r>
            <a:endParaRPr lang="ja-JP" altLang="en-US" sz="4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7" name="グラフィックス 26" descr="キャレットを下へ 単色塗りつぶし">
            <a:extLst>
              <a:ext uri="{FF2B5EF4-FFF2-40B4-BE49-F238E27FC236}">
                <a16:creationId xmlns:a16="http://schemas.microsoft.com/office/drawing/2014/main" id="{9A976BD1-BDEF-D1AB-0CE1-41031032C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60346" y="2899205"/>
            <a:ext cx="4581759" cy="91440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328F667-FADF-89AB-0E84-051714C6E9DB}"/>
              </a:ext>
            </a:extLst>
          </p:cNvPr>
          <p:cNvSpPr txBox="1"/>
          <p:nvPr/>
        </p:nvSpPr>
        <p:spPr>
          <a:xfrm>
            <a:off x="1212130" y="385716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共有・記録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A740D23-3BB0-E59B-0B4C-57FF75422F2F}"/>
              </a:ext>
            </a:extLst>
          </p:cNvPr>
          <p:cNvSpPr txBox="1"/>
          <p:nvPr/>
        </p:nvSpPr>
        <p:spPr>
          <a:xfrm>
            <a:off x="508093" y="3701860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06</a:t>
            </a:r>
            <a:endParaRPr lang="ja-JP" altLang="en-US" sz="4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83AE66CA-9BB4-6E4D-44C2-2313EB5B0847}"/>
              </a:ext>
            </a:extLst>
          </p:cNvPr>
          <p:cNvSpPr txBox="1">
            <a:spLocks/>
          </p:cNvSpPr>
          <p:nvPr/>
        </p:nvSpPr>
        <p:spPr>
          <a:xfrm>
            <a:off x="2672401" y="1538967"/>
            <a:ext cx="5009359" cy="914400"/>
          </a:xfrm>
          <a:prstGeom prst="rect">
            <a:avLst/>
          </a:prstGeom>
        </p:spPr>
        <p:txBody>
          <a:bodyPr vert="horz" lIns="91440" tIns="144000" rIns="91440" bIns="144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国内・海外のレストランや観光地、施設の情報とクチコミを</a:t>
            </a:r>
            <a:b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旅行ガイド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でチェックしながら観光。</a:t>
            </a:r>
            <a:endParaRPr lang="ja-JP" altLang="en-US" sz="14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E57C8D7B-0C24-AE9F-793A-821E118197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2154" y="903407"/>
            <a:ext cx="1476000" cy="2505847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32" name="図 31" descr="マップ&#10;&#10;自動的に生成された説明">
            <a:extLst>
              <a:ext uri="{FF2B5EF4-FFF2-40B4-BE49-F238E27FC236}">
                <a16:creationId xmlns:a16="http://schemas.microsoft.com/office/drawing/2014/main" id="{5A2B34A9-6874-2D9A-6479-973D79FE19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1876" y="895438"/>
            <a:ext cx="1476000" cy="2697887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33" name="コンテンツ プレースホルダー 2">
            <a:extLst>
              <a:ext uri="{FF2B5EF4-FFF2-40B4-BE49-F238E27FC236}">
                <a16:creationId xmlns:a16="http://schemas.microsoft.com/office/drawing/2014/main" id="{4B064E3A-2D22-B28A-EEEB-8808D60D4DD1}"/>
              </a:ext>
            </a:extLst>
          </p:cNvPr>
          <p:cNvSpPr txBox="1">
            <a:spLocks/>
          </p:cNvSpPr>
          <p:nvPr/>
        </p:nvSpPr>
        <p:spPr>
          <a:xfrm>
            <a:off x="2741887" y="3437451"/>
            <a:ext cx="4946348" cy="2955471"/>
          </a:xfrm>
          <a:prstGeom prst="rect">
            <a:avLst/>
          </a:prstGeom>
        </p:spPr>
        <p:txBody>
          <a:bodyPr vert="horz" lIns="91440" tIns="144000" rIns="91440" bIns="144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クチコミ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　　　　　　　　　　　　　　　　　　　　観光スポットやホテルなどの情報を投稿。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では、　　　　　　　　　　　　　　　　　　　写真や文章、スケジュールで旅の行程を　記録、共有。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エリアなど、旅行の投稿記録をトラベラー会員は　　　　アーカイブできる。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90F3BB6C-E833-2846-E362-8265928B80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2213" y="3622005"/>
            <a:ext cx="1476000" cy="2901302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5600600-65FC-AF6D-4F55-86B5F994933C}"/>
              </a:ext>
            </a:extLst>
          </p:cNvPr>
          <p:cNvSpPr/>
          <p:nvPr/>
        </p:nvSpPr>
        <p:spPr>
          <a:xfrm>
            <a:off x="7779225" y="3466616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B27C8CC1-8FF1-B06D-034B-025E5705ABBC}"/>
              </a:ext>
            </a:extLst>
          </p:cNvPr>
          <p:cNvSpPr/>
          <p:nvPr/>
        </p:nvSpPr>
        <p:spPr>
          <a:xfrm>
            <a:off x="9516086" y="3437935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1E0F93B9-9B34-08E9-CA4D-56F66FFEB9C0}"/>
              </a:ext>
            </a:extLst>
          </p:cNvPr>
          <p:cNvSpPr/>
          <p:nvPr/>
        </p:nvSpPr>
        <p:spPr>
          <a:xfrm>
            <a:off x="9516086" y="6521313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41153E6-5C6F-BDCE-3F42-F23396DDAA83}"/>
              </a:ext>
            </a:extLst>
          </p:cNvPr>
          <p:cNvSpPr txBox="1"/>
          <p:nvPr/>
        </p:nvSpPr>
        <p:spPr>
          <a:xfrm>
            <a:off x="8050898" y="740138"/>
            <a:ext cx="122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旅行ガイド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DF61848-EDBA-FE1E-1D69-66717915605F}"/>
              </a:ext>
            </a:extLst>
          </p:cNvPr>
          <p:cNvSpPr txBox="1"/>
          <p:nvPr/>
        </p:nvSpPr>
        <p:spPr>
          <a:xfrm>
            <a:off x="9800232" y="724244"/>
            <a:ext cx="122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施設情報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68CCF40-ED7A-A6F0-7D94-8294617D584B}"/>
              </a:ext>
            </a:extLst>
          </p:cNvPr>
          <p:cNvSpPr txBox="1"/>
          <p:nvPr/>
        </p:nvSpPr>
        <p:spPr>
          <a:xfrm>
            <a:off x="9656232" y="3505798"/>
            <a:ext cx="1512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トラベラーページ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5" name="図 4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07B6AA8-2361-C190-A85B-47E30FC239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981" y="3622007"/>
            <a:ext cx="1476000" cy="2961519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E9DE3F8-931D-8B85-D918-E223B9CAA1F5}"/>
              </a:ext>
            </a:extLst>
          </p:cNvPr>
          <p:cNvSpPr/>
          <p:nvPr/>
        </p:nvSpPr>
        <p:spPr>
          <a:xfrm>
            <a:off x="7681760" y="6612183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30A7C44-EB5E-6BDE-7E54-7A973D22E8C6}"/>
              </a:ext>
            </a:extLst>
          </p:cNvPr>
          <p:cNvSpPr txBox="1"/>
          <p:nvPr/>
        </p:nvSpPr>
        <p:spPr>
          <a:xfrm>
            <a:off x="8058315" y="3505798"/>
            <a:ext cx="122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33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BBD9700-84C1-AB93-DF0A-842ACEEE7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36" t="27774" r="17107" b="28605"/>
          <a:stretch/>
        </p:blipFill>
        <p:spPr>
          <a:xfrm>
            <a:off x="1379889" y="1460043"/>
            <a:ext cx="5221301" cy="770372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6DA9F2F8-0E5A-5B1F-8612-E13EFBAFCF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" t="25419" r="15298" b="24943"/>
          <a:stretch/>
        </p:blipFill>
        <p:spPr>
          <a:xfrm>
            <a:off x="1477746" y="2666985"/>
            <a:ext cx="5184000" cy="90289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9B26712-FAFD-27E7-BB20-525DFA10DA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98" r="22005"/>
          <a:stretch/>
        </p:blipFill>
        <p:spPr>
          <a:xfrm>
            <a:off x="7469617" y="1095220"/>
            <a:ext cx="2732212" cy="271440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F6853F7B-63E6-5441-16F0-2014A180A1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324" r="20555" b="8654"/>
          <a:stretch/>
        </p:blipFill>
        <p:spPr>
          <a:xfrm>
            <a:off x="8330441" y="3930039"/>
            <a:ext cx="2586151" cy="2647033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ADCD24AC-CBF3-D9EB-A2B3-D4A876AEE3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461" r="23068"/>
          <a:stretch/>
        </p:blipFill>
        <p:spPr>
          <a:xfrm>
            <a:off x="4807283" y="3872341"/>
            <a:ext cx="2660016" cy="2712955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30028" y="6418493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7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ユーザー属性</a:t>
            </a:r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E9DE3F8-931D-8B85-D918-E223B9CAA1F5}"/>
              </a:ext>
            </a:extLst>
          </p:cNvPr>
          <p:cNvSpPr/>
          <p:nvPr/>
        </p:nvSpPr>
        <p:spPr>
          <a:xfrm>
            <a:off x="6700685" y="6431208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3908495-5D4C-3EA7-F8DA-892F596652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310" r="20894"/>
          <a:stretch/>
        </p:blipFill>
        <p:spPr>
          <a:xfrm>
            <a:off x="1300960" y="3853253"/>
            <a:ext cx="2739421" cy="2723819"/>
          </a:xfrm>
          <a:prstGeom prst="rect">
            <a:avLst/>
          </a:prstGeom>
        </p:spPr>
      </p:pic>
      <p:sp>
        <p:nvSpPr>
          <p:cNvPr id="12" name="タイトル 4">
            <a:extLst>
              <a:ext uri="{FF2B5EF4-FFF2-40B4-BE49-F238E27FC236}">
                <a16:creationId xmlns:a16="http://schemas.microsoft.com/office/drawing/2014/main" id="{5188F7F8-222D-956B-3DAC-8A66EDD6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6" y="710876"/>
            <a:ext cx="2391269" cy="540211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閲覧者属性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24EF8E-459A-ED55-1E88-6161ED01AE28}"/>
              </a:ext>
            </a:extLst>
          </p:cNvPr>
          <p:cNvSpPr txBox="1"/>
          <p:nvPr/>
        </p:nvSpPr>
        <p:spPr>
          <a:xfrm>
            <a:off x="2345130" y="1691042"/>
            <a:ext cx="66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男性</a:t>
            </a:r>
            <a:endParaRPr lang="ja-JP" altLang="en-US" sz="24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DF0128C-DCEC-114E-10D7-BAB20E8034FA}"/>
              </a:ext>
            </a:extLst>
          </p:cNvPr>
          <p:cNvSpPr txBox="1"/>
          <p:nvPr/>
        </p:nvSpPr>
        <p:spPr>
          <a:xfrm>
            <a:off x="4833797" y="1691042"/>
            <a:ext cx="578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女性</a:t>
            </a:r>
            <a:endParaRPr lang="ja-JP" altLang="en-US" sz="24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02B6491-0F8D-8DF9-5F50-7DABCFB21438}"/>
              </a:ext>
            </a:extLst>
          </p:cNvPr>
          <p:cNvSpPr txBox="1"/>
          <p:nvPr/>
        </p:nvSpPr>
        <p:spPr>
          <a:xfrm>
            <a:off x="675174" y="169271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性別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5019B95-43BB-AFB1-3B6D-9D23AD844605}"/>
              </a:ext>
            </a:extLst>
          </p:cNvPr>
          <p:cNvSpPr txBox="1"/>
          <p:nvPr/>
        </p:nvSpPr>
        <p:spPr>
          <a:xfrm>
            <a:off x="1400766" y="2476045"/>
            <a:ext cx="942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20-34</a:t>
            </a:r>
            <a:r>
              <a:rPr lang="ja-JP" altLang="en-US" sz="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lang="ja-JP" altLang="en-US" sz="1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3B5741D-1D72-C45D-9E0C-56D662F06BC0}"/>
              </a:ext>
            </a:extLst>
          </p:cNvPr>
          <p:cNvSpPr txBox="1"/>
          <p:nvPr/>
        </p:nvSpPr>
        <p:spPr>
          <a:xfrm>
            <a:off x="3678651" y="2886970"/>
            <a:ext cx="99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31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9B6F5CE-BE34-9BA2-F682-955B37401E66}"/>
              </a:ext>
            </a:extLst>
          </p:cNvPr>
          <p:cNvSpPr txBox="1"/>
          <p:nvPr/>
        </p:nvSpPr>
        <p:spPr>
          <a:xfrm>
            <a:off x="5274356" y="2886970"/>
            <a:ext cx="912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31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0090971-4A21-D105-CF88-327F78725968}"/>
              </a:ext>
            </a:extLst>
          </p:cNvPr>
          <p:cNvSpPr txBox="1"/>
          <p:nvPr/>
        </p:nvSpPr>
        <p:spPr>
          <a:xfrm>
            <a:off x="2223789" y="2886970"/>
            <a:ext cx="99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28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7F84E9C-2869-57AD-2E59-920A41F5D586}"/>
              </a:ext>
            </a:extLst>
          </p:cNvPr>
          <p:cNvSpPr txBox="1"/>
          <p:nvPr/>
        </p:nvSpPr>
        <p:spPr>
          <a:xfrm>
            <a:off x="1539451" y="2948525"/>
            <a:ext cx="579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lang="en-US" altLang="ja-JP" sz="10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2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64655A-E2CF-8CAC-8D19-31A235E4FEB3}"/>
              </a:ext>
            </a:extLst>
          </p:cNvPr>
          <p:cNvSpPr txBox="1"/>
          <p:nvPr/>
        </p:nvSpPr>
        <p:spPr>
          <a:xfrm>
            <a:off x="2263575" y="2445267"/>
            <a:ext cx="94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35-49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AE60B34-78EF-557A-ADDB-E318EB4FB19A}"/>
              </a:ext>
            </a:extLst>
          </p:cNvPr>
          <p:cNvSpPr txBox="1"/>
          <p:nvPr/>
        </p:nvSpPr>
        <p:spPr>
          <a:xfrm>
            <a:off x="3705497" y="2445267"/>
            <a:ext cx="94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50-64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69D02F2-7FC7-528A-BF7D-2F2DB69B809A}"/>
              </a:ext>
            </a:extLst>
          </p:cNvPr>
          <p:cNvSpPr txBox="1"/>
          <p:nvPr/>
        </p:nvSpPr>
        <p:spPr>
          <a:xfrm>
            <a:off x="5271510" y="1614098"/>
            <a:ext cx="99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52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3FE81D2-0A8D-FAA5-35C3-635E8E25E908}"/>
              </a:ext>
            </a:extLst>
          </p:cNvPr>
          <p:cNvSpPr txBox="1"/>
          <p:nvPr/>
        </p:nvSpPr>
        <p:spPr>
          <a:xfrm>
            <a:off x="1491550" y="4712631"/>
            <a:ext cx="57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未婚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FB30989-4C3A-53F8-D509-C9A4191CE51E}"/>
              </a:ext>
            </a:extLst>
          </p:cNvPr>
          <p:cNvSpPr txBox="1"/>
          <p:nvPr/>
        </p:nvSpPr>
        <p:spPr>
          <a:xfrm>
            <a:off x="3270177" y="5095453"/>
            <a:ext cx="57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既婚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1835735-7510-D141-18BE-C9610F04A5E9}"/>
              </a:ext>
            </a:extLst>
          </p:cNvPr>
          <p:cNvSpPr txBox="1"/>
          <p:nvPr/>
        </p:nvSpPr>
        <p:spPr>
          <a:xfrm>
            <a:off x="3153270" y="5286517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64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94B88B3-B3C6-F66F-2460-C25B80471A66}"/>
              </a:ext>
            </a:extLst>
          </p:cNvPr>
          <p:cNvSpPr txBox="1"/>
          <p:nvPr/>
        </p:nvSpPr>
        <p:spPr>
          <a:xfrm>
            <a:off x="1456978" y="4890404"/>
            <a:ext cx="72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32</a:t>
            </a:r>
            <a:r>
              <a:rPr lang="en-US" altLang="ja-JP" sz="105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4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215B655-AB13-249E-5EDB-704A17C3A479}"/>
              </a:ext>
            </a:extLst>
          </p:cNvPr>
          <p:cNvSpPr txBox="1"/>
          <p:nvPr/>
        </p:nvSpPr>
        <p:spPr>
          <a:xfrm>
            <a:off x="6700685" y="706005"/>
            <a:ext cx="5221301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性別・年齢層・未婚既婚・子供・年収の出典：フォートラベル ユーザーアンケート調査（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2024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月実施）</a:t>
            </a:r>
          </a:p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デバイスの出典：フォートラベル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UU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の比率（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2024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月期通期）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DEE6AF0-29BF-39D4-30E3-A0A49A3F4FC4}"/>
              </a:ext>
            </a:extLst>
          </p:cNvPr>
          <p:cNvSpPr txBox="1"/>
          <p:nvPr/>
        </p:nvSpPr>
        <p:spPr>
          <a:xfrm>
            <a:off x="5773120" y="4791069"/>
            <a:ext cx="705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子供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9D60ECA-7F0C-1C62-5088-103776DD1F34}"/>
              </a:ext>
            </a:extLst>
          </p:cNvPr>
          <p:cNvSpPr txBox="1"/>
          <p:nvPr/>
        </p:nvSpPr>
        <p:spPr>
          <a:xfrm>
            <a:off x="6672357" y="4876067"/>
            <a:ext cx="57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いる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51D8A31-C399-1A8D-7AB3-59DE06F065CC}"/>
              </a:ext>
            </a:extLst>
          </p:cNvPr>
          <p:cNvSpPr txBox="1"/>
          <p:nvPr/>
        </p:nvSpPr>
        <p:spPr>
          <a:xfrm>
            <a:off x="6685023" y="5076465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51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820BF27-9216-CD81-B416-414DB53FE05C}"/>
              </a:ext>
            </a:extLst>
          </p:cNvPr>
          <p:cNvSpPr txBox="1"/>
          <p:nvPr/>
        </p:nvSpPr>
        <p:spPr>
          <a:xfrm>
            <a:off x="4918860" y="4876067"/>
            <a:ext cx="768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いない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E2E5608-0619-63EC-EFBE-84EBF37C65F5}"/>
              </a:ext>
            </a:extLst>
          </p:cNvPr>
          <p:cNvSpPr txBox="1"/>
          <p:nvPr/>
        </p:nvSpPr>
        <p:spPr>
          <a:xfrm>
            <a:off x="4886787" y="5076465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45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4" name="グラフィックス 53">
            <a:extLst>
              <a:ext uri="{FF2B5EF4-FFF2-40B4-BE49-F238E27FC236}">
                <a16:creationId xmlns:a16="http://schemas.microsoft.com/office/drawing/2014/main" id="{72C304E0-6C23-7AD3-EA4E-A4F3F918206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46715" y="1617368"/>
            <a:ext cx="196851" cy="444735"/>
          </a:xfrm>
          <a:prstGeom prst="rect">
            <a:avLst/>
          </a:prstGeom>
        </p:spPr>
      </p:pic>
      <p:pic>
        <p:nvPicPr>
          <p:cNvPr id="55" name="グラフィックス 54">
            <a:extLst>
              <a:ext uri="{FF2B5EF4-FFF2-40B4-BE49-F238E27FC236}">
                <a16:creationId xmlns:a16="http://schemas.microsoft.com/office/drawing/2014/main" id="{BD79863E-F0B4-52AC-2C7A-21C4BF465B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43585" y="1617365"/>
            <a:ext cx="196850" cy="444736"/>
          </a:xfrm>
          <a:prstGeom prst="rect">
            <a:avLst/>
          </a:prstGeom>
        </p:spPr>
      </p:pic>
      <p:pic>
        <p:nvPicPr>
          <p:cNvPr id="56" name="グラフィックス 55">
            <a:extLst>
              <a:ext uri="{FF2B5EF4-FFF2-40B4-BE49-F238E27FC236}">
                <a16:creationId xmlns:a16="http://schemas.microsoft.com/office/drawing/2014/main" id="{36DA6B26-0D85-7BFF-F4E1-C5E5A64736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35127" y="4902814"/>
            <a:ext cx="514350" cy="581025"/>
          </a:xfrm>
          <a:prstGeom prst="rect">
            <a:avLst/>
          </a:prstGeom>
        </p:spPr>
      </p:pic>
      <p:pic>
        <p:nvPicPr>
          <p:cNvPr id="57" name="グラフィックス 56">
            <a:extLst>
              <a:ext uri="{FF2B5EF4-FFF2-40B4-BE49-F238E27FC236}">
                <a16:creationId xmlns:a16="http://schemas.microsoft.com/office/drawing/2014/main" id="{B4576130-85AD-A3EB-620D-922E2FDE1C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56814" y="5121829"/>
            <a:ext cx="571500" cy="361950"/>
          </a:xfrm>
          <a:prstGeom prst="rect">
            <a:avLst/>
          </a:prstGeom>
        </p:spPr>
      </p:pic>
      <p:pic>
        <p:nvPicPr>
          <p:cNvPr id="58" name="グラフィックス 57">
            <a:extLst>
              <a:ext uri="{FF2B5EF4-FFF2-40B4-BE49-F238E27FC236}">
                <a16:creationId xmlns:a16="http://schemas.microsoft.com/office/drawing/2014/main" id="{C295C557-CB7F-3B07-D1A7-A2055B3398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58752" y="1633424"/>
            <a:ext cx="317371" cy="206981"/>
          </a:xfrm>
          <a:prstGeom prst="rect">
            <a:avLst/>
          </a:prstGeom>
        </p:spPr>
      </p:pic>
      <p:pic>
        <p:nvPicPr>
          <p:cNvPr id="59" name="グラフィックス 58">
            <a:extLst>
              <a:ext uri="{FF2B5EF4-FFF2-40B4-BE49-F238E27FC236}">
                <a16:creationId xmlns:a16="http://schemas.microsoft.com/office/drawing/2014/main" id="{D568ED74-3DED-7E1A-002C-E4998F7D73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496441" y="3129729"/>
            <a:ext cx="184367" cy="314961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985A526-CD31-F87F-1346-6ADE8B18C4D4}"/>
              </a:ext>
            </a:extLst>
          </p:cNvPr>
          <p:cNvSpPr txBox="1"/>
          <p:nvPr/>
        </p:nvSpPr>
        <p:spPr>
          <a:xfrm>
            <a:off x="10496187" y="4104860"/>
            <a:ext cx="629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400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endParaRPr lang="en-US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未満</a:t>
            </a:r>
            <a:endParaRPr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1D0A45B-473D-23FE-4822-2CEAF6A3F8AC}"/>
              </a:ext>
            </a:extLst>
          </p:cNvPr>
          <p:cNvSpPr txBox="1"/>
          <p:nvPr/>
        </p:nvSpPr>
        <p:spPr>
          <a:xfrm>
            <a:off x="9643511" y="5898445"/>
            <a:ext cx="77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39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10D9EC8-3AF4-8213-C43B-F730A986D434}"/>
              </a:ext>
            </a:extLst>
          </p:cNvPr>
          <p:cNvSpPr txBox="1"/>
          <p:nvPr/>
        </p:nvSpPr>
        <p:spPr>
          <a:xfrm>
            <a:off x="10459432" y="5967835"/>
            <a:ext cx="72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400</a:t>
            </a:r>
            <a: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~</a:t>
            </a:r>
          </a:p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800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endParaRPr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1D89729-1009-C22D-2C38-09B0F0F72B9C}"/>
              </a:ext>
            </a:extLst>
          </p:cNvPr>
          <p:cNvSpPr txBox="1"/>
          <p:nvPr/>
        </p:nvSpPr>
        <p:spPr>
          <a:xfrm>
            <a:off x="8402397" y="4948493"/>
            <a:ext cx="70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C2AC08D-B455-7B19-AE5A-7557BAAA8357}"/>
              </a:ext>
            </a:extLst>
          </p:cNvPr>
          <p:cNvSpPr txBox="1"/>
          <p:nvPr/>
        </p:nvSpPr>
        <p:spPr>
          <a:xfrm>
            <a:off x="7803930" y="4466931"/>
            <a:ext cx="89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800</a:t>
            </a:r>
            <a: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~</a:t>
            </a:r>
          </a:p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1,200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096CF8E-85F3-AA00-4E5E-3FAFA4CF4393}"/>
              </a:ext>
            </a:extLst>
          </p:cNvPr>
          <p:cNvSpPr txBox="1"/>
          <p:nvPr/>
        </p:nvSpPr>
        <p:spPr>
          <a:xfrm>
            <a:off x="8862016" y="4303041"/>
            <a:ext cx="746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13</a:t>
            </a:r>
            <a:r>
              <a:rPr lang="en-US" altLang="ja-JP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9AF643D6-DE47-5627-0A62-4B99AE531E0F}"/>
              </a:ext>
            </a:extLst>
          </p:cNvPr>
          <p:cNvSpPr txBox="1"/>
          <p:nvPr/>
        </p:nvSpPr>
        <p:spPr>
          <a:xfrm>
            <a:off x="9118713" y="4933285"/>
            <a:ext cx="1057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世帯年収</a:t>
            </a:r>
          </a:p>
        </p:txBody>
      </p:sp>
      <p:pic>
        <p:nvPicPr>
          <p:cNvPr id="67" name="グラフィックス 66">
            <a:extLst>
              <a:ext uri="{FF2B5EF4-FFF2-40B4-BE49-F238E27FC236}">
                <a16:creationId xmlns:a16="http://schemas.microsoft.com/office/drawing/2014/main" id="{1434DBFB-67B1-697A-F46D-EADDB76CE49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488203" y="5250415"/>
            <a:ext cx="348946" cy="298058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0B69379C-93B7-128F-B7B3-6899492D1626}"/>
              </a:ext>
            </a:extLst>
          </p:cNvPr>
          <p:cNvSpPr txBox="1"/>
          <p:nvPr/>
        </p:nvSpPr>
        <p:spPr>
          <a:xfrm>
            <a:off x="8369966" y="3915723"/>
            <a:ext cx="823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1,200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endParaRPr lang="en-US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以上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EAA4BDA-A58A-948F-C2F6-BF830080AD43}"/>
              </a:ext>
            </a:extLst>
          </p:cNvPr>
          <p:cNvSpPr txBox="1"/>
          <p:nvPr/>
        </p:nvSpPr>
        <p:spPr>
          <a:xfrm>
            <a:off x="10077286" y="4499495"/>
            <a:ext cx="63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25</a:t>
            </a:r>
            <a:r>
              <a:rPr lang="en-US" altLang="ja-JP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7C4CC15D-DF82-F052-6FB1-5CAD87AC01D7}"/>
              </a:ext>
            </a:extLst>
          </p:cNvPr>
          <p:cNvSpPr txBox="1"/>
          <p:nvPr/>
        </p:nvSpPr>
        <p:spPr>
          <a:xfrm>
            <a:off x="2162825" y="3744265"/>
            <a:ext cx="1005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無回答 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8CC9F19-FD76-0F6D-F783-2B73C2B63EF3}"/>
              </a:ext>
            </a:extLst>
          </p:cNvPr>
          <p:cNvSpPr txBox="1"/>
          <p:nvPr/>
        </p:nvSpPr>
        <p:spPr>
          <a:xfrm>
            <a:off x="5668521" y="3744265"/>
            <a:ext cx="1005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無回答 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2B1CBE5-CFC2-2C5C-613A-D12B79208094}"/>
              </a:ext>
            </a:extLst>
          </p:cNvPr>
          <p:cNvSpPr txBox="1"/>
          <p:nvPr/>
        </p:nvSpPr>
        <p:spPr>
          <a:xfrm>
            <a:off x="2807976" y="1614098"/>
            <a:ext cx="99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47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521CF49-EB50-8AC6-69CC-6B6C0FE81952}"/>
              </a:ext>
            </a:extLst>
          </p:cNvPr>
          <p:cNvSpPr txBox="1"/>
          <p:nvPr/>
        </p:nvSpPr>
        <p:spPr>
          <a:xfrm>
            <a:off x="572582" y="295918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年齢層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D4CFD618-3326-750F-03B5-2E16D7AEE1EE}"/>
              </a:ext>
            </a:extLst>
          </p:cNvPr>
          <p:cNvSpPr txBox="1"/>
          <p:nvPr/>
        </p:nvSpPr>
        <p:spPr>
          <a:xfrm>
            <a:off x="8288413" y="2197350"/>
            <a:ext cx="1057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デバイス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17BBBC7D-5B5E-53CC-B94C-C17AEB02C822}"/>
              </a:ext>
            </a:extLst>
          </p:cNvPr>
          <p:cNvSpPr txBox="1"/>
          <p:nvPr/>
        </p:nvSpPr>
        <p:spPr>
          <a:xfrm>
            <a:off x="8652851" y="3092220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77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C76E86F-68F5-2371-A8FF-587A0187E47F}"/>
              </a:ext>
            </a:extLst>
          </p:cNvPr>
          <p:cNvSpPr txBox="1"/>
          <p:nvPr/>
        </p:nvSpPr>
        <p:spPr>
          <a:xfrm>
            <a:off x="7682975" y="1828790"/>
            <a:ext cx="72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23</a:t>
            </a:r>
            <a:r>
              <a:rPr lang="en-US" altLang="ja-JP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37C5AF9-BC77-D4DE-F2FA-D3513E615CFE}"/>
              </a:ext>
            </a:extLst>
          </p:cNvPr>
          <p:cNvSpPr txBox="1"/>
          <p:nvPr/>
        </p:nvSpPr>
        <p:spPr>
          <a:xfrm>
            <a:off x="8202584" y="2504871"/>
            <a:ext cx="1282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スマートフォン</a:t>
            </a:r>
            <a:endParaRPr lang="en-US" altLang="ja-JP" sz="8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パソコン</a:t>
            </a:r>
            <a:endParaRPr lang="ja-JP" altLang="en-US" sz="11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4DE1FE1D-A0AE-3AF8-9BF4-675D7FFC9571}"/>
              </a:ext>
            </a:extLst>
          </p:cNvPr>
          <p:cNvSpPr txBox="1"/>
          <p:nvPr/>
        </p:nvSpPr>
        <p:spPr>
          <a:xfrm>
            <a:off x="5780130" y="2139157"/>
            <a:ext cx="1005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その他 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68504960-1E7A-94E5-2F34-3A9583944D74}"/>
              </a:ext>
            </a:extLst>
          </p:cNvPr>
          <p:cNvSpPr txBox="1"/>
          <p:nvPr/>
        </p:nvSpPr>
        <p:spPr>
          <a:xfrm>
            <a:off x="9152976" y="3761288"/>
            <a:ext cx="8727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その他 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AA58CBA-7A8C-2BCC-40BF-9CD38C8D21F9}"/>
              </a:ext>
            </a:extLst>
          </p:cNvPr>
          <p:cNvSpPr txBox="1"/>
          <p:nvPr/>
        </p:nvSpPr>
        <p:spPr>
          <a:xfrm>
            <a:off x="679591" y="3432079"/>
            <a:ext cx="1005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19</a:t>
            </a:r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歳 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CD8534D-3DAA-805C-A928-792550EA2484}"/>
              </a:ext>
            </a:extLst>
          </p:cNvPr>
          <p:cNvSpPr txBox="1"/>
          <p:nvPr/>
        </p:nvSpPr>
        <p:spPr>
          <a:xfrm>
            <a:off x="5378824" y="2445267"/>
            <a:ext cx="94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65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歳～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302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4D711111-2C52-D070-B971-C9BB82E250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0" r="7247"/>
          <a:stretch/>
        </p:blipFill>
        <p:spPr>
          <a:xfrm>
            <a:off x="6776380" y="1707352"/>
            <a:ext cx="4226651" cy="404239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6FFFB43-60AE-4F43-9C3B-935AEC8F6F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49" r="13348"/>
          <a:stretch/>
        </p:blipFill>
        <p:spPr>
          <a:xfrm>
            <a:off x="1255579" y="1711553"/>
            <a:ext cx="4154265" cy="4025184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22959" y="6392922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8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ユーザー属性</a:t>
            </a:r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E9DE3F8-931D-8B85-D918-E223B9CAA1F5}"/>
              </a:ext>
            </a:extLst>
          </p:cNvPr>
          <p:cNvSpPr/>
          <p:nvPr/>
        </p:nvSpPr>
        <p:spPr>
          <a:xfrm>
            <a:off x="6700685" y="6612183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タイトル 4">
            <a:extLst>
              <a:ext uri="{FF2B5EF4-FFF2-40B4-BE49-F238E27FC236}">
                <a16:creationId xmlns:a16="http://schemas.microsoft.com/office/drawing/2014/main" id="{5188F7F8-222D-956B-3DAC-8A66EDD6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6" y="710876"/>
            <a:ext cx="4096224" cy="540211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サイト来訪のタイミング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C017DAA-8FD6-2493-112C-60FA0203BF65}"/>
              </a:ext>
            </a:extLst>
          </p:cNvPr>
          <p:cNvSpPr txBox="1"/>
          <p:nvPr/>
        </p:nvSpPr>
        <p:spPr>
          <a:xfrm>
            <a:off x="2414514" y="3207159"/>
            <a:ext cx="185529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海外旅行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4B0F2F3-A8FB-BEF7-656D-7DC8EA87D84E}"/>
              </a:ext>
            </a:extLst>
          </p:cNvPr>
          <p:cNvSpPr txBox="1"/>
          <p:nvPr/>
        </p:nvSpPr>
        <p:spPr>
          <a:xfrm>
            <a:off x="3356712" y="5598357"/>
            <a:ext cx="987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76</a:t>
            </a:r>
            <a:r>
              <a:rPr lang="en-US" altLang="ja-JP" sz="20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32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07C164D-6D9F-EADF-D562-90516F5CF762}"/>
              </a:ext>
            </a:extLst>
          </p:cNvPr>
          <p:cNvSpPr txBox="1"/>
          <p:nvPr/>
        </p:nvSpPr>
        <p:spPr>
          <a:xfrm>
            <a:off x="2115655" y="57676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旅行出発前</a:t>
            </a:r>
            <a:endParaRPr lang="ja-JP" altLang="en-US" sz="3200" b="1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747B7F8-E673-D851-1D7A-DAD77ADFF439}"/>
              </a:ext>
            </a:extLst>
          </p:cNvPr>
          <p:cNvSpPr txBox="1"/>
          <p:nvPr/>
        </p:nvSpPr>
        <p:spPr>
          <a:xfrm>
            <a:off x="1551308" y="1233946"/>
            <a:ext cx="8679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旅行を計画中</a:t>
            </a:r>
            <a:r>
              <a:rPr lang="ja-JP" altLang="en-US" sz="20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のユーザーが多くサイトを閲覧しています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8529297-DEF5-F919-5454-ABDD9B928AEE}"/>
              </a:ext>
            </a:extLst>
          </p:cNvPr>
          <p:cNvSpPr txBox="1"/>
          <p:nvPr/>
        </p:nvSpPr>
        <p:spPr>
          <a:xfrm>
            <a:off x="9091689" y="5598357"/>
            <a:ext cx="987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73</a:t>
            </a:r>
            <a:r>
              <a:rPr lang="en-US" altLang="ja-JP" sz="20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3200" b="1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8E0B1C8-379A-CB92-0F15-F1076F190400}"/>
              </a:ext>
            </a:extLst>
          </p:cNvPr>
          <p:cNvSpPr txBox="1"/>
          <p:nvPr/>
        </p:nvSpPr>
        <p:spPr>
          <a:xfrm>
            <a:off x="7883189" y="57676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旅行出発前</a:t>
            </a:r>
            <a:endParaRPr lang="ja-JP" altLang="en-US" sz="3200" b="1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31FEE3F-78F1-4D03-FC79-8384D9A5A5CE}"/>
              </a:ext>
            </a:extLst>
          </p:cNvPr>
          <p:cNvSpPr txBox="1"/>
          <p:nvPr/>
        </p:nvSpPr>
        <p:spPr>
          <a:xfrm>
            <a:off x="106643" y="6255463"/>
            <a:ext cx="31245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 ユーザー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アンケート調査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2024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月実施）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6D7B533-D081-3151-5CA0-CA28C2BDCEDC}"/>
              </a:ext>
            </a:extLst>
          </p:cNvPr>
          <p:cNvSpPr txBox="1"/>
          <p:nvPr/>
        </p:nvSpPr>
        <p:spPr>
          <a:xfrm>
            <a:off x="4134833" y="3403248"/>
            <a:ext cx="1191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ヶ月以上前</a:t>
            </a:r>
            <a:endParaRPr lang="ja-JP" altLang="en-US" sz="2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2B6E174-0FE2-D5D8-2936-9E7D4D8A6098}"/>
              </a:ext>
            </a:extLst>
          </p:cNvPr>
          <p:cNvSpPr txBox="1"/>
          <p:nvPr/>
        </p:nvSpPr>
        <p:spPr>
          <a:xfrm>
            <a:off x="4344481" y="3603646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55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1EA1615-ED5A-AFD9-9204-CF6DC798E722}"/>
              </a:ext>
            </a:extLst>
          </p:cNvPr>
          <p:cNvSpPr txBox="1"/>
          <p:nvPr/>
        </p:nvSpPr>
        <p:spPr>
          <a:xfrm>
            <a:off x="1894790" y="4448952"/>
            <a:ext cx="891416" cy="28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ヶ月前</a:t>
            </a:r>
            <a:endParaRPr lang="ja-JP" altLang="en-US" sz="2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6EA8D89-BD16-294B-B771-94E081429CAC}"/>
              </a:ext>
            </a:extLst>
          </p:cNvPr>
          <p:cNvSpPr txBox="1"/>
          <p:nvPr/>
        </p:nvSpPr>
        <p:spPr>
          <a:xfrm>
            <a:off x="2018521" y="4649352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13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EF90A59-2281-B9D9-D659-93822245626C}"/>
              </a:ext>
            </a:extLst>
          </p:cNvPr>
          <p:cNvSpPr txBox="1"/>
          <p:nvPr/>
        </p:nvSpPr>
        <p:spPr>
          <a:xfrm>
            <a:off x="1412879" y="3846539"/>
            <a:ext cx="105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週間前</a:t>
            </a:r>
            <a:endParaRPr lang="ja-JP" altLang="en-US" sz="2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360496C-7714-EC36-DA99-9CE7627E5FC8}"/>
              </a:ext>
            </a:extLst>
          </p:cNvPr>
          <p:cNvSpPr txBox="1"/>
          <p:nvPr/>
        </p:nvSpPr>
        <p:spPr>
          <a:xfrm>
            <a:off x="1433937" y="3989769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FA41E5E-8FC2-B8CD-6BCA-BF4A5FB659B0}"/>
              </a:ext>
            </a:extLst>
          </p:cNvPr>
          <p:cNvSpPr txBox="1"/>
          <p:nvPr/>
        </p:nvSpPr>
        <p:spPr>
          <a:xfrm>
            <a:off x="252446" y="3634323"/>
            <a:ext cx="105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週間前</a:t>
            </a:r>
            <a:endParaRPr lang="ja-JP" altLang="en-US" sz="2000" b="1" dirty="0">
              <a:solidFill>
                <a:srgbClr val="9AC6E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853074C-FC0A-CA6C-18DD-D8320010A382}"/>
              </a:ext>
            </a:extLst>
          </p:cNvPr>
          <p:cNvSpPr txBox="1"/>
          <p:nvPr/>
        </p:nvSpPr>
        <p:spPr>
          <a:xfrm>
            <a:off x="894691" y="3541747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en-US" altLang="ja-JP" sz="12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rgbClr val="9AC6E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1979786-4BFB-30E6-AC97-BDFE15A661C4}"/>
              </a:ext>
            </a:extLst>
          </p:cNvPr>
          <p:cNvSpPr txBox="1"/>
          <p:nvPr/>
        </p:nvSpPr>
        <p:spPr>
          <a:xfrm>
            <a:off x="1358210" y="3080604"/>
            <a:ext cx="118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旅行中・直後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37DBC08-2E8C-E06F-9A4E-C0CB754700BB}"/>
              </a:ext>
            </a:extLst>
          </p:cNvPr>
          <p:cNvSpPr txBox="1"/>
          <p:nvPr/>
        </p:nvSpPr>
        <p:spPr>
          <a:xfrm>
            <a:off x="1589972" y="3257716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en-US" altLang="ja-JP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04AC5800-89CF-B844-7780-09151CCCFFF8}"/>
              </a:ext>
            </a:extLst>
          </p:cNvPr>
          <p:cNvSpPr txBox="1"/>
          <p:nvPr/>
        </p:nvSpPr>
        <p:spPr>
          <a:xfrm>
            <a:off x="1971115" y="2300476"/>
            <a:ext cx="118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日程未定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086E29A6-5154-54E2-46E9-ED47F8EC3C51}"/>
              </a:ext>
            </a:extLst>
          </p:cNvPr>
          <p:cNvSpPr txBox="1"/>
          <p:nvPr/>
        </p:nvSpPr>
        <p:spPr>
          <a:xfrm>
            <a:off x="2233394" y="2488600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22</a:t>
            </a:r>
            <a:r>
              <a:rPr lang="en-US" altLang="ja-JP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F2156189-80E3-B8E9-CCE5-D1AAD2B0B3CA}"/>
              </a:ext>
            </a:extLst>
          </p:cNvPr>
          <p:cNvSpPr txBox="1"/>
          <p:nvPr/>
        </p:nvSpPr>
        <p:spPr>
          <a:xfrm>
            <a:off x="9740387" y="3403248"/>
            <a:ext cx="1191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ヶ月以上前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59812FEE-AFDD-9F51-CB16-CEBEBE8E0279}"/>
              </a:ext>
            </a:extLst>
          </p:cNvPr>
          <p:cNvSpPr txBox="1"/>
          <p:nvPr/>
        </p:nvSpPr>
        <p:spPr>
          <a:xfrm>
            <a:off x="10066638" y="3603646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44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917F78F7-FFF1-9259-E91C-E6796BAB852C}"/>
              </a:ext>
            </a:extLst>
          </p:cNvPr>
          <p:cNvSpPr txBox="1"/>
          <p:nvPr/>
        </p:nvSpPr>
        <p:spPr>
          <a:xfrm>
            <a:off x="8300884" y="4781633"/>
            <a:ext cx="891416" cy="28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ヶ月前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5871538C-695B-4C77-99C5-9D776B89AD70}"/>
              </a:ext>
            </a:extLst>
          </p:cNvPr>
          <p:cNvSpPr txBox="1"/>
          <p:nvPr/>
        </p:nvSpPr>
        <p:spPr>
          <a:xfrm>
            <a:off x="8387793" y="4982033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17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D8BB6CBC-AE8E-67B6-2DB3-58C46713957B}"/>
              </a:ext>
            </a:extLst>
          </p:cNvPr>
          <p:cNvSpPr txBox="1"/>
          <p:nvPr/>
        </p:nvSpPr>
        <p:spPr>
          <a:xfrm>
            <a:off x="7219548" y="4329400"/>
            <a:ext cx="105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週間前</a:t>
            </a:r>
            <a:endParaRPr lang="ja-JP" altLang="en-US" sz="2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DF927195-735C-F0F8-201C-BCCC331E9BBC}"/>
              </a:ext>
            </a:extLst>
          </p:cNvPr>
          <p:cNvSpPr txBox="1"/>
          <p:nvPr/>
        </p:nvSpPr>
        <p:spPr>
          <a:xfrm>
            <a:off x="7412077" y="4517524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9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BB9625AD-4B95-5EB1-E33E-79A9D17986BC}"/>
              </a:ext>
            </a:extLst>
          </p:cNvPr>
          <p:cNvSpPr txBox="1"/>
          <p:nvPr/>
        </p:nvSpPr>
        <p:spPr>
          <a:xfrm>
            <a:off x="5890854" y="4138989"/>
            <a:ext cx="105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週間前</a:t>
            </a:r>
            <a:endParaRPr lang="ja-JP" altLang="en-US" sz="2000" b="1" dirty="0">
              <a:solidFill>
                <a:srgbClr val="9AC6E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F3D6120A-3317-F367-BC70-70938160AA7D}"/>
              </a:ext>
            </a:extLst>
          </p:cNvPr>
          <p:cNvSpPr txBox="1"/>
          <p:nvPr/>
        </p:nvSpPr>
        <p:spPr>
          <a:xfrm>
            <a:off x="6525142" y="4033104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lang="en-US" altLang="ja-JP" sz="12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rgbClr val="9AC6E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092DFB4D-E9A8-1F44-D491-C56DC627E3AA}"/>
              </a:ext>
            </a:extLst>
          </p:cNvPr>
          <p:cNvSpPr txBox="1"/>
          <p:nvPr/>
        </p:nvSpPr>
        <p:spPr>
          <a:xfrm>
            <a:off x="6906606" y="3332101"/>
            <a:ext cx="118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旅行中・直後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E63384BE-C8F1-5F29-52C8-2E76F19325A1}"/>
              </a:ext>
            </a:extLst>
          </p:cNvPr>
          <p:cNvSpPr txBox="1"/>
          <p:nvPr/>
        </p:nvSpPr>
        <p:spPr>
          <a:xfrm>
            <a:off x="7132063" y="3520225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en-US" altLang="ja-JP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21AA54C7-23E5-3088-7413-678465F7DF92}"/>
              </a:ext>
            </a:extLst>
          </p:cNvPr>
          <p:cNvSpPr txBox="1"/>
          <p:nvPr/>
        </p:nvSpPr>
        <p:spPr>
          <a:xfrm>
            <a:off x="7518640" y="2323155"/>
            <a:ext cx="118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日程未定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64A59732-F0AD-60AF-77B3-EE1E60241AD5}"/>
              </a:ext>
            </a:extLst>
          </p:cNvPr>
          <p:cNvSpPr txBox="1"/>
          <p:nvPr/>
        </p:nvSpPr>
        <p:spPr>
          <a:xfrm>
            <a:off x="7780919" y="2511279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25</a:t>
            </a:r>
            <a:r>
              <a:rPr lang="en-US" altLang="ja-JP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295ACE82-F0B0-D714-2CF4-9519E90BFB41}"/>
              </a:ext>
            </a:extLst>
          </p:cNvPr>
          <p:cNvSpPr txBox="1"/>
          <p:nvPr/>
        </p:nvSpPr>
        <p:spPr>
          <a:xfrm>
            <a:off x="8181569" y="3207159"/>
            <a:ext cx="148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国内旅行</a:t>
            </a:r>
          </a:p>
        </p:txBody>
      </p:sp>
      <p:pic>
        <p:nvPicPr>
          <p:cNvPr id="97" name="グラフィックス 96">
            <a:extLst>
              <a:ext uri="{FF2B5EF4-FFF2-40B4-BE49-F238E27FC236}">
                <a16:creationId xmlns:a16="http://schemas.microsoft.com/office/drawing/2014/main" id="{E76574E7-885E-4DC6-08CC-C805E001A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2184" y="3704098"/>
            <a:ext cx="559834" cy="559834"/>
          </a:xfrm>
          <a:prstGeom prst="rect">
            <a:avLst/>
          </a:prstGeom>
        </p:spPr>
      </p:pic>
      <p:pic>
        <p:nvPicPr>
          <p:cNvPr id="98" name="グラフィックス 97">
            <a:extLst>
              <a:ext uri="{FF2B5EF4-FFF2-40B4-BE49-F238E27FC236}">
                <a16:creationId xmlns:a16="http://schemas.microsoft.com/office/drawing/2014/main" id="{98AE5BFA-24E7-FEC4-ECEB-4CC0A8E4EE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09198" y="3733873"/>
            <a:ext cx="477894" cy="47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5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22959" y="6392922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9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ユーザー属性</a:t>
            </a:r>
          </a:p>
        </p:txBody>
      </p:sp>
      <p:sp>
        <p:nvSpPr>
          <p:cNvPr id="12" name="タイトル 4">
            <a:extLst>
              <a:ext uri="{FF2B5EF4-FFF2-40B4-BE49-F238E27FC236}">
                <a16:creationId xmlns:a16="http://schemas.microsoft.com/office/drawing/2014/main" id="{5188F7F8-222D-956B-3DAC-8A66EDD6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6" y="710876"/>
            <a:ext cx="7906224" cy="540211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旅行意識の高いユーザーを多く抱えています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145FFF1-989E-8FD7-6097-17CA18A3E635}"/>
              </a:ext>
            </a:extLst>
          </p:cNvPr>
          <p:cNvSpPr/>
          <p:nvPr/>
        </p:nvSpPr>
        <p:spPr>
          <a:xfrm>
            <a:off x="6278591" y="1629223"/>
            <a:ext cx="5400000" cy="4496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EF2D48F-3FED-8FAA-A80C-8E27E9012088}"/>
              </a:ext>
            </a:extLst>
          </p:cNvPr>
          <p:cNvSpPr/>
          <p:nvPr/>
        </p:nvSpPr>
        <p:spPr>
          <a:xfrm>
            <a:off x="517194" y="1635753"/>
            <a:ext cx="5400000" cy="4496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280E6D-D752-B6C0-913B-BFB829EC3C8B}"/>
              </a:ext>
            </a:extLst>
          </p:cNvPr>
          <p:cNvSpPr txBox="1"/>
          <p:nvPr/>
        </p:nvSpPr>
        <p:spPr>
          <a:xfrm>
            <a:off x="446314" y="6242961"/>
            <a:ext cx="3570627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 ユーザーアンケート調査（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2024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月実施）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F649AF0-A32E-FC72-608D-C2C7743ACC2D}"/>
              </a:ext>
            </a:extLst>
          </p:cNvPr>
          <p:cNvSpPr txBox="1"/>
          <p:nvPr/>
        </p:nvSpPr>
        <p:spPr>
          <a:xfrm>
            <a:off x="552634" y="169055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海外旅行</a:t>
            </a:r>
          </a:p>
        </p:txBody>
      </p:sp>
      <p:pic>
        <p:nvPicPr>
          <p:cNvPr id="43" name="グラフィックス 42">
            <a:extLst>
              <a:ext uri="{FF2B5EF4-FFF2-40B4-BE49-F238E27FC236}">
                <a16:creationId xmlns:a16="http://schemas.microsoft.com/office/drawing/2014/main" id="{E7AE9F2B-FC5F-74EA-7D08-D8D05D00C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9252" y="2130875"/>
            <a:ext cx="3261168" cy="3261168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19D6916-B19D-E691-5CB8-00DFEA7193FE}"/>
              </a:ext>
            </a:extLst>
          </p:cNvPr>
          <p:cNvSpPr txBox="1"/>
          <p:nvPr/>
        </p:nvSpPr>
        <p:spPr>
          <a:xfrm>
            <a:off x="6322728" y="169055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国内旅行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C9DD5A0-926E-2912-792D-92A1BB8E52F4}"/>
              </a:ext>
            </a:extLst>
          </p:cNvPr>
          <p:cNvSpPr txBox="1"/>
          <p:nvPr/>
        </p:nvSpPr>
        <p:spPr>
          <a:xfrm>
            <a:off x="7738500" y="1813634"/>
            <a:ext cx="1344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宿泊を伴う旅行</a:t>
            </a:r>
          </a:p>
        </p:txBody>
      </p:sp>
      <p:pic>
        <p:nvPicPr>
          <p:cNvPr id="52" name="グラフィックス 51">
            <a:extLst>
              <a:ext uri="{FF2B5EF4-FFF2-40B4-BE49-F238E27FC236}">
                <a16:creationId xmlns:a16="http://schemas.microsoft.com/office/drawing/2014/main" id="{DEEFF8B1-16F9-5317-A2B7-4CE3DFA14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4493" y="2441646"/>
            <a:ext cx="2905303" cy="290530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1C68189-08CC-FFFE-4C9D-4013788CC893}"/>
              </a:ext>
            </a:extLst>
          </p:cNvPr>
          <p:cNvSpPr txBox="1"/>
          <p:nvPr/>
        </p:nvSpPr>
        <p:spPr>
          <a:xfrm>
            <a:off x="460490" y="1259522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年間の旅行回数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16B5C60D-AFEC-ACEF-9A7F-144B8CB24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909" y="2131972"/>
            <a:ext cx="2587986" cy="3998588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3039569F-6AA8-0066-D20C-C0E8D29CE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4085" y="2130960"/>
            <a:ext cx="2592403" cy="39996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E0EA00-32EC-8C32-517F-302C916449F4}"/>
              </a:ext>
            </a:extLst>
          </p:cNvPr>
          <p:cNvSpPr txBox="1"/>
          <p:nvPr/>
        </p:nvSpPr>
        <p:spPr>
          <a:xfrm>
            <a:off x="1628284" y="2985290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8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1.79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回</a:t>
            </a:r>
            <a:r>
              <a:rPr lang="en-US" altLang="ja-JP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endParaRPr lang="ja-JP" altLang="en-US" sz="16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F459D2B-B3E8-B414-3D8B-5E850F9FE508}"/>
              </a:ext>
            </a:extLst>
          </p:cNvPr>
          <p:cNvSpPr txBox="1"/>
          <p:nvPr/>
        </p:nvSpPr>
        <p:spPr>
          <a:xfrm>
            <a:off x="2363437" y="3024754"/>
            <a:ext cx="576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平均</a:t>
            </a:r>
            <a:endParaRPr lang="ja-JP" altLang="en-US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520BD11-C836-7157-229E-FF44CD6E61CD}"/>
              </a:ext>
            </a:extLst>
          </p:cNvPr>
          <p:cNvSpPr txBox="1"/>
          <p:nvPr/>
        </p:nvSpPr>
        <p:spPr>
          <a:xfrm>
            <a:off x="1711080" y="2720009"/>
            <a:ext cx="117199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50" b="1" dirty="0"/>
              <a:t>コロナ禍以前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D46ACA5A-B09C-25A2-872C-5C22D5E012D0}"/>
              </a:ext>
            </a:extLst>
          </p:cNvPr>
          <p:cNvCxnSpPr>
            <a:cxnSpLocks/>
          </p:cNvCxnSpPr>
          <p:nvPr/>
        </p:nvCxnSpPr>
        <p:spPr>
          <a:xfrm>
            <a:off x="1732344" y="2992579"/>
            <a:ext cx="1171992" cy="0"/>
          </a:xfrm>
          <a:prstGeom prst="line">
            <a:avLst/>
          </a:prstGeom>
          <a:ln w="12700">
            <a:solidFill>
              <a:srgbClr val="B4C1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422CE20-C4CD-C478-EF5E-66A6DBD6219F}"/>
              </a:ext>
            </a:extLst>
          </p:cNvPr>
          <p:cNvSpPr txBox="1"/>
          <p:nvPr/>
        </p:nvSpPr>
        <p:spPr>
          <a:xfrm>
            <a:off x="4331331" y="2988524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8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1.15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回</a:t>
            </a:r>
            <a:r>
              <a:rPr lang="en-US" altLang="ja-JP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endParaRPr lang="ja-JP" altLang="en-US" sz="16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9BFDEE2-3A5E-1F2D-0B45-6640C15DE7ED}"/>
              </a:ext>
            </a:extLst>
          </p:cNvPr>
          <p:cNvSpPr txBox="1"/>
          <p:nvPr/>
        </p:nvSpPr>
        <p:spPr>
          <a:xfrm>
            <a:off x="5066484" y="3027988"/>
            <a:ext cx="576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平均</a:t>
            </a:r>
            <a:endParaRPr lang="ja-JP" altLang="en-US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066B679-6A8C-B938-AEFC-FE198562C53F}"/>
              </a:ext>
            </a:extLst>
          </p:cNvPr>
          <p:cNvSpPr txBox="1"/>
          <p:nvPr/>
        </p:nvSpPr>
        <p:spPr>
          <a:xfrm>
            <a:off x="4414127" y="2727090"/>
            <a:ext cx="1171992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50" b="1" dirty="0"/>
              <a:t>直近の旅行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BAC310CA-8270-6B97-7E13-2786D12E7F4F}"/>
              </a:ext>
            </a:extLst>
          </p:cNvPr>
          <p:cNvCxnSpPr>
            <a:cxnSpLocks/>
          </p:cNvCxnSpPr>
          <p:nvPr/>
        </p:nvCxnSpPr>
        <p:spPr>
          <a:xfrm>
            <a:off x="4435391" y="2995813"/>
            <a:ext cx="1171992" cy="0"/>
          </a:xfrm>
          <a:prstGeom prst="line">
            <a:avLst/>
          </a:prstGeom>
          <a:ln w="12700">
            <a:solidFill>
              <a:srgbClr val="B4C1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図 45">
            <a:extLst>
              <a:ext uri="{FF2B5EF4-FFF2-40B4-BE49-F238E27FC236}">
                <a16:creationId xmlns:a16="http://schemas.microsoft.com/office/drawing/2014/main" id="{755F50FB-3D5E-D286-1FB6-E50D94D2C5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3781" y="2130960"/>
            <a:ext cx="2588641" cy="399960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0620EE32-7FA6-B613-FD42-858939847C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1061" y="2130960"/>
            <a:ext cx="2626266" cy="3999600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D5B5278-F1DD-FF78-C116-91BEE2A6BD02}"/>
              </a:ext>
            </a:extLst>
          </p:cNvPr>
          <p:cNvSpPr txBox="1"/>
          <p:nvPr/>
        </p:nvSpPr>
        <p:spPr>
          <a:xfrm>
            <a:off x="7098705" y="2985290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8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3.58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回</a:t>
            </a:r>
            <a:r>
              <a:rPr lang="en-US" altLang="ja-JP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endParaRPr lang="ja-JP" altLang="en-US" sz="16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0A919E5-EDC7-7826-52F3-9C427DD46FBF}"/>
              </a:ext>
            </a:extLst>
          </p:cNvPr>
          <p:cNvSpPr txBox="1"/>
          <p:nvPr/>
        </p:nvSpPr>
        <p:spPr>
          <a:xfrm>
            <a:off x="7833858" y="3024754"/>
            <a:ext cx="576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平均</a:t>
            </a:r>
            <a:endParaRPr lang="ja-JP" altLang="en-US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FDF4DC1-3117-FB37-2427-D6ED70B179A2}"/>
              </a:ext>
            </a:extLst>
          </p:cNvPr>
          <p:cNvSpPr txBox="1"/>
          <p:nvPr/>
        </p:nvSpPr>
        <p:spPr>
          <a:xfrm>
            <a:off x="7181501" y="2720009"/>
            <a:ext cx="117199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50" b="1" dirty="0"/>
              <a:t>コロナ禍以前</a:t>
            </a: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D4C1FACE-4817-EDE5-D6B4-B612816B560F}"/>
              </a:ext>
            </a:extLst>
          </p:cNvPr>
          <p:cNvCxnSpPr>
            <a:cxnSpLocks/>
          </p:cNvCxnSpPr>
          <p:nvPr/>
        </p:nvCxnSpPr>
        <p:spPr>
          <a:xfrm>
            <a:off x="7202765" y="2992579"/>
            <a:ext cx="1171992" cy="0"/>
          </a:xfrm>
          <a:prstGeom prst="line">
            <a:avLst/>
          </a:prstGeom>
          <a:ln w="12700">
            <a:solidFill>
              <a:srgbClr val="B4C1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B25779E-3EB2-7E8C-AB6C-E20E54315B76}"/>
              </a:ext>
            </a:extLst>
          </p:cNvPr>
          <p:cNvSpPr txBox="1"/>
          <p:nvPr/>
        </p:nvSpPr>
        <p:spPr>
          <a:xfrm>
            <a:off x="9801752" y="2988524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8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3.28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回</a:t>
            </a:r>
            <a:r>
              <a:rPr lang="en-US" altLang="ja-JP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endParaRPr lang="ja-JP" altLang="en-US" sz="16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31EDBA4-A74E-FA11-5771-593DD0787F11}"/>
              </a:ext>
            </a:extLst>
          </p:cNvPr>
          <p:cNvSpPr txBox="1"/>
          <p:nvPr/>
        </p:nvSpPr>
        <p:spPr>
          <a:xfrm>
            <a:off x="10536905" y="3027988"/>
            <a:ext cx="576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平均</a:t>
            </a:r>
            <a:endParaRPr lang="ja-JP" altLang="en-US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CE55DC76-616E-8269-F6EE-BBF06EF909E8}"/>
              </a:ext>
            </a:extLst>
          </p:cNvPr>
          <p:cNvSpPr txBox="1"/>
          <p:nvPr/>
        </p:nvSpPr>
        <p:spPr>
          <a:xfrm>
            <a:off x="9884548" y="2727090"/>
            <a:ext cx="1171992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50" b="1" dirty="0"/>
              <a:t>直近の旅行</a:t>
            </a: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E8E4C2A5-DA07-CAE9-E584-90E48BD6ECC0}"/>
              </a:ext>
            </a:extLst>
          </p:cNvPr>
          <p:cNvCxnSpPr>
            <a:cxnSpLocks/>
          </p:cNvCxnSpPr>
          <p:nvPr/>
        </p:nvCxnSpPr>
        <p:spPr>
          <a:xfrm>
            <a:off x="9905812" y="2995813"/>
            <a:ext cx="1171992" cy="0"/>
          </a:xfrm>
          <a:prstGeom prst="line">
            <a:avLst/>
          </a:prstGeom>
          <a:ln w="12700">
            <a:solidFill>
              <a:srgbClr val="B4C1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31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4trave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67A5"/>
      </a:accent1>
      <a:accent2>
        <a:srgbClr val="FE1B0A"/>
      </a:accent2>
      <a:accent3>
        <a:srgbClr val="8D9FBF"/>
      </a:accent3>
      <a:accent4>
        <a:srgbClr val="EEB000"/>
      </a:accent4>
      <a:accent5>
        <a:srgbClr val="203864"/>
      </a:accent5>
      <a:accent6>
        <a:srgbClr val="008080"/>
      </a:accent6>
      <a:hlink>
        <a:srgbClr val="0070C0"/>
      </a:hlink>
      <a:folHlink>
        <a:srgbClr val="6F3B5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2593</TotalTime>
  <Words>1097</Words>
  <Application>Microsoft Office PowerPoint</Application>
  <PresentationFormat>ワイド画面</PresentationFormat>
  <Paragraphs>233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豊富なコンテンツで”旅マエ”から”旅アト”までの時間軸を幅広くカバーします。</vt:lpstr>
      <vt:lpstr>PowerPoint プレゼンテーション</vt:lpstr>
      <vt:lpstr>PowerPoint プレゼンテーション</vt:lpstr>
      <vt:lpstr>PowerPoint プレゼンテーション</vt:lpstr>
      <vt:lpstr>閲覧者属性</vt:lpstr>
      <vt:lpstr>サイト来訪のタイミング</vt:lpstr>
      <vt:lpstr>旅行意識の高いユーザーを多く抱えています</vt:lpstr>
      <vt:lpstr>PowerPoint プレゼンテーション</vt:lpstr>
      <vt:lpstr>旅行で貯まる・使えるフォートラベルポイント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川本 芙美</dc:creator>
  <cp:lastModifiedBy>宮橋 由佳</cp:lastModifiedBy>
  <cp:revision>304</cp:revision>
  <dcterms:created xsi:type="dcterms:W3CDTF">2019-06-20T03:57:23Z</dcterms:created>
  <dcterms:modified xsi:type="dcterms:W3CDTF">2025-05-16T02:15:33Z</dcterms:modified>
</cp:coreProperties>
</file>