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62" r:id="rId2"/>
    <p:sldId id="264" r:id="rId3"/>
    <p:sldId id="286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66" r:id="rId1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DFD"/>
    <a:srgbClr val="E7E6E6"/>
    <a:srgbClr val="2C67A5"/>
    <a:srgbClr val="FF3300"/>
    <a:srgbClr val="8D9FBF"/>
    <a:srgbClr val="000000"/>
    <a:srgbClr val="1D5B9D"/>
    <a:srgbClr val="008080"/>
    <a:srgbClr val="7D1C09"/>
    <a:srgbClr val="FAB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9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6B159B-8981-4D06-BF3B-7887E8B8159A}" type="datetimeFigureOut">
              <a:rPr kumimoji="1" lang="ja-JP" altLang="en-US" smtClean="0"/>
              <a:t>2024/2/5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DCC0E-D956-4FA7-AAA0-85EA931A7C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1032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図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2810" y="-18288"/>
            <a:ext cx="13104498" cy="6879861"/>
          </a:xfrm>
          <a:prstGeom prst="rect">
            <a:avLst/>
          </a:prstGeom>
        </p:spPr>
      </p:pic>
      <p:sp>
        <p:nvSpPr>
          <p:cNvPr id="19" name="正方形/長方形 18"/>
          <p:cNvSpPr/>
          <p:nvPr userDrawn="1"/>
        </p:nvSpPr>
        <p:spPr>
          <a:xfrm>
            <a:off x="685801" y="782950"/>
            <a:ext cx="11059885" cy="5222745"/>
          </a:xfrm>
          <a:prstGeom prst="rect">
            <a:avLst/>
          </a:prstGeom>
          <a:solidFill>
            <a:schemeClr val="tx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866581"/>
            <a:ext cx="9144000" cy="1665660"/>
          </a:xfrm>
          <a:prstGeom prst="rect">
            <a:avLst/>
          </a:prstGeom>
        </p:spPr>
        <p:txBody>
          <a:bodyPr anchor="t"/>
          <a:lstStyle>
            <a:lvl1pPr algn="ctr">
              <a:defRPr sz="60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725162"/>
            <a:ext cx="9144000" cy="70408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23048" y="6356350"/>
            <a:ext cx="4114800" cy="36512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ja-JP"/>
              <a:t>Copyright(c) forTravel, Inc. All rights reserved.</a:t>
            </a:r>
            <a:endParaRPr lang="en-US" altLang="ja-JP" dirty="0"/>
          </a:p>
        </p:txBody>
      </p:sp>
      <p:pic>
        <p:nvPicPr>
          <p:cNvPr id="20" name="図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515" y="1693630"/>
            <a:ext cx="3033713" cy="788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97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89" y="1448478"/>
            <a:ext cx="11249297" cy="2852737"/>
          </a:xfrm>
          <a:prstGeom prst="rect">
            <a:avLst/>
          </a:prstGeom>
        </p:spPr>
        <p:txBody>
          <a:bodyPr anchor="ctr"/>
          <a:lstStyle>
            <a:lvl1pPr>
              <a:defRPr sz="6000">
                <a:solidFill>
                  <a:srgbClr val="2C67A5"/>
                </a:solidFill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6389" y="4589463"/>
            <a:ext cx="1124929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0028" y="6377898"/>
            <a:ext cx="3059487" cy="365125"/>
          </a:xfrm>
        </p:spPr>
        <p:txBody>
          <a:bodyPr/>
          <a:lstStyle>
            <a:lvl1pPr algn="l">
              <a:defRPr sz="900"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</a:lstStyle>
          <a:p>
            <a:r>
              <a:rPr lang="en-US" altLang="ja-JP" dirty="0"/>
              <a:t>Copyright © Kakaku.com, Inc.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D8B91448-09D1-4BE7-A07D-AABAAA73F2EB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" y="5892"/>
            <a:ext cx="9400209" cy="868751"/>
          </a:xfrm>
          <a:prstGeom prst="rect">
            <a:avLst/>
          </a:prstGeom>
          <a:noFill/>
        </p:spPr>
        <p:txBody>
          <a:bodyPr vert="horz" lIns="32400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400" b="1" kern="1200" spc="3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51504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8011" y="1982909"/>
            <a:ext cx="5579565" cy="4182760"/>
          </a:xfrm>
        </p:spPr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1982909"/>
            <a:ext cx="5532119" cy="41827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/>
              <a:t>Copyright © Kakaku.com, Inc. All Rights Reserved.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91448-09D1-4BE7-A07D-AABAAA73F2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13" name="テキスト プレースホルダー 10"/>
          <p:cNvSpPr>
            <a:spLocks noGrp="1"/>
          </p:cNvSpPr>
          <p:nvPr>
            <p:ph type="body" sz="quarter" idx="13" hasCustomPrompt="1"/>
          </p:nvPr>
        </p:nvSpPr>
        <p:spPr>
          <a:xfrm>
            <a:off x="418012" y="1242486"/>
            <a:ext cx="5579564" cy="604815"/>
          </a:xfrm>
        </p:spPr>
        <p:txBody>
          <a:bodyPr/>
          <a:lstStyle>
            <a:lvl1pPr marL="0" indent="0">
              <a:buNone/>
              <a:defRPr sz="2800">
                <a:solidFill>
                  <a:srgbClr val="2C67A5"/>
                </a:solidFill>
              </a:defRPr>
            </a:lvl1pPr>
          </a:lstStyle>
          <a:p>
            <a:r>
              <a:rPr kumimoji="1" lang="ja-JP" altLang="en-US" sz="3200" b="1" dirty="0">
                <a:solidFill>
                  <a:srgbClr val="1D5B9D"/>
                </a:solidFill>
              </a:rPr>
              <a:t>タイトル</a:t>
            </a:r>
          </a:p>
        </p:txBody>
      </p:sp>
      <p:sp>
        <p:nvSpPr>
          <p:cNvPr id="14" name="テキスト プレースホルダー 10"/>
          <p:cNvSpPr>
            <a:spLocks noGrp="1"/>
          </p:cNvSpPr>
          <p:nvPr>
            <p:ph type="body" sz="quarter" idx="14" hasCustomPrompt="1"/>
          </p:nvPr>
        </p:nvSpPr>
        <p:spPr>
          <a:xfrm>
            <a:off x="6212704" y="1242485"/>
            <a:ext cx="5579564" cy="604815"/>
          </a:xfrm>
        </p:spPr>
        <p:txBody>
          <a:bodyPr/>
          <a:lstStyle>
            <a:lvl1pPr marL="0" indent="0">
              <a:buNone/>
              <a:defRPr sz="2800">
                <a:solidFill>
                  <a:srgbClr val="2C67A5"/>
                </a:solidFill>
              </a:defRPr>
            </a:lvl1pPr>
          </a:lstStyle>
          <a:p>
            <a:r>
              <a:rPr kumimoji="1" lang="ja-JP" altLang="en-US" sz="3200" b="1" dirty="0">
                <a:solidFill>
                  <a:srgbClr val="1D5B9D"/>
                </a:solidFill>
              </a:rPr>
              <a:t>タイトル</a:t>
            </a:r>
          </a:p>
        </p:txBody>
      </p:sp>
    </p:spTree>
    <p:extLst>
      <p:ext uri="{BB962C8B-B14F-4D97-AF65-F5344CB8AC3E}">
        <p14:creationId xmlns:p14="http://schemas.microsoft.com/office/powerpoint/2010/main" val="958899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225" y="1332411"/>
            <a:ext cx="11234057" cy="4844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5201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</a:lstStyle>
          <a:p>
            <a:r>
              <a:rPr lang="en-US" altLang="ja-JP" dirty="0"/>
              <a:t>Copyright © Kakaku.com, Inc.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0248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</a:lstStyle>
          <a:p>
            <a:fld id="{D8B91448-09D1-4BE7-A07D-AABAAA73F2EB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0" y="1"/>
            <a:ext cx="12192000" cy="609600"/>
          </a:xfrm>
          <a:prstGeom prst="rect">
            <a:avLst/>
          </a:prstGeom>
          <a:solidFill>
            <a:srgbClr val="2C67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/>
          </a:p>
        </p:txBody>
      </p:sp>
      <p:pic>
        <p:nvPicPr>
          <p:cNvPr id="8" name="図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8822" y="136525"/>
            <a:ext cx="1352548" cy="351662"/>
          </a:xfrm>
          <a:prstGeom prst="rect">
            <a:avLst/>
          </a:prstGeom>
        </p:spPr>
      </p:pic>
      <p:sp>
        <p:nvSpPr>
          <p:cNvPr id="10" name="タイトル プレースホルダー 9"/>
          <p:cNvSpPr>
            <a:spLocks noGrp="1"/>
          </p:cNvSpPr>
          <p:nvPr>
            <p:ph type="title"/>
          </p:nvPr>
        </p:nvSpPr>
        <p:spPr>
          <a:xfrm>
            <a:off x="130630" y="147113"/>
            <a:ext cx="9608687" cy="727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565169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5" r:id="rId2"/>
    <p:sldLayoutId id="2147483665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600" b="1" kern="1200">
          <a:solidFill>
            <a:schemeClr val="bg1"/>
          </a:solidFill>
          <a:latin typeface="メイリオ" panose="020B0604030504040204" pitchFamily="50" charset="-128"/>
          <a:ea typeface="メイリオ" panose="020B0604030504040204" pitchFamily="50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4travel.jp/pointclub/" TargetMode="External"/><Relationship Id="rId13" Type="http://schemas.openxmlformats.org/officeDocument/2006/relationships/image" Target="../media/image73.png"/><Relationship Id="rId3" Type="http://schemas.openxmlformats.org/officeDocument/2006/relationships/image" Target="../media/image66.png"/><Relationship Id="rId7" Type="http://schemas.openxmlformats.org/officeDocument/2006/relationships/image" Target="../media/image68.png"/><Relationship Id="rId12" Type="http://schemas.openxmlformats.org/officeDocument/2006/relationships/image" Target="../media/image72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11" Type="http://schemas.openxmlformats.org/officeDocument/2006/relationships/image" Target="../media/image71.png"/><Relationship Id="rId5" Type="http://schemas.openxmlformats.org/officeDocument/2006/relationships/image" Target="../media/image6.png"/><Relationship Id="rId15" Type="http://schemas.openxmlformats.org/officeDocument/2006/relationships/image" Target="../media/image75.png"/><Relationship Id="rId10" Type="http://schemas.openxmlformats.org/officeDocument/2006/relationships/image" Target="../media/image70.png"/><Relationship Id="rId4" Type="http://schemas.openxmlformats.org/officeDocument/2006/relationships/image" Target="../media/image67.svg"/><Relationship Id="rId9" Type="http://schemas.openxmlformats.org/officeDocument/2006/relationships/image" Target="../media/image69.png"/><Relationship Id="rId14" Type="http://schemas.openxmlformats.org/officeDocument/2006/relationships/image" Target="../media/image7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jpeg"/><Relationship Id="rId13" Type="http://schemas.openxmlformats.org/officeDocument/2006/relationships/image" Target="../media/image87.png"/><Relationship Id="rId3" Type="http://schemas.openxmlformats.org/officeDocument/2006/relationships/image" Target="../media/image77.jpeg"/><Relationship Id="rId7" Type="http://schemas.openxmlformats.org/officeDocument/2006/relationships/image" Target="../media/image81.png"/><Relationship Id="rId12" Type="http://schemas.openxmlformats.org/officeDocument/2006/relationships/image" Target="../media/image86.pn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11" Type="http://schemas.openxmlformats.org/officeDocument/2006/relationships/image" Target="../media/image85.jpeg"/><Relationship Id="rId5" Type="http://schemas.openxmlformats.org/officeDocument/2006/relationships/image" Target="../media/image79.png"/><Relationship Id="rId10" Type="http://schemas.openxmlformats.org/officeDocument/2006/relationships/image" Target="../media/image84.jpeg"/><Relationship Id="rId4" Type="http://schemas.openxmlformats.org/officeDocument/2006/relationships/image" Target="../media/image78.jpeg"/><Relationship Id="rId9" Type="http://schemas.openxmlformats.org/officeDocument/2006/relationships/image" Target="../media/image8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3.svg"/><Relationship Id="rId7" Type="http://schemas.openxmlformats.org/officeDocument/2006/relationships/image" Target="../media/image2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2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svg"/><Relationship Id="rId18" Type="http://schemas.openxmlformats.org/officeDocument/2006/relationships/image" Target="../media/image45.png"/><Relationship Id="rId3" Type="http://schemas.openxmlformats.org/officeDocument/2006/relationships/image" Target="../media/image30.png"/><Relationship Id="rId21" Type="http://schemas.openxmlformats.org/officeDocument/2006/relationships/image" Target="../media/image48.sv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17" Type="http://schemas.openxmlformats.org/officeDocument/2006/relationships/image" Target="../media/image44.svg"/><Relationship Id="rId2" Type="http://schemas.openxmlformats.org/officeDocument/2006/relationships/image" Target="../media/image29.png"/><Relationship Id="rId16" Type="http://schemas.openxmlformats.org/officeDocument/2006/relationships/image" Target="../media/image43.png"/><Relationship Id="rId20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svg"/><Relationship Id="rId5" Type="http://schemas.openxmlformats.org/officeDocument/2006/relationships/image" Target="../media/image32.png"/><Relationship Id="rId15" Type="http://schemas.openxmlformats.org/officeDocument/2006/relationships/image" Target="../media/image42.svg"/><Relationship Id="rId10" Type="http://schemas.openxmlformats.org/officeDocument/2006/relationships/image" Target="../media/image37.png"/><Relationship Id="rId19" Type="http://schemas.openxmlformats.org/officeDocument/2006/relationships/image" Target="../media/image46.svg"/><Relationship Id="rId4" Type="http://schemas.openxmlformats.org/officeDocument/2006/relationships/image" Target="../media/image31.png"/><Relationship Id="rId9" Type="http://schemas.openxmlformats.org/officeDocument/2006/relationships/image" Target="../media/image36.svg"/><Relationship Id="rId14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sv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svg"/><Relationship Id="rId4" Type="http://schemas.openxmlformats.org/officeDocument/2006/relationships/image" Target="../media/image5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60.sv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svg"/><Relationship Id="rId4" Type="http://schemas.openxmlformats.org/officeDocument/2006/relationships/image" Target="../media/image5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D8B91448-09D1-4BE7-A07D-AABAAA73F2EB}" type="slidenum">
              <a:rPr kumimoji="1" lang="ja-JP" altLang="en-US" sz="1050" smtClean="0"/>
              <a:pPr>
                <a:spcAft>
                  <a:spcPts val="600"/>
                </a:spcAft>
              </a:pPr>
              <a:t>1</a:t>
            </a:fld>
            <a:endParaRPr kumimoji="1" lang="ja-JP" altLang="en-US" sz="1050"/>
          </a:p>
        </p:txBody>
      </p:sp>
      <p:pic>
        <p:nvPicPr>
          <p:cNvPr id="3" name="図 2" descr="山の頂上に立つ人&#10;&#10;自動的に生成された説明">
            <a:extLst>
              <a:ext uri="{FF2B5EF4-FFF2-40B4-BE49-F238E27FC236}">
                <a16:creationId xmlns:a16="http://schemas.microsoft.com/office/drawing/2014/main" id="{D92E9B9F-EE3E-3262-FBFF-306F8A139C4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27" t="1629" r="733" b="15314"/>
          <a:stretch/>
        </p:blipFill>
        <p:spPr>
          <a:xfrm>
            <a:off x="0" y="0"/>
            <a:ext cx="12190432" cy="6879036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3E42A9D7-1916-4AFF-6EFB-0006224966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292" y="370158"/>
            <a:ext cx="3240959" cy="842649"/>
          </a:xfrm>
          <a:prstGeom prst="rect">
            <a:avLst/>
          </a:prstGeom>
        </p:spPr>
      </p:pic>
      <p:sp>
        <p:nvSpPr>
          <p:cNvPr id="8" name="タイトル 1">
            <a:extLst>
              <a:ext uri="{FF2B5EF4-FFF2-40B4-BE49-F238E27FC236}">
                <a16:creationId xmlns:a16="http://schemas.microsoft.com/office/drawing/2014/main" id="{8E2DF804-586B-B945-682B-FD47EBA4AFB1}"/>
              </a:ext>
            </a:extLst>
          </p:cNvPr>
          <p:cNvSpPr txBox="1">
            <a:spLocks/>
          </p:cNvSpPr>
          <p:nvPr/>
        </p:nvSpPr>
        <p:spPr>
          <a:xfrm>
            <a:off x="3787150" y="370158"/>
            <a:ext cx="3776609" cy="93790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600" b="1" kern="120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ja-JP" altLang="en-US" sz="27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旅行のクチコミと比較サイト </a:t>
            </a:r>
            <a:br>
              <a:rPr lang="ja-JP" altLang="en-US" sz="4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lang="ja-JP" altLang="en-US" sz="4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フォートラベル</a:t>
            </a:r>
          </a:p>
        </p:txBody>
      </p:sp>
      <p:sp>
        <p:nvSpPr>
          <p:cNvPr id="12" name="フッター プレースホルダー 5">
            <a:extLst>
              <a:ext uri="{FF2B5EF4-FFF2-40B4-BE49-F238E27FC236}">
                <a16:creationId xmlns:a16="http://schemas.microsoft.com/office/drawing/2014/main" id="{830A8091-8D70-9716-3B88-99E3C9115F8E}"/>
              </a:ext>
            </a:extLst>
          </p:cNvPr>
          <p:cNvSpPr txBox="1">
            <a:spLocks/>
          </p:cNvSpPr>
          <p:nvPr/>
        </p:nvSpPr>
        <p:spPr>
          <a:xfrm>
            <a:off x="8958916" y="6513910"/>
            <a:ext cx="3231516" cy="365125"/>
          </a:xfrm>
          <a:prstGeom prst="rect">
            <a:avLst/>
          </a:prstGeom>
        </p:spPr>
        <p:txBody>
          <a:bodyPr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ja-JP" sz="1000" dirty="0">
                <a:solidFill>
                  <a:schemeClr val="bg1"/>
                </a:solidFill>
                <a:effectLst>
                  <a:glow rad="177800">
                    <a:schemeClr val="tx1">
                      <a:alpha val="60000"/>
                    </a:schemeClr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</a:rPr>
              <a:t>Copyright © Kakaku.com,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9167091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122959" y="6392922"/>
            <a:ext cx="3059487" cy="365125"/>
          </a:xfrm>
        </p:spPr>
        <p:txBody>
          <a:bodyPr/>
          <a:lstStyle/>
          <a:p>
            <a:r>
              <a:rPr lang="en-US" altLang="ja-JP" dirty="0"/>
              <a:t>Copyright © Kakaku.com, Inc. All Rights Reserved.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91448-09D1-4BE7-A07D-AABAAA73F2EB}" type="slidenum">
              <a:rPr kumimoji="1" lang="ja-JP" altLang="en-US" sz="1050" smtClean="0"/>
              <a:t>10</a:t>
            </a:fld>
            <a:endParaRPr kumimoji="1" lang="ja-JP" altLang="en-US" sz="1050" dirty="0"/>
          </a:p>
        </p:txBody>
      </p:sp>
      <p:sp>
        <p:nvSpPr>
          <p:cNvPr id="8" name="テキスト プレースホルダー 8">
            <a:extLst>
              <a:ext uri="{FF2B5EF4-FFF2-40B4-BE49-F238E27FC236}">
                <a16:creationId xmlns:a16="http://schemas.microsoft.com/office/drawing/2014/main" id="{074A1CB5-B0E5-D98E-72A1-125CC643B977}"/>
              </a:ext>
            </a:extLst>
          </p:cNvPr>
          <p:cNvSpPr txBox="1">
            <a:spLocks/>
          </p:cNvSpPr>
          <p:nvPr/>
        </p:nvSpPr>
        <p:spPr>
          <a:xfrm>
            <a:off x="156893" y="183604"/>
            <a:ext cx="7692391" cy="31882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会員サービス</a:t>
            </a:r>
          </a:p>
        </p:txBody>
      </p:sp>
      <p:sp>
        <p:nvSpPr>
          <p:cNvPr id="46" name="フリーフォーム: 図形 45">
            <a:extLst>
              <a:ext uri="{FF2B5EF4-FFF2-40B4-BE49-F238E27FC236}">
                <a16:creationId xmlns:a16="http://schemas.microsoft.com/office/drawing/2014/main" id="{6E9DE3F8-931D-8B85-D918-E223B9CAA1F5}"/>
              </a:ext>
            </a:extLst>
          </p:cNvPr>
          <p:cNvSpPr/>
          <p:nvPr/>
        </p:nvSpPr>
        <p:spPr>
          <a:xfrm>
            <a:off x="6700685" y="6612183"/>
            <a:ext cx="1792292" cy="62213"/>
          </a:xfrm>
          <a:custGeom>
            <a:avLst/>
            <a:gdLst>
              <a:gd name="connsiteX0" fmla="*/ 0 w 1724766"/>
              <a:gd name="connsiteY0" fmla="*/ 186180 h 186180"/>
              <a:gd name="connsiteX1" fmla="*/ 624201 w 1724766"/>
              <a:gd name="connsiteY1" fmla="*/ 15 h 186180"/>
              <a:gd name="connsiteX2" fmla="*/ 1237451 w 1724766"/>
              <a:gd name="connsiteY2" fmla="*/ 175230 h 186180"/>
              <a:gd name="connsiteX3" fmla="*/ 1724766 w 1724766"/>
              <a:gd name="connsiteY3" fmla="*/ 93098 h 186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4766" h="186180">
                <a:moveTo>
                  <a:pt x="0" y="186180"/>
                </a:moveTo>
                <a:cubicBezTo>
                  <a:pt x="208979" y="94010"/>
                  <a:pt x="417959" y="1840"/>
                  <a:pt x="624201" y="15"/>
                </a:cubicBezTo>
                <a:cubicBezTo>
                  <a:pt x="830443" y="-1810"/>
                  <a:pt x="1054024" y="159716"/>
                  <a:pt x="1237451" y="175230"/>
                </a:cubicBezTo>
                <a:cubicBezTo>
                  <a:pt x="1420879" y="190744"/>
                  <a:pt x="1572822" y="141921"/>
                  <a:pt x="1724766" y="93098"/>
                </a:cubicBezTo>
              </a:path>
            </a:pathLst>
          </a:custGeom>
          <a:solidFill>
            <a:schemeClr val="bg1"/>
          </a:solidFill>
          <a:ln w="190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7" name="コンテンツ プレースホルダー 2">
            <a:extLst>
              <a:ext uri="{FF2B5EF4-FFF2-40B4-BE49-F238E27FC236}">
                <a16:creationId xmlns:a16="http://schemas.microsoft.com/office/drawing/2014/main" id="{0E6CE7E9-A8BE-A9D2-253D-5C6E81E58D27}"/>
              </a:ext>
            </a:extLst>
          </p:cNvPr>
          <p:cNvSpPr txBox="1">
            <a:spLocks/>
          </p:cNvSpPr>
          <p:nvPr/>
        </p:nvSpPr>
        <p:spPr>
          <a:xfrm>
            <a:off x="206796" y="715904"/>
            <a:ext cx="11689929" cy="7999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ja-JP" altLang="en-US" sz="1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トラベラー会員</a:t>
            </a:r>
            <a:r>
              <a:rPr lang="ja-JP" altLang="en-US" sz="18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には様々なタイプの旅行者が。相互に</a:t>
            </a:r>
            <a:r>
              <a:rPr lang="ja-JP" altLang="en-US" sz="1800" b="1" dirty="0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フォロー</a:t>
            </a:r>
            <a:r>
              <a:rPr lang="ja-JP" altLang="en-US" sz="1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、</a:t>
            </a:r>
            <a:r>
              <a:rPr lang="ja-JP" altLang="en-US" sz="1800" b="1" dirty="0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いいね</a:t>
            </a:r>
            <a:r>
              <a:rPr lang="ja-JP" altLang="en-US" sz="18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したり、</a:t>
            </a:r>
            <a:r>
              <a:rPr lang="en-US" altLang="ja-JP" sz="18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Q&amp;A</a:t>
            </a:r>
            <a:r>
              <a:rPr lang="ja-JP" altLang="en-US" sz="18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や旅行記への</a:t>
            </a:r>
            <a:r>
              <a:rPr lang="ja-JP" altLang="en-US" sz="1800" b="1" dirty="0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コメント投稿</a:t>
            </a:r>
            <a:r>
              <a:rPr lang="ja-JP" altLang="en-US" sz="18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など、活発なコミュニケーションが展開されています。</a:t>
            </a:r>
          </a:p>
        </p:txBody>
      </p:sp>
      <p:pic>
        <p:nvPicPr>
          <p:cNvPr id="28" name="図 27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7601E786-6B8A-4A9E-F821-D18636ABBE8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7379" y="1515900"/>
            <a:ext cx="3713864" cy="4423457"/>
          </a:xfrm>
          <a:prstGeom prst="rect">
            <a:avLst/>
          </a:prstGeom>
          <a:ln w="76200">
            <a:solidFill>
              <a:schemeClr val="accent3">
                <a:lumMod val="20000"/>
                <a:lumOff val="80000"/>
              </a:schemeClr>
            </a:solidFill>
          </a:ln>
        </p:spPr>
      </p:pic>
      <p:pic>
        <p:nvPicPr>
          <p:cNvPr id="29" name="図 28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979EF5CF-801C-974C-19FB-37B791C3A75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05146" y="3146990"/>
            <a:ext cx="2217600" cy="3293091"/>
          </a:xfrm>
          <a:prstGeom prst="rect">
            <a:avLst/>
          </a:prstGeom>
          <a:ln w="76200">
            <a:solidFill>
              <a:schemeClr val="accent3">
                <a:lumMod val="20000"/>
                <a:lumOff val="80000"/>
              </a:schemeClr>
            </a:solidFill>
          </a:ln>
        </p:spPr>
      </p:pic>
      <p:pic>
        <p:nvPicPr>
          <p:cNvPr id="30" name="図 29" descr="グラフィカル ユーザー インターフェイス, テキスト, アプリケーション&#10;&#10;自動的に生成された説明">
            <a:extLst>
              <a:ext uri="{FF2B5EF4-FFF2-40B4-BE49-F238E27FC236}">
                <a16:creationId xmlns:a16="http://schemas.microsoft.com/office/drawing/2014/main" id="{2A733026-54CC-1026-34C5-2AE9EB5360F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1256" y="1550536"/>
            <a:ext cx="2216687" cy="3942747"/>
          </a:xfrm>
          <a:prstGeom prst="rect">
            <a:avLst/>
          </a:prstGeom>
          <a:ln w="76200">
            <a:solidFill>
              <a:schemeClr val="accent3">
                <a:lumMod val="20000"/>
                <a:lumOff val="80000"/>
              </a:schemeClr>
            </a:solidFill>
          </a:ln>
        </p:spPr>
      </p:pic>
      <p:pic>
        <p:nvPicPr>
          <p:cNvPr id="31" name="図 30" descr="グラフィカル ユーザー インターフェイス, テキスト, アプリケーション&#10;&#10;自動的に生成された説明">
            <a:extLst>
              <a:ext uri="{FF2B5EF4-FFF2-40B4-BE49-F238E27FC236}">
                <a16:creationId xmlns:a16="http://schemas.microsoft.com/office/drawing/2014/main" id="{041C7F7F-A617-CFE2-141A-A1FBDCEB4AE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74629" y="3933285"/>
            <a:ext cx="2217600" cy="2502211"/>
          </a:xfrm>
          <a:prstGeom prst="rect">
            <a:avLst/>
          </a:prstGeom>
          <a:ln w="76200">
            <a:solidFill>
              <a:schemeClr val="accent3">
                <a:lumMod val="20000"/>
                <a:lumOff val="80000"/>
              </a:schemeClr>
            </a:solidFill>
          </a:ln>
        </p:spPr>
      </p:pic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ED2A974B-4D1D-DD62-F91F-EEDB4EF1DB94}"/>
              </a:ext>
            </a:extLst>
          </p:cNvPr>
          <p:cNvSpPr txBox="1"/>
          <p:nvPr/>
        </p:nvSpPr>
        <p:spPr>
          <a:xfrm>
            <a:off x="5458600" y="1399856"/>
            <a:ext cx="1980000" cy="26161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1100" b="1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トラベラー会員紹介ページ</a:t>
            </a:r>
            <a:endParaRPr lang="en-US" altLang="ja-JP" sz="1100" b="1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1CD2C236-2870-5D6A-B2F2-385613CD27C2}"/>
              </a:ext>
            </a:extLst>
          </p:cNvPr>
          <p:cNvSpPr txBox="1"/>
          <p:nvPr/>
        </p:nvSpPr>
        <p:spPr>
          <a:xfrm>
            <a:off x="9034973" y="2942607"/>
            <a:ext cx="1800000" cy="26161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1100" b="1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トラベラー会員ページ</a:t>
            </a:r>
            <a:endParaRPr lang="en-US" altLang="ja-JP" sz="1100" b="1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5FB1A902-7B00-1AFA-2EAF-F7053FD6F445}"/>
              </a:ext>
            </a:extLst>
          </p:cNvPr>
          <p:cNvSpPr txBox="1"/>
          <p:nvPr/>
        </p:nvSpPr>
        <p:spPr>
          <a:xfrm>
            <a:off x="2105023" y="1419729"/>
            <a:ext cx="864000" cy="26161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ja-JP" sz="1100" b="1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Q&amp;A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31C56F99-B2B1-3725-5733-B9C24B37F38B}"/>
              </a:ext>
            </a:extLst>
          </p:cNvPr>
          <p:cNvSpPr txBox="1"/>
          <p:nvPr/>
        </p:nvSpPr>
        <p:spPr>
          <a:xfrm>
            <a:off x="3339597" y="3781376"/>
            <a:ext cx="1836000" cy="26161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1100" b="1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旅行記への「いいね」</a:t>
            </a:r>
            <a:endParaRPr lang="en-US" altLang="ja-JP" sz="1100" b="1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6" name="楕円 35">
            <a:extLst>
              <a:ext uri="{FF2B5EF4-FFF2-40B4-BE49-F238E27FC236}">
                <a16:creationId xmlns:a16="http://schemas.microsoft.com/office/drawing/2014/main" id="{09B4797E-3F19-D418-E167-6F7E285074E4}"/>
              </a:ext>
            </a:extLst>
          </p:cNvPr>
          <p:cNvSpPr/>
          <p:nvPr/>
        </p:nvSpPr>
        <p:spPr>
          <a:xfrm>
            <a:off x="5175976" y="5020543"/>
            <a:ext cx="595937" cy="595937"/>
          </a:xfrm>
          <a:prstGeom prst="ellipse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95937"/>
                      <a:gd name="connsiteY0" fmla="*/ 297969 h 595937"/>
                      <a:gd name="connsiteX1" fmla="*/ 297969 w 595937"/>
                      <a:gd name="connsiteY1" fmla="*/ 0 h 595937"/>
                      <a:gd name="connsiteX2" fmla="*/ 595938 w 595937"/>
                      <a:gd name="connsiteY2" fmla="*/ 297969 h 595937"/>
                      <a:gd name="connsiteX3" fmla="*/ 297969 w 595937"/>
                      <a:gd name="connsiteY3" fmla="*/ 595938 h 595937"/>
                      <a:gd name="connsiteX4" fmla="*/ 0 w 595937"/>
                      <a:gd name="connsiteY4" fmla="*/ 297969 h 5959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5937" h="595937" extrusionOk="0">
                        <a:moveTo>
                          <a:pt x="0" y="297969"/>
                        </a:moveTo>
                        <a:cubicBezTo>
                          <a:pt x="-28973" y="115534"/>
                          <a:pt x="115237" y="6819"/>
                          <a:pt x="297969" y="0"/>
                        </a:cubicBezTo>
                        <a:cubicBezTo>
                          <a:pt x="499218" y="7723"/>
                          <a:pt x="551581" y="134815"/>
                          <a:pt x="595938" y="297969"/>
                        </a:cubicBezTo>
                        <a:cubicBezTo>
                          <a:pt x="571946" y="485963"/>
                          <a:pt x="459746" y="611344"/>
                          <a:pt x="297969" y="595938"/>
                        </a:cubicBezTo>
                        <a:cubicBezTo>
                          <a:pt x="99575" y="577429"/>
                          <a:pt x="35857" y="479666"/>
                          <a:pt x="0" y="29796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AAE8326F-8DF7-3CCB-8227-2ECCD03B4129}"/>
              </a:ext>
            </a:extLst>
          </p:cNvPr>
          <p:cNvSpPr/>
          <p:nvPr/>
        </p:nvSpPr>
        <p:spPr>
          <a:xfrm>
            <a:off x="8410128" y="3646619"/>
            <a:ext cx="1509680" cy="177971"/>
          </a:xfrm>
          <a:prstGeom prst="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61592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122959" y="6392922"/>
            <a:ext cx="3059487" cy="365125"/>
          </a:xfrm>
        </p:spPr>
        <p:txBody>
          <a:bodyPr/>
          <a:lstStyle/>
          <a:p>
            <a:r>
              <a:rPr lang="en-US" altLang="ja-JP" dirty="0"/>
              <a:t>Copyright © Kakaku.com, Inc. All Rights Reserved.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91448-09D1-4BE7-A07D-AABAAA73F2EB}" type="slidenum">
              <a:rPr kumimoji="1" lang="ja-JP" altLang="en-US" sz="1050" smtClean="0"/>
              <a:t>11</a:t>
            </a:fld>
            <a:endParaRPr kumimoji="1" lang="ja-JP" altLang="en-US" sz="1050" dirty="0"/>
          </a:p>
        </p:txBody>
      </p:sp>
      <p:sp>
        <p:nvSpPr>
          <p:cNvPr id="8" name="テキスト プレースホルダー 8">
            <a:extLst>
              <a:ext uri="{FF2B5EF4-FFF2-40B4-BE49-F238E27FC236}">
                <a16:creationId xmlns:a16="http://schemas.microsoft.com/office/drawing/2014/main" id="{074A1CB5-B0E5-D98E-72A1-125CC643B977}"/>
              </a:ext>
            </a:extLst>
          </p:cNvPr>
          <p:cNvSpPr txBox="1">
            <a:spLocks/>
          </p:cNvSpPr>
          <p:nvPr/>
        </p:nvSpPr>
        <p:spPr>
          <a:xfrm>
            <a:off x="156893" y="183604"/>
            <a:ext cx="7692391" cy="31882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会員サービス</a:t>
            </a:r>
          </a:p>
        </p:txBody>
      </p:sp>
      <p:sp>
        <p:nvSpPr>
          <p:cNvPr id="46" name="フリーフォーム: 図形 45">
            <a:extLst>
              <a:ext uri="{FF2B5EF4-FFF2-40B4-BE49-F238E27FC236}">
                <a16:creationId xmlns:a16="http://schemas.microsoft.com/office/drawing/2014/main" id="{6E9DE3F8-931D-8B85-D918-E223B9CAA1F5}"/>
              </a:ext>
            </a:extLst>
          </p:cNvPr>
          <p:cNvSpPr/>
          <p:nvPr/>
        </p:nvSpPr>
        <p:spPr>
          <a:xfrm>
            <a:off x="6700685" y="6612183"/>
            <a:ext cx="1792292" cy="62213"/>
          </a:xfrm>
          <a:custGeom>
            <a:avLst/>
            <a:gdLst>
              <a:gd name="connsiteX0" fmla="*/ 0 w 1724766"/>
              <a:gd name="connsiteY0" fmla="*/ 186180 h 186180"/>
              <a:gd name="connsiteX1" fmla="*/ 624201 w 1724766"/>
              <a:gd name="connsiteY1" fmla="*/ 15 h 186180"/>
              <a:gd name="connsiteX2" fmla="*/ 1237451 w 1724766"/>
              <a:gd name="connsiteY2" fmla="*/ 175230 h 186180"/>
              <a:gd name="connsiteX3" fmla="*/ 1724766 w 1724766"/>
              <a:gd name="connsiteY3" fmla="*/ 93098 h 186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4766" h="186180">
                <a:moveTo>
                  <a:pt x="0" y="186180"/>
                </a:moveTo>
                <a:cubicBezTo>
                  <a:pt x="208979" y="94010"/>
                  <a:pt x="417959" y="1840"/>
                  <a:pt x="624201" y="15"/>
                </a:cubicBezTo>
                <a:cubicBezTo>
                  <a:pt x="830443" y="-1810"/>
                  <a:pt x="1054024" y="159716"/>
                  <a:pt x="1237451" y="175230"/>
                </a:cubicBezTo>
                <a:cubicBezTo>
                  <a:pt x="1420879" y="190744"/>
                  <a:pt x="1572822" y="141921"/>
                  <a:pt x="1724766" y="93098"/>
                </a:cubicBezTo>
              </a:path>
            </a:pathLst>
          </a:custGeom>
          <a:solidFill>
            <a:schemeClr val="bg1"/>
          </a:solidFill>
          <a:ln w="190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" name="タイトル 4">
            <a:extLst>
              <a:ext uri="{FF2B5EF4-FFF2-40B4-BE49-F238E27FC236}">
                <a16:creationId xmlns:a16="http://schemas.microsoft.com/office/drawing/2014/main" id="{46A71598-13A2-8DE5-2BD6-7545BDDE5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626" y="710876"/>
            <a:ext cx="7906224" cy="540211"/>
          </a:xfrm>
        </p:spPr>
        <p:txBody>
          <a:bodyPr>
            <a:normAutofit/>
          </a:bodyPr>
          <a:lstStyle/>
          <a:p>
            <a:r>
              <a:rPr kumimoji="1" lang="ja-JP" altLang="en-US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旅行で貯まる・使えるフォートラベルポイント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9CD121F-5568-B615-72A3-F7FC1FB22F89}"/>
              </a:ext>
            </a:extLst>
          </p:cNvPr>
          <p:cNvSpPr txBox="1">
            <a:spLocks/>
          </p:cNvSpPr>
          <p:nvPr/>
        </p:nvSpPr>
        <p:spPr>
          <a:xfrm>
            <a:off x="419721" y="1251087"/>
            <a:ext cx="11229353" cy="7999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ja-JP" altLang="en-US" sz="1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旅行</a:t>
            </a:r>
            <a:r>
              <a:rPr lang="ja-JP" altLang="en-US" sz="1800" b="1" dirty="0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予約</a:t>
            </a:r>
            <a:r>
              <a:rPr lang="ja-JP" altLang="en-US" sz="1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やクチコミ・旅行記の</a:t>
            </a:r>
            <a:r>
              <a:rPr lang="ja-JP" altLang="en-US" sz="1800" b="1" dirty="0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投稿</a:t>
            </a:r>
            <a:r>
              <a:rPr lang="ja-JP" altLang="en-US" sz="1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などでポイントが貯まり、ポイントは</a:t>
            </a:r>
            <a:r>
              <a:rPr lang="ja-JP" altLang="en-US" sz="1800" b="1" dirty="0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マイル</a:t>
            </a:r>
            <a:r>
              <a:rPr lang="ja-JP" altLang="en-US" sz="1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などに交換できます。　　</a:t>
            </a:r>
            <a:r>
              <a:rPr lang="ja-JP" altLang="en-US" sz="1800" b="1" dirty="0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活発な旅行アクション</a:t>
            </a:r>
            <a:r>
              <a:rPr lang="ja-JP" altLang="en-US" sz="1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を促します。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A658614-8B99-BDA2-73C3-09C525D952E2}"/>
              </a:ext>
            </a:extLst>
          </p:cNvPr>
          <p:cNvSpPr/>
          <p:nvPr/>
        </p:nvSpPr>
        <p:spPr>
          <a:xfrm>
            <a:off x="7186017" y="2038398"/>
            <a:ext cx="3081251" cy="408926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0F49B8DD-E66A-8E88-3582-1C5C1A46D0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774" b="7585"/>
          <a:stretch/>
        </p:blipFill>
        <p:spPr>
          <a:xfrm>
            <a:off x="7242306" y="2178480"/>
            <a:ext cx="3188947" cy="3943861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9D300C5-C585-AFA0-79A2-50C1E79BC972}"/>
              </a:ext>
            </a:extLst>
          </p:cNvPr>
          <p:cNvSpPr txBox="1"/>
          <p:nvPr/>
        </p:nvSpPr>
        <p:spPr>
          <a:xfrm>
            <a:off x="3144868" y="2000598"/>
            <a:ext cx="2226603" cy="32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ja-JP" altLang="en-US" b="1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ポイントが貯まる</a:t>
            </a:r>
            <a:endParaRPr lang="en-US" altLang="ja-JP" b="1"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7FEA5B2-A624-F0B9-2A07-E6C4A21879C3}"/>
              </a:ext>
            </a:extLst>
          </p:cNvPr>
          <p:cNvSpPr txBox="1"/>
          <p:nvPr/>
        </p:nvSpPr>
        <p:spPr>
          <a:xfrm>
            <a:off x="2726438" y="4659174"/>
            <a:ext cx="3505322" cy="32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ja-JP" altLang="en-US" b="1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マイルや各種ポイントに交換</a:t>
            </a:r>
            <a:endParaRPr lang="en-US" altLang="ja-JP" b="1"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78BC368-CC87-5E92-9353-5A15E76D31BB}"/>
              </a:ext>
            </a:extLst>
          </p:cNvPr>
          <p:cNvSpPr txBox="1"/>
          <p:nvPr/>
        </p:nvSpPr>
        <p:spPr>
          <a:xfrm>
            <a:off x="7463643" y="6169051"/>
            <a:ext cx="5789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>
                <a:latin typeface="游ゴシック" panose="020B0400000000000000" pitchFamily="50" charset="-128"/>
                <a:ea typeface="游ゴシック" panose="020B0400000000000000" pitchFamily="50" charset="-128"/>
              </a:rPr>
              <a:t>2017</a:t>
            </a:r>
            <a:endParaRPr lang="ja-JP" altLang="en-US" sz="2000" b="1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325553A-6E56-84D8-039B-ADCA6F152F94}"/>
              </a:ext>
            </a:extLst>
          </p:cNvPr>
          <p:cNvSpPr txBox="1"/>
          <p:nvPr/>
        </p:nvSpPr>
        <p:spPr>
          <a:xfrm>
            <a:off x="8470972" y="6169051"/>
            <a:ext cx="5789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>
                <a:latin typeface="游ゴシック" panose="020B0400000000000000" pitchFamily="50" charset="-128"/>
                <a:ea typeface="游ゴシック" panose="020B0400000000000000" pitchFamily="50" charset="-128"/>
              </a:rPr>
              <a:t>2018</a:t>
            </a:r>
            <a:endParaRPr lang="ja-JP" altLang="en-US" sz="2000" b="1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B20F88A-E643-0B85-AEF7-343907914F8E}"/>
              </a:ext>
            </a:extLst>
          </p:cNvPr>
          <p:cNvSpPr txBox="1"/>
          <p:nvPr/>
        </p:nvSpPr>
        <p:spPr>
          <a:xfrm>
            <a:off x="9494249" y="6169051"/>
            <a:ext cx="5789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>
                <a:latin typeface="游ゴシック" panose="020B0400000000000000" pitchFamily="50" charset="-128"/>
                <a:ea typeface="游ゴシック" panose="020B0400000000000000" pitchFamily="50" charset="-128"/>
              </a:rPr>
              <a:t>2019</a:t>
            </a:r>
            <a:endParaRPr lang="ja-JP" altLang="en-US" sz="2000" b="1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CE43407-50D7-C227-F0DA-3DE38FA2C9DB}"/>
              </a:ext>
            </a:extLst>
          </p:cNvPr>
          <p:cNvSpPr txBox="1"/>
          <p:nvPr/>
        </p:nvSpPr>
        <p:spPr>
          <a:xfrm>
            <a:off x="7174608" y="2088633"/>
            <a:ext cx="31237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00" b="1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フォートラベルポイント付与数</a:t>
            </a:r>
            <a:endParaRPr lang="ja-JP" altLang="en-US" sz="2400" b="1">
              <a:solidFill>
                <a:schemeClr val="accent2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5" name="タイトル 26">
            <a:extLst>
              <a:ext uri="{FF2B5EF4-FFF2-40B4-BE49-F238E27FC236}">
                <a16:creationId xmlns:a16="http://schemas.microsoft.com/office/drawing/2014/main" id="{48D6902D-4A8E-7ECC-3BF9-69FC2969270C}"/>
              </a:ext>
            </a:extLst>
          </p:cNvPr>
          <p:cNvSpPr txBox="1">
            <a:spLocks/>
          </p:cNvSpPr>
          <p:nvPr/>
        </p:nvSpPr>
        <p:spPr>
          <a:xfrm>
            <a:off x="2379591" y="2475596"/>
            <a:ext cx="1084558" cy="37042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1000" b="1" dirty="0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海外</a:t>
            </a:r>
            <a:endParaRPr lang="en-US" altLang="ja-JP" sz="1000" b="1" dirty="0">
              <a:solidFill>
                <a:schemeClr val="accent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1000" b="1" dirty="0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ホテル予約</a:t>
            </a:r>
          </a:p>
        </p:txBody>
      </p:sp>
      <p:sp>
        <p:nvSpPr>
          <p:cNvPr id="16" name="タイトル 26">
            <a:extLst>
              <a:ext uri="{FF2B5EF4-FFF2-40B4-BE49-F238E27FC236}">
                <a16:creationId xmlns:a16="http://schemas.microsoft.com/office/drawing/2014/main" id="{D36D2E49-5F63-AE45-7614-5C3324306895}"/>
              </a:ext>
            </a:extLst>
          </p:cNvPr>
          <p:cNvSpPr txBox="1">
            <a:spLocks/>
          </p:cNvSpPr>
          <p:nvPr/>
        </p:nvSpPr>
        <p:spPr>
          <a:xfrm>
            <a:off x="3317588" y="2475596"/>
            <a:ext cx="948539" cy="37042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1000" b="1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国内</a:t>
            </a:r>
            <a:endParaRPr lang="en-US" altLang="ja-JP" sz="1000" b="1">
              <a:solidFill>
                <a:schemeClr val="accent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1000" b="1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航空券予約</a:t>
            </a:r>
          </a:p>
        </p:txBody>
      </p:sp>
      <p:sp>
        <p:nvSpPr>
          <p:cNvPr id="17" name="タイトル 26">
            <a:extLst>
              <a:ext uri="{FF2B5EF4-FFF2-40B4-BE49-F238E27FC236}">
                <a16:creationId xmlns:a16="http://schemas.microsoft.com/office/drawing/2014/main" id="{BFE73F52-5207-76FC-8A89-421E5D836BF9}"/>
              </a:ext>
            </a:extLst>
          </p:cNvPr>
          <p:cNvSpPr txBox="1">
            <a:spLocks/>
          </p:cNvSpPr>
          <p:nvPr/>
        </p:nvSpPr>
        <p:spPr>
          <a:xfrm>
            <a:off x="4142828" y="2475596"/>
            <a:ext cx="1084558" cy="37042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1000" b="1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国内航空券</a:t>
            </a:r>
            <a:endParaRPr lang="en-US" altLang="ja-JP" sz="1000" b="1">
              <a:solidFill>
                <a:schemeClr val="accent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en-US" altLang="ja-JP" sz="1000" b="1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+</a:t>
            </a:r>
            <a:r>
              <a:rPr lang="ja-JP" altLang="en-US" sz="1000" b="1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ホテル予約</a:t>
            </a:r>
          </a:p>
        </p:txBody>
      </p:sp>
      <p:sp>
        <p:nvSpPr>
          <p:cNvPr id="18" name="タイトル 26">
            <a:extLst>
              <a:ext uri="{FF2B5EF4-FFF2-40B4-BE49-F238E27FC236}">
                <a16:creationId xmlns:a16="http://schemas.microsoft.com/office/drawing/2014/main" id="{33FF8AD0-DB13-9227-A7D8-18EC15F56920}"/>
              </a:ext>
            </a:extLst>
          </p:cNvPr>
          <p:cNvSpPr txBox="1">
            <a:spLocks/>
          </p:cNvSpPr>
          <p:nvPr/>
        </p:nvSpPr>
        <p:spPr>
          <a:xfrm>
            <a:off x="5021034" y="2475596"/>
            <a:ext cx="1084558" cy="37042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1000" b="1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海外</a:t>
            </a:r>
            <a:r>
              <a:rPr lang="en-US" altLang="ja-JP" sz="1000" b="1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Wi-Fi</a:t>
            </a:r>
          </a:p>
          <a:p>
            <a:pPr algn="ctr"/>
            <a:r>
              <a:rPr lang="ja-JP" altLang="en-US" sz="1000" b="1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レンタル</a:t>
            </a:r>
          </a:p>
        </p:txBody>
      </p:sp>
      <p:sp>
        <p:nvSpPr>
          <p:cNvPr id="19" name="タイトル 26">
            <a:extLst>
              <a:ext uri="{FF2B5EF4-FFF2-40B4-BE49-F238E27FC236}">
                <a16:creationId xmlns:a16="http://schemas.microsoft.com/office/drawing/2014/main" id="{BC775524-3C90-1502-0FAB-84A509D4AB72}"/>
              </a:ext>
            </a:extLst>
          </p:cNvPr>
          <p:cNvSpPr txBox="1">
            <a:spLocks/>
          </p:cNvSpPr>
          <p:nvPr/>
        </p:nvSpPr>
        <p:spPr>
          <a:xfrm>
            <a:off x="3267722" y="3418314"/>
            <a:ext cx="1084558" cy="231923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1000" b="1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クチコミ投稿</a:t>
            </a:r>
          </a:p>
        </p:txBody>
      </p:sp>
      <p:sp>
        <p:nvSpPr>
          <p:cNvPr id="20" name="タイトル 26">
            <a:extLst>
              <a:ext uri="{FF2B5EF4-FFF2-40B4-BE49-F238E27FC236}">
                <a16:creationId xmlns:a16="http://schemas.microsoft.com/office/drawing/2014/main" id="{E6725B5B-EBC6-99F5-B42C-658AB24DC761}"/>
              </a:ext>
            </a:extLst>
          </p:cNvPr>
          <p:cNvSpPr txBox="1">
            <a:spLocks/>
          </p:cNvSpPr>
          <p:nvPr/>
        </p:nvSpPr>
        <p:spPr>
          <a:xfrm>
            <a:off x="4152847" y="3418314"/>
            <a:ext cx="1084558" cy="231923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1000" b="1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旅行記投稿</a:t>
            </a:r>
          </a:p>
        </p:txBody>
      </p:sp>
      <p:pic>
        <p:nvPicPr>
          <p:cNvPr id="21" name="グラフィックス 20" descr="線矢印: 時計回りの曲線 単色塗りつぶし">
            <a:extLst>
              <a:ext uri="{FF2B5EF4-FFF2-40B4-BE49-F238E27FC236}">
                <a16:creationId xmlns:a16="http://schemas.microsoft.com/office/drawing/2014/main" id="{DF34FD37-34EA-1000-C3AA-6386C0075A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9132565" flipH="1">
            <a:off x="5550476" y="2772808"/>
            <a:ext cx="2082511" cy="2082511"/>
          </a:xfrm>
          <a:prstGeom prst="rect">
            <a:avLst/>
          </a:prstGeom>
        </p:spPr>
      </p:pic>
      <p:pic>
        <p:nvPicPr>
          <p:cNvPr id="22" name="グラフィックス 21" descr="線矢印: 時計回りの曲線 単色塗りつぶし">
            <a:extLst>
              <a:ext uri="{FF2B5EF4-FFF2-40B4-BE49-F238E27FC236}">
                <a16:creationId xmlns:a16="http://schemas.microsoft.com/office/drawing/2014/main" id="{78EBEA10-5415-4997-D086-1DD800D88D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9132565" flipV="1">
            <a:off x="1133846" y="2992272"/>
            <a:ext cx="2082511" cy="2082511"/>
          </a:xfrm>
          <a:prstGeom prst="rect">
            <a:avLst/>
          </a:prstGeom>
        </p:spPr>
      </p:pic>
      <p:sp>
        <p:nvSpPr>
          <p:cNvPr id="23" name="四角形: 角を丸くする 22">
            <a:extLst>
              <a:ext uri="{FF2B5EF4-FFF2-40B4-BE49-F238E27FC236}">
                <a16:creationId xmlns:a16="http://schemas.microsoft.com/office/drawing/2014/main" id="{D2B80F4D-7F46-49AD-FC1F-1F67A6F854B5}"/>
              </a:ext>
            </a:extLst>
          </p:cNvPr>
          <p:cNvSpPr/>
          <p:nvPr/>
        </p:nvSpPr>
        <p:spPr>
          <a:xfrm>
            <a:off x="2506021" y="2440098"/>
            <a:ext cx="825414" cy="823806"/>
          </a:xfrm>
          <a:prstGeom prst="round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4" name="四角形: 角を丸くする 23">
            <a:extLst>
              <a:ext uri="{FF2B5EF4-FFF2-40B4-BE49-F238E27FC236}">
                <a16:creationId xmlns:a16="http://schemas.microsoft.com/office/drawing/2014/main" id="{259181EC-9BC1-8CF9-F308-23D8D732C21C}"/>
              </a:ext>
            </a:extLst>
          </p:cNvPr>
          <p:cNvSpPr/>
          <p:nvPr/>
        </p:nvSpPr>
        <p:spPr>
          <a:xfrm>
            <a:off x="3391630" y="2436683"/>
            <a:ext cx="825414" cy="823806"/>
          </a:xfrm>
          <a:prstGeom prst="round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5" name="四角形: 角を丸くする 24">
            <a:extLst>
              <a:ext uri="{FF2B5EF4-FFF2-40B4-BE49-F238E27FC236}">
                <a16:creationId xmlns:a16="http://schemas.microsoft.com/office/drawing/2014/main" id="{7D147A40-993B-B7F9-FA8C-D44716CBC0BD}"/>
              </a:ext>
            </a:extLst>
          </p:cNvPr>
          <p:cNvSpPr/>
          <p:nvPr/>
        </p:nvSpPr>
        <p:spPr>
          <a:xfrm>
            <a:off x="4273333" y="2430997"/>
            <a:ext cx="825414" cy="823806"/>
          </a:xfrm>
          <a:prstGeom prst="round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6" name="四角形: 角を丸くする 25">
            <a:extLst>
              <a:ext uri="{FF2B5EF4-FFF2-40B4-BE49-F238E27FC236}">
                <a16:creationId xmlns:a16="http://schemas.microsoft.com/office/drawing/2014/main" id="{E8888381-BF8E-DF45-6201-DD92DF1AE675}"/>
              </a:ext>
            </a:extLst>
          </p:cNvPr>
          <p:cNvSpPr/>
          <p:nvPr/>
        </p:nvSpPr>
        <p:spPr>
          <a:xfrm>
            <a:off x="5162459" y="2429439"/>
            <a:ext cx="825414" cy="823806"/>
          </a:xfrm>
          <a:prstGeom prst="round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8" name="四角形: 角を丸くする 37">
            <a:extLst>
              <a:ext uri="{FF2B5EF4-FFF2-40B4-BE49-F238E27FC236}">
                <a16:creationId xmlns:a16="http://schemas.microsoft.com/office/drawing/2014/main" id="{B30AA74E-2281-0E83-CDE0-FF840DC58628}"/>
              </a:ext>
            </a:extLst>
          </p:cNvPr>
          <p:cNvSpPr/>
          <p:nvPr/>
        </p:nvSpPr>
        <p:spPr>
          <a:xfrm>
            <a:off x="3400675" y="3359695"/>
            <a:ext cx="825414" cy="823806"/>
          </a:xfrm>
          <a:prstGeom prst="round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9" name="四角形: 角を丸くする 38">
            <a:extLst>
              <a:ext uri="{FF2B5EF4-FFF2-40B4-BE49-F238E27FC236}">
                <a16:creationId xmlns:a16="http://schemas.microsoft.com/office/drawing/2014/main" id="{5448C12F-4737-9AD4-8C7B-D568B7E93944}"/>
              </a:ext>
            </a:extLst>
          </p:cNvPr>
          <p:cNvSpPr/>
          <p:nvPr/>
        </p:nvSpPr>
        <p:spPr>
          <a:xfrm>
            <a:off x="4282378" y="3354009"/>
            <a:ext cx="825414" cy="823806"/>
          </a:xfrm>
          <a:prstGeom prst="round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40" name="グラフィックス 39" descr="下矢印 単色塗りつぶし">
            <a:extLst>
              <a:ext uri="{FF2B5EF4-FFF2-40B4-BE49-F238E27FC236}">
                <a16:creationId xmlns:a16="http://schemas.microsoft.com/office/drawing/2014/main" id="{5A51E98D-8CAE-3BE6-D945-52E3E2F6F3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3604517">
            <a:off x="7323016" y="2870941"/>
            <a:ext cx="1765079" cy="1765079"/>
          </a:xfrm>
          <a:prstGeom prst="rect">
            <a:avLst/>
          </a:prstGeom>
        </p:spPr>
      </p:pic>
      <p:sp>
        <p:nvSpPr>
          <p:cNvPr id="41" name="楕円 40">
            <a:extLst>
              <a:ext uri="{FF2B5EF4-FFF2-40B4-BE49-F238E27FC236}">
                <a16:creationId xmlns:a16="http://schemas.microsoft.com/office/drawing/2014/main" id="{7DB600ED-624E-8A92-C634-CDA07D604449}"/>
              </a:ext>
            </a:extLst>
          </p:cNvPr>
          <p:cNvSpPr/>
          <p:nvPr/>
        </p:nvSpPr>
        <p:spPr>
          <a:xfrm>
            <a:off x="8439650" y="2558526"/>
            <a:ext cx="1047464" cy="5232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E0C8CAD5-5727-EA87-1638-074EF72B10EA}"/>
              </a:ext>
            </a:extLst>
          </p:cNvPr>
          <p:cNvSpPr txBox="1"/>
          <p:nvPr/>
        </p:nvSpPr>
        <p:spPr>
          <a:xfrm>
            <a:off x="8487458" y="2557547"/>
            <a:ext cx="10791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>
                <a:solidFill>
                  <a:schemeClr val="accent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1.5</a:t>
            </a:r>
            <a:r>
              <a:rPr lang="ja-JP" altLang="en-US" sz="1400" b="1">
                <a:solidFill>
                  <a:schemeClr val="accent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倍</a:t>
            </a:r>
            <a:r>
              <a:rPr lang="ja-JP" altLang="en-US" sz="1600" b="1">
                <a:solidFill>
                  <a:schemeClr val="accent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！</a:t>
            </a:r>
          </a:p>
        </p:txBody>
      </p:sp>
      <p:pic>
        <p:nvPicPr>
          <p:cNvPr id="43" name="Picture 18" descr="クチコミ投稿">
            <a:extLst>
              <a:ext uri="{FF2B5EF4-FFF2-40B4-BE49-F238E27FC236}">
                <a16:creationId xmlns:a16="http://schemas.microsoft.com/office/drawing/2014/main" id="{823F0547-01D6-62F7-8E6C-414A425AC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0635" y="5052288"/>
            <a:ext cx="1285247" cy="92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タイトル 26">
            <a:extLst>
              <a:ext uri="{FF2B5EF4-FFF2-40B4-BE49-F238E27FC236}">
                <a16:creationId xmlns:a16="http://schemas.microsoft.com/office/drawing/2014/main" id="{0D329EF0-F300-39BE-5A49-457A8123F82D}"/>
              </a:ext>
            </a:extLst>
          </p:cNvPr>
          <p:cNvSpPr txBox="1">
            <a:spLocks/>
          </p:cNvSpPr>
          <p:nvPr/>
        </p:nvSpPr>
        <p:spPr>
          <a:xfrm>
            <a:off x="3500944" y="5034492"/>
            <a:ext cx="3380005" cy="1340623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1400" b="1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JAL</a:t>
            </a:r>
            <a:r>
              <a:rPr lang="ja-JP" altLang="en-US" sz="1400" b="1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、</a:t>
            </a:r>
            <a:r>
              <a:rPr lang="en-US" altLang="ja-JP" sz="1400" b="1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ANA</a:t>
            </a:r>
            <a:r>
              <a:rPr lang="ja-JP" altLang="en-US" sz="1400" b="1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など航空会社のマイル</a:t>
            </a:r>
            <a:r>
              <a:rPr lang="ja-JP" altLang="en-US" sz="140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や、</a:t>
            </a:r>
            <a:br>
              <a:rPr lang="en-US" altLang="ja-JP" sz="140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</a:br>
            <a:r>
              <a:rPr lang="en-US" altLang="ja-JP" sz="1400" b="1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Amazon</a:t>
            </a:r>
            <a:r>
              <a:rPr lang="ja-JP" altLang="en-US" sz="1400" b="1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ギフト券</a:t>
            </a:r>
            <a:r>
              <a:rPr lang="ja-JP" altLang="en-US" sz="140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、</a:t>
            </a:r>
            <a:r>
              <a:rPr lang="ja-JP" altLang="en-US" sz="1400" b="1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楽天ポイント</a:t>
            </a:r>
            <a:r>
              <a:rPr lang="ja-JP" altLang="en-US" sz="140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、</a:t>
            </a:r>
            <a:endParaRPr lang="en-US" altLang="ja-JP" sz="1400"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  <a:p>
            <a:r>
              <a:rPr lang="en-US" altLang="ja-JP" sz="1400" b="1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d</a:t>
            </a:r>
            <a:r>
              <a:rPr lang="ja-JP" altLang="en-US" sz="1400" b="1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ポイント</a:t>
            </a:r>
            <a:r>
              <a:rPr lang="ja-JP" altLang="en-US" sz="140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などに交換できます。</a:t>
            </a:r>
            <a:endParaRPr lang="en-US" altLang="ja-JP" sz="1400"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  <a:p>
            <a:endParaRPr lang="en-US" altLang="ja-JP" sz="1200"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  <a:p>
            <a:r>
              <a:rPr lang="ja-JP" altLang="en-US" sz="120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くわしくはこちら</a:t>
            </a:r>
            <a:endParaRPr lang="en-US" altLang="ja-JP" sz="1200"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  <a:p>
            <a:r>
              <a:rPr lang="en-US" altLang="ja-JP" sz="120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  <a:hlinkClick r:id="rId8"/>
              </a:rPr>
              <a:t>https://4travel.jp/pointclub/</a:t>
            </a:r>
            <a:endParaRPr lang="en-US" altLang="ja-JP" sz="1200"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  <a:p>
            <a:endParaRPr lang="ja-JP" altLang="en-US" sz="1200"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45" name="Picture 20" descr="ホテル宿泊">
            <a:extLst>
              <a:ext uri="{FF2B5EF4-FFF2-40B4-BE49-F238E27FC236}">
                <a16:creationId xmlns:a16="http://schemas.microsoft.com/office/drawing/2014/main" id="{0F894022-729F-5989-E2A7-B57F8AE36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6888" y="2825485"/>
            <a:ext cx="513893" cy="401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2" descr="国内航空券">
            <a:extLst>
              <a:ext uri="{FF2B5EF4-FFF2-40B4-BE49-F238E27FC236}">
                <a16:creationId xmlns:a16="http://schemas.microsoft.com/office/drawing/2014/main" id="{91B32D83-D24A-6A2D-7AA2-ED1704CD2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2029" y="2816351"/>
            <a:ext cx="487770" cy="380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4" descr="国内航空券+ホテル">
            <a:extLst>
              <a:ext uri="{FF2B5EF4-FFF2-40B4-BE49-F238E27FC236}">
                <a16:creationId xmlns:a16="http://schemas.microsoft.com/office/drawing/2014/main" id="{D24B4C2D-5ABD-A2AE-DD77-93F7C464C9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39935" y="2810164"/>
            <a:ext cx="711998" cy="450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6" descr="海外Wi-Fiレンタル">
            <a:extLst>
              <a:ext uri="{FF2B5EF4-FFF2-40B4-BE49-F238E27FC236}">
                <a16:creationId xmlns:a16="http://schemas.microsoft.com/office/drawing/2014/main" id="{1579915C-5F79-62B2-6C7A-D884D30C4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21963" y="2842092"/>
            <a:ext cx="507657" cy="36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8" descr="クチコミ投稿">
            <a:extLst>
              <a:ext uri="{FF2B5EF4-FFF2-40B4-BE49-F238E27FC236}">
                <a16:creationId xmlns:a16="http://schemas.microsoft.com/office/drawing/2014/main" id="{E0FDF9E5-45C6-08F1-A4EA-2A6C42A2A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7965" y="3675038"/>
            <a:ext cx="507436" cy="396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30" descr="クチコミ投稿">
            <a:extLst>
              <a:ext uri="{FF2B5EF4-FFF2-40B4-BE49-F238E27FC236}">
                <a16:creationId xmlns:a16="http://schemas.microsoft.com/office/drawing/2014/main" id="{7FAF5179-8335-845A-0EA4-B9F261B1CC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55154" y="3662350"/>
            <a:ext cx="545847" cy="426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32" descr="ポイント">
            <a:extLst>
              <a:ext uri="{FF2B5EF4-FFF2-40B4-BE49-F238E27FC236}">
                <a16:creationId xmlns:a16="http://schemas.microsoft.com/office/drawing/2014/main" id="{8D5F2862-AE73-678F-7BAE-5FE26F4225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7220" r="67210"/>
          <a:stretch/>
        </p:blipFill>
        <p:spPr bwMode="auto">
          <a:xfrm>
            <a:off x="2640025" y="3459387"/>
            <a:ext cx="571451" cy="710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32" descr="ポイント">
            <a:extLst>
              <a:ext uri="{FF2B5EF4-FFF2-40B4-BE49-F238E27FC236}">
                <a16:creationId xmlns:a16="http://schemas.microsoft.com/office/drawing/2014/main" id="{5C5AC25F-9C88-F499-EA6A-F23CD4F2A0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7220" r="67210"/>
          <a:stretch/>
        </p:blipFill>
        <p:spPr bwMode="auto">
          <a:xfrm>
            <a:off x="5274813" y="3459387"/>
            <a:ext cx="571451" cy="710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4247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/>
              <a:t>Copyright © Kakaku.com, Inc. All Rights Reserved.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91448-09D1-4BE7-A07D-AABAAA73F2EB}" type="slidenum">
              <a:rPr kumimoji="1" lang="ja-JP" altLang="en-US" sz="1050" smtClean="0"/>
              <a:t>12</a:t>
            </a:fld>
            <a:endParaRPr kumimoji="1" lang="ja-JP" altLang="en-US" sz="1050" dirty="0"/>
          </a:p>
        </p:txBody>
      </p:sp>
      <p:sp>
        <p:nvSpPr>
          <p:cNvPr id="2" name="テキスト プレースホルダー 8">
            <a:extLst>
              <a:ext uri="{FF2B5EF4-FFF2-40B4-BE49-F238E27FC236}">
                <a16:creationId xmlns:a16="http://schemas.microsoft.com/office/drawing/2014/main" id="{F1E7CBF1-0FDF-ABDA-4DC2-FB9C43257623}"/>
              </a:ext>
            </a:extLst>
          </p:cNvPr>
          <p:cNvSpPr txBox="1">
            <a:spLocks/>
          </p:cNvSpPr>
          <p:nvPr/>
        </p:nvSpPr>
        <p:spPr>
          <a:xfrm>
            <a:off x="156893" y="183604"/>
            <a:ext cx="7692391" cy="31882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運営会社について</a:t>
            </a:r>
          </a:p>
        </p:txBody>
      </p:sp>
      <p:sp>
        <p:nvSpPr>
          <p:cNvPr id="3" name="タイトル 26">
            <a:extLst>
              <a:ext uri="{FF2B5EF4-FFF2-40B4-BE49-F238E27FC236}">
                <a16:creationId xmlns:a16="http://schemas.microsoft.com/office/drawing/2014/main" id="{70B7BB6D-C50E-9133-78CB-0AE78ACDE962}"/>
              </a:ext>
            </a:extLst>
          </p:cNvPr>
          <p:cNvSpPr txBox="1">
            <a:spLocks/>
          </p:cNvSpPr>
          <p:nvPr/>
        </p:nvSpPr>
        <p:spPr>
          <a:xfrm>
            <a:off x="6553065" y="5292330"/>
            <a:ext cx="1440000" cy="315086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800" b="1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ダイナミックパッケージの</a:t>
            </a:r>
            <a:endParaRPr lang="en-US" altLang="ja-JP" sz="800" b="1" dirty="0">
              <a:solidFill>
                <a:schemeClr val="bg1">
                  <a:lumMod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800" b="1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プラットフォーム提供など</a:t>
            </a:r>
            <a:endParaRPr lang="ja-JP" altLang="en-US" sz="800" dirty="0">
              <a:solidFill>
                <a:schemeClr val="bg1">
                  <a:lumMod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B497485-EBD3-2992-EDA9-12FF00906B09}"/>
              </a:ext>
            </a:extLst>
          </p:cNvPr>
          <p:cNvSpPr txBox="1"/>
          <p:nvPr/>
        </p:nvSpPr>
        <p:spPr>
          <a:xfrm>
            <a:off x="2377063" y="1893759"/>
            <a:ext cx="2492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主な事業・サービス</a:t>
            </a:r>
          </a:p>
        </p:txBody>
      </p:sp>
      <p:sp>
        <p:nvSpPr>
          <p:cNvPr id="7" name="タイトル 26">
            <a:extLst>
              <a:ext uri="{FF2B5EF4-FFF2-40B4-BE49-F238E27FC236}">
                <a16:creationId xmlns:a16="http://schemas.microsoft.com/office/drawing/2014/main" id="{1CE3A1F0-64F5-50C3-F813-E4AAA5348E07}"/>
              </a:ext>
            </a:extLst>
          </p:cNvPr>
          <p:cNvSpPr txBox="1">
            <a:spLocks/>
          </p:cNvSpPr>
          <p:nvPr/>
        </p:nvSpPr>
        <p:spPr>
          <a:xfrm>
            <a:off x="1827265" y="2405717"/>
            <a:ext cx="1440000" cy="204030"/>
          </a:xfrm>
          <a:prstGeom prst="rect">
            <a:avLst/>
          </a:prstGeom>
        </p:spPr>
        <p:txBody>
          <a:bodyPr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800" b="1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購買支援サイト</a:t>
            </a:r>
          </a:p>
        </p:txBody>
      </p:sp>
      <p:sp>
        <p:nvSpPr>
          <p:cNvPr id="8" name="タイトル 26">
            <a:extLst>
              <a:ext uri="{FF2B5EF4-FFF2-40B4-BE49-F238E27FC236}">
                <a16:creationId xmlns:a16="http://schemas.microsoft.com/office/drawing/2014/main" id="{39521B5F-C0F1-7577-3B69-E88BF526343B}"/>
              </a:ext>
            </a:extLst>
          </p:cNvPr>
          <p:cNvSpPr txBox="1">
            <a:spLocks/>
          </p:cNvSpPr>
          <p:nvPr/>
        </p:nvSpPr>
        <p:spPr>
          <a:xfrm>
            <a:off x="3704002" y="2405717"/>
            <a:ext cx="1870703" cy="204030"/>
          </a:xfrm>
          <a:prstGeom prst="rect">
            <a:avLst/>
          </a:prstGeom>
        </p:spPr>
        <p:txBody>
          <a:bodyPr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800" b="1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レストラン検索予約サイト</a:t>
            </a:r>
          </a:p>
        </p:txBody>
      </p:sp>
      <p:graphicFrame>
        <p:nvGraphicFramePr>
          <p:cNvPr id="9" name="表 8">
            <a:extLst>
              <a:ext uri="{FF2B5EF4-FFF2-40B4-BE49-F238E27FC236}">
                <a16:creationId xmlns:a16="http://schemas.microsoft.com/office/drawing/2014/main" id="{C760CF30-0BE5-E8BF-37CF-F31C463B1C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5260198"/>
              </p:ext>
            </p:extLst>
          </p:nvPr>
        </p:nvGraphicFramePr>
        <p:xfrm>
          <a:off x="5982851" y="2433840"/>
          <a:ext cx="4311183" cy="22765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0058">
                  <a:extLst>
                    <a:ext uri="{9D8B030D-6E8A-4147-A177-3AD203B41FA5}">
                      <a16:colId xmlns:a16="http://schemas.microsoft.com/office/drawing/2014/main" val="2095775960"/>
                    </a:ext>
                  </a:extLst>
                </a:gridCol>
                <a:gridCol w="3521125">
                  <a:extLst>
                    <a:ext uri="{9D8B030D-6E8A-4147-A177-3AD203B41FA5}">
                      <a16:colId xmlns:a16="http://schemas.microsoft.com/office/drawing/2014/main" val="1437185295"/>
                    </a:ext>
                  </a:extLst>
                </a:gridCol>
              </a:tblGrid>
              <a:tr h="437868"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000" b="1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会社名</a:t>
                      </a:r>
                      <a:endParaRPr lang="ja-JP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114300" marR="9525" marT="9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株式会社カカクコム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114300" marR="9525" marT="95" marB="0" anchor="ctr"/>
                </a:tc>
                <a:extLst>
                  <a:ext uri="{0D108BD9-81ED-4DB2-BD59-A6C34878D82A}">
                    <a16:rowId xmlns:a16="http://schemas.microsoft.com/office/drawing/2014/main" val="3785220232"/>
                  </a:ext>
                </a:extLst>
              </a:tr>
              <a:tr h="437868"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000" b="1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代表者</a:t>
                      </a:r>
                      <a:endParaRPr lang="ja-JP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114300" marR="9525" marT="9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代表取締役社長　畑彰之介</a:t>
                      </a:r>
                    </a:p>
                  </a:txBody>
                  <a:tcPr marL="114300" marR="9525" marT="95" marB="0" anchor="ctr"/>
                </a:tc>
                <a:extLst>
                  <a:ext uri="{0D108BD9-81ED-4DB2-BD59-A6C34878D82A}">
                    <a16:rowId xmlns:a16="http://schemas.microsoft.com/office/drawing/2014/main" val="2481718229"/>
                  </a:ext>
                </a:extLst>
              </a:tr>
              <a:tr h="525114"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000" b="1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本社</a:t>
                      </a:r>
                      <a:endParaRPr lang="ja-JP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114300" marR="9525" marT="9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〒</a:t>
                      </a:r>
                      <a:r>
                        <a:rPr lang="en-US" altLang="ja-JP" sz="1000" b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150-0022</a:t>
                      </a:r>
                      <a:br>
                        <a:rPr lang="en-US" altLang="ja-JP" sz="1000" b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</a:br>
                      <a:r>
                        <a:rPr lang="ja-JP" alt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東京都渋谷区恵比寿南</a:t>
                      </a:r>
                      <a:r>
                        <a:rPr lang="en-US" altLang="ja-JP" sz="1000" b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</a:t>
                      </a:r>
                      <a:r>
                        <a:rPr lang="ja-JP" alt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丁目</a:t>
                      </a:r>
                      <a:r>
                        <a:rPr lang="en-US" altLang="ja-JP" sz="1000" b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5</a:t>
                      </a:r>
                      <a:r>
                        <a:rPr lang="ja-JP" alt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番</a:t>
                      </a:r>
                      <a:r>
                        <a:rPr lang="en-US" altLang="ja-JP" sz="1000" b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7</a:t>
                      </a:r>
                      <a:r>
                        <a:rPr lang="ja-JP" alt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号 デジタルゲートビル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114300" marR="9525" marT="95" marB="0" anchor="ctr"/>
                </a:tc>
                <a:extLst>
                  <a:ext uri="{0D108BD9-81ED-4DB2-BD59-A6C34878D82A}">
                    <a16:rowId xmlns:a16="http://schemas.microsoft.com/office/drawing/2014/main" val="4150770349"/>
                  </a:ext>
                </a:extLst>
              </a:tr>
              <a:tr h="437868"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000" b="1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設立</a:t>
                      </a:r>
                      <a:endParaRPr lang="ja-JP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114300" marR="9525" marT="9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ja-JP" sz="1000" b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1997</a:t>
                      </a:r>
                      <a:r>
                        <a:rPr lang="ja-JP" alt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年</a:t>
                      </a:r>
                      <a:r>
                        <a:rPr lang="en-US" altLang="ja-JP" sz="1000" b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12</a:t>
                      </a:r>
                      <a:r>
                        <a:rPr lang="ja-JP" alt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月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114300" marR="9525" marT="95" marB="0" anchor="ctr"/>
                </a:tc>
                <a:extLst>
                  <a:ext uri="{0D108BD9-81ED-4DB2-BD59-A6C34878D82A}">
                    <a16:rowId xmlns:a16="http://schemas.microsoft.com/office/drawing/2014/main" val="3071924586"/>
                  </a:ext>
                </a:extLst>
              </a:tr>
              <a:tr h="437868"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000" b="1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証券コード</a:t>
                      </a:r>
                      <a:endParaRPr lang="ja-JP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114300" marR="9525" marT="9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ja-JP" sz="1000" b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2371</a:t>
                      </a:r>
                      <a:r>
                        <a:rPr lang="ja-JP" alt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（東証プライム市場）　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114300" marR="9525" marT="95" marB="0" anchor="ctr"/>
                </a:tc>
                <a:extLst>
                  <a:ext uri="{0D108BD9-81ED-4DB2-BD59-A6C34878D82A}">
                    <a16:rowId xmlns:a16="http://schemas.microsoft.com/office/drawing/2014/main" val="3195068172"/>
                  </a:ext>
                </a:extLst>
              </a:tr>
            </a:tbl>
          </a:graphicData>
        </a:graphic>
      </p:graphicFrame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755F489-7638-4E20-B5CB-BD710C232599}"/>
              </a:ext>
            </a:extLst>
          </p:cNvPr>
          <p:cNvSpPr txBox="1"/>
          <p:nvPr/>
        </p:nvSpPr>
        <p:spPr>
          <a:xfrm>
            <a:off x="7533146" y="1893759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会社概要</a:t>
            </a:r>
          </a:p>
        </p:txBody>
      </p:sp>
      <p:sp>
        <p:nvSpPr>
          <p:cNvPr id="11" name="タイトル 26">
            <a:extLst>
              <a:ext uri="{FF2B5EF4-FFF2-40B4-BE49-F238E27FC236}">
                <a16:creationId xmlns:a16="http://schemas.microsoft.com/office/drawing/2014/main" id="{0534119B-120C-97B6-F024-A2319572BB8C}"/>
              </a:ext>
            </a:extLst>
          </p:cNvPr>
          <p:cNvSpPr txBox="1">
            <a:spLocks/>
          </p:cNvSpPr>
          <p:nvPr/>
        </p:nvSpPr>
        <p:spPr>
          <a:xfrm>
            <a:off x="4802264" y="5292332"/>
            <a:ext cx="1440000" cy="20428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800" b="1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高速バス比較サイト</a:t>
            </a:r>
            <a:endParaRPr lang="ja-JP" altLang="en-US" sz="800">
              <a:solidFill>
                <a:schemeClr val="bg1">
                  <a:lumMod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12" name="図 11" descr="アイコン&#10;&#10;低い精度で自動的に生成された説明">
            <a:extLst>
              <a:ext uri="{FF2B5EF4-FFF2-40B4-BE49-F238E27FC236}">
                <a16:creationId xmlns:a16="http://schemas.microsoft.com/office/drawing/2014/main" id="{8B15FFE9-3C57-A4A8-4862-5276BE25CDF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9825" y="2698938"/>
            <a:ext cx="1440000" cy="254400"/>
          </a:xfrm>
          <a:prstGeom prst="rect">
            <a:avLst/>
          </a:prstGeom>
        </p:spPr>
      </p:pic>
      <p:pic>
        <p:nvPicPr>
          <p:cNvPr id="13" name="図 12" descr="文字が書かれている&#10;&#10;低い精度で自動的に生成された説明">
            <a:extLst>
              <a:ext uri="{FF2B5EF4-FFF2-40B4-BE49-F238E27FC236}">
                <a16:creationId xmlns:a16="http://schemas.microsoft.com/office/drawing/2014/main" id="{80926C44-1E80-979E-5B9C-579A8EE00C9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6836" y="2632638"/>
            <a:ext cx="1548000" cy="387000"/>
          </a:xfrm>
          <a:prstGeom prst="rect">
            <a:avLst/>
          </a:prstGeom>
        </p:spPr>
      </p:pic>
      <p:pic>
        <p:nvPicPr>
          <p:cNvPr id="14" name="図 13" descr="文字が書かれている&#10;&#10;中程度の精度で自動的に生成された説明">
            <a:extLst>
              <a:ext uri="{FF2B5EF4-FFF2-40B4-BE49-F238E27FC236}">
                <a16:creationId xmlns:a16="http://schemas.microsoft.com/office/drawing/2014/main" id="{321AA5B2-5DE7-88DC-1903-BBFC8467A90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7458" y="3443067"/>
            <a:ext cx="1080000" cy="417461"/>
          </a:xfrm>
          <a:prstGeom prst="rect">
            <a:avLst/>
          </a:prstGeom>
        </p:spPr>
      </p:pic>
      <p:sp>
        <p:nvSpPr>
          <p:cNvPr id="15" name="タイトル 26">
            <a:extLst>
              <a:ext uri="{FF2B5EF4-FFF2-40B4-BE49-F238E27FC236}">
                <a16:creationId xmlns:a16="http://schemas.microsoft.com/office/drawing/2014/main" id="{A5E3154D-C9BE-7CFD-2234-EC66B6B3365E}"/>
              </a:ext>
            </a:extLst>
          </p:cNvPr>
          <p:cNvSpPr txBox="1">
            <a:spLocks/>
          </p:cNvSpPr>
          <p:nvPr/>
        </p:nvSpPr>
        <p:spPr>
          <a:xfrm>
            <a:off x="1494898" y="3165159"/>
            <a:ext cx="1440000" cy="204030"/>
          </a:xfrm>
          <a:prstGeom prst="rect">
            <a:avLst/>
          </a:prstGeom>
        </p:spPr>
        <p:txBody>
          <a:bodyPr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800" b="1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不動産住宅情報サイト</a:t>
            </a:r>
          </a:p>
        </p:txBody>
      </p:sp>
      <p:pic>
        <p:nvPicPr>
          <p:cNvPr id="18" name="図 17" descr="アイコン&#10;&#10;自動的に生成された説明">
            <a:extLst>
              <a:ext uri="{FF2B5EF4-FFF2-40B4-BE49-F238E27FC236}">
                <a16:creationId xmlns:a16="http://schemas.microsoft.com/office/drawing/2014/main" id="{8BC22DF3-3D62-6E54-9BA1-56356CAC02B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4346" y="5615781"/>
            <a:ext cx="1116000" cy="421600"/>
          </a:xfrm>
          <a:prstGeom prst="rect">
            <a:avLst/>
          </a:prstGeom>
        </p:spPr>
      </p:pic>
      <p:sp>
        <p:nvSpPr>
          <p:cNvPr id="19" name="タイトル 26">
            <a:extLst>
              <a:ext uri="{FF2B5EF4-FFF2-40B4-BE49-F238E27FC236}">
                <a16:creationId xmlns:a16="http://schemas.microsoft.com/office/drawing/2014/main" id="{950FF163-1164-8526-75E7-008FB3F6E213}"/>
              </a:ext>
            </a:extLst>
          </p:cNvPr>
          <p:cNvSpPr txBox="1">
            <a:spLocks/>
          </p:cNvSpPr>
          <p:nvPr/>
        </p:nvSpPr>
        <p:spPr>
          <a:xfrm>
            <a:off x="3359769" y="5292330"/>
            <a:ext cx="1448239" cy="204030"/>
          </a:xfrm>
          <a:prstGeom prst="rect">
            <a:avLst/>
          </a:prstGeom>
        </p:spPr>
        <p:txBody>
          <a:bodyPr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800" b="1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宿泊旅行の情報メディア</a:t>
            </a:r>
          </a:p>
        </p:txBody>
      </p:sp>
      <p:pic>
        <p:nvPicPr>
          <p:cNvPr id="20" name="図 19" descr="ロゴ が含まれている画像&#10;&#10;自動的に生成された説明">
            <a:extLst>
              <a:ext uri="{FF2B5EF4-FFF2-40B4-BE49-F238E27FC236}">
                <a16:creationId xmlns:a16="http://schemas.microsoft.com/office/drawing/2014/main" id="{4273D3BC-A83C-CF85-2A49-B5EF7084C3D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9274" y="3603721"/>
            <a:ext cx="1152000" cy="244309"/>
          </a:xfrm>
          <a:prstGeom prst="rect">
            <a:avLst/>
          </a:prstGeom>
        </p:spPr>
      </p:pic>
      <p:sp>
        <p:nvSpPr>
          <p:cNvPr id="21" name="タイトル 26">
            <a:extLst>
              <a:ext uri="{FF2B5EF4-FFF2-40B4-BE49-F238E27FC236}">
                <a16:creationId xmlns:a16="http://schemas.microsoft.com/office/drawing/2014/main" id="{7017616D-9065-34BA-D72F-1E63604A61DF}"/>
              </a:ext>
            </a:extLst>
          </p:cNvPr>
          <p:cNvSpPr txBox="1">
            <a:spLocks/>
          </p:cNvSpPr>
          <p:nvPr/>
        </p:nvSpPr>
        <p:spPr>
          <a:xfrm>
            <a:off x="4301537" y="3162531"/>
            <a:ext cx="1685959" cy="314830"/>
          </a:xfrm>
          <a:prstGeom prst="rect">
            <a:avLst/>
          </a:prstGeom>
        </p:spPr>
        <p:txBody>
          <a:bodyPr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800" b="1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女性向けライフスタイル</a:t>
            </a:r>
            <a:endParaRPr lang="en-US" altLang="ja-JP" sz="800" b="1">
              <a:solidFill>
                <a:schemeClr val="bg1">
                  <a:lumMod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800" b="1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メディア</a:t>
            </a:r>
          </a:p>
        </p:txBody>
      </p:sp>
      <p:pic>
        <p:nvPicPr>
          <p:cNvPr id="22" name="図 21" descr="ロゴ, 会社名&#10;&#10;自動的に生成された説明">
            <a:extLst>
              <a:ext uri="{FF2B5EF4-FFF2-40B4-BE49-F238E27FC236}">
                <a16:creationId xmlns:a16="http://schemas.microsoft.com/office/drawing/2014/main" id="{0B057EC1-441B-5C59-70A1-925795BB014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68104" y="4391780"/>
            <a:ext cx="1152000" cy="377943"/>
          </a:xfrm>
          <a:prstGeom prst="rect">
            <a:avLst/>
          </a:prstGeom>
        </p:spPr>
      </p:pic>
      <p:sp>
        <p:nvSpPr>
          <p:cNvPr id="23" name="タイトル 26">
            <a:extLst>
              <a:ext uri="{FF2B5EF4-FFF2-40B4-BE49-F238E27FC236}">
                <a16:creationId xmlns:a16="http://schemas.microsoft.com/office/drawing/2014/main" id="{182D0475-110C-A8FB-09AD-1DADF40C9F8D}"/>
              </a:ext>
            </a:extLst>
          </p:cNvPr>
          <p:cNvSpPr txBox="1">
            <a:spLocks/>
          </p:cNvSpPr>
          <p:nvPr/>
        </p:nvSpPr>
        <p:spPr>
          <a:xfrm>
            <a:off x="2039582" y="4080618"/>
            <a:ext cx="1440000" cy="314830"/>
          </a:xfrm>
          <a:prstGeom prst="rect">
            <a:avLst/>
          </a:prstGeom>
        </p:spPr>
        <p:txBody>
          <a:bodyPr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800" b="1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クルマ好きのための</a:t>
            </a:r>
            <a:endParaRPr lang="en-US" altLang="ja-JP" sz="800" b="1" dirty="0">
              <a:solidFill>
                <a:schemeClr val="bg1">
                  <a:lumMod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800" b="1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情報サイト</a:t>
            </a:r>
          </a:p>
        </p:txBody>
      </p:sp>
      <p:pic>
        <p:nvPicPr>
          <p:cNvPr id="24" name="図 23" descr="挿絵, 時計, 記号 が含まれている画像&#10;&#10;自動的に生成された説明">
            <a:extLst>
              <a:ext uri="{FF2B5EF4-FFF2-40B4-BE49-F238E27FC236}">
                <a16:creationId xmlns:a16="http://schemas.microsoft.com/office/drawing/2014/main" id="{35C6FCDA-83EB-4FB2-D884-0CA7146C94C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6482" y="3541996"/>
            <a:ext cx="1332000" cy="295443"/>
          </a:xfrm>
          <a:prstGeom prst="rect">
            <a:avLst/>
          </a:prstGeom>
        </p:spPr>
      </p:pic>
      <p:sp>
        <p:nvSpPr>
          <p:cNvPr id="25" name="タイトル 26">
            <a:extLst>
              <a:ext uri="{FF2B5EF4-FFF2-40B4-BE49-F238E27FC236}">
                <a16:creationId xmlns:a16="http://schemas.microsoft.com/office/drawing/2014/main" id="{3D80DF01-7DC9-6AE7-E729-28D85D1AC131}"/>
              </a:ext>
            </a:extLst>
          </p:cNvPr>
          <p:cNvSpPr txBox="1">
            <a:spLocks/>
          </p:cNvSpPr>
          <p:nvPr/>
        </p:nvSpPr>
        <p:spPr>
          <a:xfrm>
            <a:off x="2945034" y="3174456"/>
            <a:ext cx="1440000" cy="204030"/>
          </a:xfrm>
          <a:prstGeom prst="rect">
            <a:avLst/>
          </a:prstGeom>
        </p:spPr>
        <p:txBody>
          <a:bodyPr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800" b="1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求人情報の一括検索サイト</a:t>
            </a:r>
          </a:p>
        </p:txBody>
      </p:sp>
      <p:pic>
        <p:nvPicPr>
          <p:cNvPr id="26" name="図 25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5308C127-CF66-7A0C-150E-175AD9CC067D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1686" y="4380960"/>
            <a:ext cx="1116000" cy="240870"/>
          </a:xfrm>
          <a:prstGeom prst="rect">
            <a:avLst/>
          </a:prstGeom>
        </p:spPr>
      </p:pic>
      <p:sp>
        <p:nvSpPr>
          <p:cNvPr id="27" name="タイトル 26">
            <a:extLst>
              <a:ext uri="{FF2B5EF4-FFF2-40B4-BE49-F238E27FC236}">
                <a16:creationId xmlns:a16="http://schemas.microsoft.com/office/drawing/2014/main" id="{4329F3CD-A30B-F8AC-8085-9132BCE50AD8}"/>
              </a:ext>
            </a:extLst>
          </p:cNvPr>
          <p:cNvSpPr txBox="1">
            <a:spLocks/>
          </p:cNvSpPr>
          <p:nvPr/>
        </p:nvSpPr>
        <p:spPr>
          <a:xfrm>
            <a:off x="3795424" y="4079903"/>
            <a:ext cx="1440000" cy="204030"/>
          </a:xfrm>
          <a:prstGeom prst="rect">
            <a:avLst/>
          </a:prstGeom>
        </p:spPr>
        <p:txBody>
          <a:bodyPr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800" b="1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総合映画情報サイト</a:t>
            </a:r>
          </a:p>
        </p:txBody>
      </p:sp>
      <p:pic>
        <p:nvPicPr>
          <p:cNvPr id="28" name="図 27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959FAFFD-624D-90B2-3068-DCDF430F55D8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5839" y="5596489"/>
            <a:ext cx="1620000" cy="506250"/>
          </a:xfrm>
          <a:prstGeom prst="rect">
            <a:avLst/>
          </a:prstGeom>
        </p:spPr>
      </p:pic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5F7DD568-2E18-52AC-8979-70846201D8BC}"/>
              </a:ext>
            </a:extLst>
          </p:cNvPr>
          <p:cNvCxnSpPr>
            <a:cxnSpLocks/>
          </p:cNvCxnSpPr>
          <p:nvPr/>
        </p:nvCxnSpPr>
        <p:spPr>
          <a:xfrm>
            <a:off x="1592102" y="5065952"/>
            <a:ext cx="870193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D4472834-93B8-6C17-85E4-2EA530DCD9D3}"/>
              </a:ext>
            </a:extLst>
          </p:cNvPr>
          <p:cNvSpPr txBox="1"/>
          <p:nvPr/>
        </p:nvSpPr>
        <p:spPr>
          <a:xfrm>
            <a:off x="2944596" y="4950121"/>
            <a:ext cx="1415772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ja-JP" altLang="en-US" sz="1200" b="1"/>
              <a:t>旅行関連サービス</a:t>
            </a:r>
          </a:p>
        </p:txBody>
      </p:sp>
      <p:sp>
        <p:nvSpPr>
          <p:cNvPr id="31" name="タイトル 26">
            <a:extLst>
              <a:ext uri="{FF2B5EF4-FFF2-40B4-BE49-F238E27FC236}">
                <a16:creationId xmlns:a16="http://schemas.microsoft.com/office/drawing/2014/main" id="{4DD70968-35A8-63BA-26CA-DFB2218B6F16}"/>
              </a:ext>
            </a:extLst>
          </p:cNvPr>
          <p:cNvSpPr txBox="1">
            <a:spLocks/>
          </p:cNvSpPr>
          <p:nvPr/>
        </p:nvSpPr>
        <p:spPr>
          <a:xfrm>
            <a:off x="1619300" y="5292330"/>
            <a:ext cx="1530283" cy="204030"/>
          </a:xfrm>
          <a:prstGeom prst="rect">
            <a:avLst/>
          </a:prstGeom>
        </p:spPr>
        <p:txBody>
          <a:bodyPr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800" b="1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旅行のクチコミと比較サイト</a:t>
            </a:r>
          </a:p>
        </p:txBody>
      </p:sp>
      <p:pic>
        <p:nvPicPr>
          <p:cNvPr id="32" name="図 31" descr="テキスト, ロゴ&#10;&#10;自動的に生成された説明">
            <a:extLst>
              <a:ext uri="{FF2B5EF4-FFF2-40B4-BE49-F238E27FC236}">
                <a16:creationId xmlns:a16="http://schemas.microsoft.com/office/drawing/2014/main" id="{3F1F3391-1AEE-338C-F32C-622733038DA7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4909" y="5558793"/>
            <a:ext cx="1313308" cy="714440"/>
          </a:xfrm>
          <a:prstGeom prst="rect">
            <a:avLst/>
          </a:prstGeom>
        </p:spPr>
      </p:pic>
      <p:pic>
        <p:nvPicPr>
          <p:cNvPr id="33" name="図 32" descr="挿絵, 抽象 が含まれている画像&#10;&#10;自動的に生成された説明">
            <a:extLst>
              <a:ext uri="{FF2B5EF4-FFF2-40B4-BE49-F238E27FC236}">
                <a16:creationId xmlns:a16="http://schemas.microsoft.com/office/drawing/2014/main" id="{E301B8BA-CED2-5387-9142-0468BE7C4C23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0583" y="5666036"/>
            <a:ext cx="1692000" cy="466126"/>
          </a:xfrm>
          <a:prstGeom prst="rect">
            <a:avLst/>
          </a:prstGeom>
        </p:spPr>
      </p:pic>
      <p:sp>
        <p:nvSpPr>
          <p:cNvPr id="34" name="コンテンツ プレースホルダー 2">
            <a:extLst>
              <a:ext uri="{FF2B5EF4-FFF2-40B4-BE49-F238E27FC236}">
                <a16:creationId xmlns:a16="http://schemas.microsoft.com/office/drawing/2014/main" id="{554D6FC6-5255-4B22-AE50-8C289A2E43D9}"/>
              </a:ext>
            </a:extLst>
          </p:cNvPr>
          <p:cNvSpPr txBox="1">
            <a:spLocks/>
          </p:cNvSpPr>
          <p:nvPr/>
        </p:nvSpPr>
        <p:spPr>
          <a:xfrm>
            <a:off x="461962" y="820619"/>
            <a:ext cx="11268076" cy="7422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ja-JP" altLang="en-US" sz="1800" dirty="0">
                <a:solidFill>
                  <a:srgbClr val="000000"/>
                </a:solidFill>
                <a:ea typeface="游ゴシック"/>
              </a:rPr>
              <a:t>株式会社カカクコムは、</a:t>
            </a:r>
            <a:r>
              <a:rPr lang="ja-JP" altLang="en-US" sz="1800" b="1" dirty="0">
                <a:solidFill>
                  <a:srgbClr val="000000"/>
                </a:solidFill>
                <a:ea typeface="游ゴシック"/>
              </a:rPr>
              <a:t>商品の購買</a:t>
            </a:r>
            <a:r>
              <a:rPr lang="ja-JP" altLang="en-US" sz="1800" dirty="0">
                <a:solidFill>
                  <a:srgbClr val="000000"/>
                </a:solidFill>
                <a:ea typeface="游ゴシック"/>
              </a:rPr>
              <a:t>や</a:t>
            </a:r>
            <a:r>
              <a:rPr lang="ja-JP" altLang="en-US" sz="1800" b="1" dirty="0">
                <a:solidFill>
                  <a:srgbClr val="000000"/>
                </a:solidFill>
                <a:ea typeface="游ゴシック"/>
              </a:rPr>
              <a:t>レストラン・旅行予約</a:t>
            </a:r>
            <a:r>
              <a:rPr lang="ja-JP" altLang="en-US" sz="1800" dirty="0">
                <a:solidFill>
                  <a:srgbClr val="000000"/>
                </a:solidFill>
                <a:ea typeface="游ゴシック"/>
              </a:rPr>
              <a:t>など、</a:t>
            </a:r>
            <a:r>
              <a:rPr lang="ja-JP" altLang="en-US" sz="1800" b="1" dirty="0">
                <a:solidFill>
                  <a:schemeClr val="accent1"/>
                </a:solidFill>
                <a:ea typeface="游ゴシック"/>
              </a:rPr>
              <a:t>生活にまつわる幅広い分野で国内屈指の集客力</a:t>
            </a:r>
            <a:r>
              <a:rPr lang="ja-JP" altLang="en-US" sz="1800" dirty="0">
                <a:solidFill>
                  <a:srgbClr val="000000"/>
                </a:solidFill>
                <a:ea typeface="游ゴシック"/>
              </a:rPr>
              <a:t>を誇るサービスを提供しております</a:t>
            </a:r>
            <a:endParaRPr lang="en-US" dirty="0">
              <a:solidFill>
                <a:srgbClr val="000000"/>
              </a:solidFill>
              <a:ea typeface="游ゴシック"/>
            </a:endParaRPr>
          </a:p>
        </p:txBody>
      </p:sp>
      <p:pic>
        <p:nvPicPr>
          <p:cNvPr id="35" name="図 34">
            <a:extLst>
              <a:ext uri="{FF2B5EF4-FFF2-40B4-BE49-F238E27FC236}">
                <a16:creationId xmlns:a16="http://schemas.microsoft.com/office/drawing/2014/main" id="{E9AC3C7B-641C-0BFC-FF0B-6F758A827168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t="19480"/>
          <a:stretch/>
        </p:blipFill>
        <p:spPr>
          <a:xfrm>
            <a:off x="8354763" y="5659249"/>
            <a:ext cx="2065419" cy="443491"/>
          </a:xfrm>
          <a:prstGeom prst="rect">
            <a:avLst/>
          </a:prstGeom>
        </p:spPr>
      </p:pic>
      <p:sp>
        <p:nvSpPr>
          <p:cNvPr id="36" name="タイトル 26">
            <a:extLst>
              <a:ext uri="{FF2B5EF4-FFF2-40B4-BE49-F238E27FC236}">
                <a16:creationId xmlns:a16="http://schemas.microsoft.com/office/drawing/2014/main" id="{FBFC9A01-14D2-00E0-6544-0973B57F3196}"/>
              </a:ext>
            </a:extLst>
          </p:cNvPr>
          <p:cNvSpPr txBox="1">
            <a:spLocks/>
          </p:cNvSpPr>
          <p:nvPr/>
        </p:nvSpPr>
        <p:spPr>
          <a:xfrm>
            <a:off x="8667470" y="5289521"/>
            <a:ext cx="1440000" cy="315086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800" b="1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国内移動・海外航空券の最安値比較サイト</a:t>
            </a:r>
            <a:endParaRPr lang="ja-JP" altLang="en-US" sz="800" dirty="0">
              <a:solidFill>
                <a:schemeClr val="bg1">
                  <a:lumMod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44880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156893" y="6492875"/>
            <a:ext cx="3059487" cy="365125"/>
          </a:xfrm>
        </p:spPr>
        <p:txBody>
          <a:bodyPr/>
          <a:lstStyle/>
          <a:p>
            <a:r>
              <a:rPr lang="en-US" altLang="ja-JP" dirty="0"/>
              <a:t>Copyright © Kakaku.com, Inc. All Rights Reserved.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91448-09D1-4BE7-A07D-AABAAA73F2EB}" type="slidenum">
              <a:rPr kumimoji="1" lang="ja-JP" altLang="en-US" sz="1050" smtClean="0"/>
              <a:t>2</a:t>
            </a:fld>
            <a:endParaRPr kumimoji="1" lang="ja-JP" altLang="en-US" sz="1050" dirty="0"/>
          </a:p>
        </p:txBody>
      </p:sp>
      <p:sp>
        <p:nvSpPr>
          <p:cNvPr id="2" name="テキスト プレースホルダー 8">
            <a:extLst>
              <a:ext uri="{FF2B5EF4-FFF2-40B4-BE49-F238E27FC236}">
                <a16:creationId xmlns:a16="http://schemas.microsoft.com/office/drawing/2014/main" id="{9DF830FF-493B-85EC-70D7-226B21F18A00}"/>
              </a:ext>
            </a:extLst>
          </p:cNvPr>
          <p:cNvSpPr txBox="1">
            <a:spLocks/>
          </p:cNvSpPr>
          <p:nvPr/>
        </p:nvSpPr>
        <p:spPr>
          <a:xfrm>
            <a:off x="156893" y="183604"/>
            <a:ext cx="7692391" cy="31882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フォートラベル　サイトデータ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5DD60FD-4F79-C252-0508-50F82A94FA67}"/>
              </a:ext>
            </a:extLst>
          </p:cNvPr>
          <p:cNvSpPr txBox="1"/>
          <p:nvPr/>
        </p:nvSpPr>
        <p:spPr>
          <a:xfrm>
            <a:off x="323394" y="727807"/>
            <a:ext cx="8679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フォートラベルは、</a:t>
            </a:r>
            <a:r>
              <a:rPr lang="ja-JP" altLang="en-US" sz="2400" b="1" dirty="0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日本最大級の旅行ポータルサイト</a:t>
            </a:r>
            <a:r>
              <a:rPr lang="ja-JP" altLang="en-US" sz="2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です。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25EA0938-5243-DB16-7EC1-E9F2FFFBEE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62"/>
          <a:stretch/>
        </p:blipFill>
        <p:spPr>
          <a:xfrm>
            <a:off x="6032523" y="1414853"/>
            <a:ext cx="4489200" cy="4504563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26DF5E3C-F637-313B-9F89-87778FED3E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444"/>
          <a:stretch/>
        </p:blipFill>
        <p:spPr>
          <a:xfrm>
            <a:off x="1077189" y="1297262"/>
            <a:ext cx="4185846" cy="4631664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88A2544-BE5D-61F8-738C-E233FF33E647}"/>
              </a:ext>
            </a:extLst>
          </p:cNvPr>
          <p:cNvSpPr txBox="1"/>
          <p:nvPr/>
        </p:nvSpPr>
        <p:spPr>
          <a:xfrm>
            <a:off x="6638979" y="111488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>
                <a:solidFill>
                  <a:schemeClr val="accent6"/>
                </a:solidFill>
              </a:rPr>
              <a:t>旅行記数</a:t>
            </a:r>
            <a:endParaRPr lang="ja-JP" altLang="en-US" sz="2800" b="1" dirty="0">
              <a:solidFill>
                <a:schemeClr val="accent6"/>
              </a:solidFill>
            </a:endParaRP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D89B4F43-173D-3178-8CBA-1E146C12E21F}"/>
              </a:ext>
            </a:extLst>
          </p:cNvPr>
          <p:cNvSpPr/>
          <p:nvPr/>
        </p:nvSpPr>
        <p:spPr>
          <a:xfrm>
            <a:off x="2658842" y="3604242"/>
            <a:ext cx="1741713" cy="555157"/>
          </a:xfrm>
          <a:prstGeom prst="roundRect">
            <a:avLst/>
          </a:prstGeom>
          <a:solidFill>
            <a:srgbClr val="0A91C6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ja-JP" altLang="en-US" sz="1400">
              <a:solidFill>
                <a:schemeClr val="bg1"/>
              </a:solidFill>
            </a:endParaRP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2F49D900-5555-B9E6-A935-3EE946C8599A}"/>
              </a:ext>
            </a:extLst>
          </p:cNvPr>
          <p:cNvSpPr/>
          <p:nvPr/>
        </p:nvSpPr>
        <p:spPr>
          <a:xfrm>
            <a:off x="6666990" y="1443015"/>
            <a:ext cx="1816304" cy="766038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EC4098B-4562-A747-FB92-E99DA10DE56E}"/>
              </a:ext>
            </a:extLst>
          </p:cNvPr>
          <p:cNvSpPr txBox="1"/>
          <p:nvPr/>
        </p:nvSpPr>
        <p:spPr>
          <a:xfrm>
            <a:off x="6783037" y="1477686"/>
            <a:ext cx="15778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00" dirty="0">
                <a:solidFill>
                  <a:schemeClr val="bg1"/>
                </a:solidFill>
              </a:rPr>
              <a:t>累計</a:t>
            </a:r>
            <a:r>
              <a:rPr lang="ja-JP" altLang="en-US" sz="1100" dirty="0">
                <a:solidFill>
                  <a:schemeClr val="bg1"/>
                </a:solidFill>
              </a:rPr>
              <a:t> </a:t>
            </a:r>
            <a:r>
              <a:rPr lang="en-US" altLang="ja-JP" sz="2000" b="1" dirty="0">
                <a:solidFill>
                  <a:schemeClr val="bg1"/>
                </a:solidFill>
              </a:rPr>
              <a:t>147</a:t>
            </a:r>
            <a:r>
              <a:rPr lang="ja-JP" altLang="en-US" sz="1100" b="1" dirty="0">
                <a:solidFill>
                  <a:schemeClr val="bg1"/>
                </a:solidFill>
              </a:rPr>
              <a:t>万</a:t>
            </a:r>
            <a:r>
              <a:rPr lang="ja-JP" altLang="en-US" sz="1000" b="1" dirty="0">
                <a:solidFill>
                  <a:schemeClr val="bg1"/>
                </a:solidFill>
              </a:rPr>
              <a:t>冊</a:t>
            </a:r>
            <a:endParaRPr lang="ja-JP" altLang="en-US" sz="1200" dirty="0">
              <a:solidFill>
                <a:schemeClr val="bg1"/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586D44C-4EC2-14A6-A641-B5A8213A5652}"/>
              </a:ext>
            </a:extLst>
          </p:cNvPr>
          <p:cNvSpPr txBox="1"/>
          <p:nvPr/>
        </p:nvSpPr>
        <p:spPr>
          <a:xfrm>
            <a:off x="1692665" y="5879624"/>
            <a:ext cx="5789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2017</a:t>
            </a:r>
            <a:endParaRPr lang="ja-JP" altLang="en-US" sz="20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9A734EC-F31B-D392-070F-59FBCFC48990}"/>
              </a:ext>
            </a:extLst>
          </p:cNvPr>
          <p:cNvSpPr txBox="1"/>
          <p:nvPr/>
        </p:nvSpPr>
        <p:spPr>
          <a:xfrm>
            <a:off x="4626751" y="5863077"/>
            <a:ext cx="5789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2022</a:t>
            </a:r>
            <a:endParaRPr lang="ja-JP" altLang="en-US" sz="20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7026EC4-A233-ADF4-B7AF-59446539E674}"/>
              </a:ext>
            </a:extLst>
          </p:cNvPr>
          <p:cNvSpPr txBox="1"/>
          <p:nvPr/>
        </p:nvSpPr>
        <p:spPr>
          <a:xfrm>
            <a:off x="6644550" y="5879624"/>
            <a:ext cx="5789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2017</a:t>
            </a:r>
            <a:endParaRPr lang="ja-JP" altLang="en-US" sz="20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C87CC54-DFCA-A475-47A4-A1F7F782467A}"/>
              </a:ext>
            </a:extLst>
          </p:cNvPr>
          <p:cNvSpPr txBox="1"/>
          <p:nvPr/>
        </p:nvSpPr>
        <p:spPr>
          <a:xfrm>
            <a:off x="9371707" y="5873600"/>
            <a:ext cx="5789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2022</a:t>
            </a:r>
            <a:endParaRPr lang="ja-JP" altLang="en-US" sz="20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6EDDB6D-C990-AD32-D850-BC1A72CD67F0}"/>
              </a:ext>
            </a:extLst>
          </p:cNvPr>
          <p:cNvSpPr txBox="1"/>
          <p:nvPr/>
        </p:nvSpPr>
        <p:spPr>
          <a:xfrm>
            <a:off x="1104906" y="6121622"/>
            <a:ext cx="2242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80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※</a:t>
            </a:r>
            <a:r>
              <a:rPr lang="ja-JP" altLang="en-US" sz="80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グラフ、累計：</a:t>
            </a:r>
            <a:r>
              <a:rPr lang="en-US" altLang="ja-JP" sz="80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2022</a:t>
            </a:r>
            <a:r>
              <a:rPr lang="ja-JP" altLang="en-US" sz="80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年</a:t>
            </a:r>
            <a:r>
              <a:rPr lang="en-US" altLang="ja-JP" sz="80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12</a:t>
            </a:r>
            <a:r>
              <a:rPr lang="ja-JP" altLang="en-US" sz="80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月末時点</a:t>
            </a:r>
          </a:p>
          <a:p>
            <a:r>
              <a:rPr lang="en-US" altLang="ja-JP" sz="80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※</a:t>
            </a:r>
            <a:r>
              <a:rPr lang="ja-JP" altLang="en-US" sz="80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平均投稿数：</a:t>
            </a:r>
            <a:r>
              <a:rPr lang="en-US" altLang="ja-JP" sz="80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2022</a:t>
            </a:r>
            <a:r>
              <a:rPr lang="ja-JP" altLang="en-US" sz="80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年</a:t>
            </a:r>
            <a:r>
              <a:rPr lang="en-US" altLang="ja-JP" sz="80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5</a:t>
            </a:r>
            <a:r>
              <a:rPr lang="ja-JP" altLang="en-US" sz="80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月末時点</a:t>
            </a:r>
          </a:p>
          <a:p>
            <a:r>
              <a:rPr lang="en-US" altLang="ja-JP" sz="80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※5</a:t>
            </a:r>
            <a:r>
              <a:rPr lang="ja-JP" altLang="en-US" sz="80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年の伸び率：</a:t>
            </a:r>
            <a:r>
              <a:rPr lang="en-US" altLang="ja-JP" sz="80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2017</a:t>
            </a:r>
            <a:r>
              <a:rPr lang="ja-JP" altLang="en-US" sz="80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年～</a:t>
            </a:r>
            <a:r>
              <a:rPr lang="en-US" altLang="ja-JP" sz="80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2021</a:t>
            </a:r>
            <a:r>
              <a:rPr lang="ja-JP" altLang="en-US" sz="80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年によるもの</a:t>
            </a:r>
          </a:p>
        </p:txBody>
      </p:sp>
      <p:pic>
        <p:nvPicPr>
          <p:cNvPr id="17" name="グラフィックス 16" descr="下矢印 単色塗りつぶし">
            <a:extLst>
              <a:ext uri="{FF2B5EF4-FFF2-40B4-BE49-F238E27FC236}">
                <a16:creationId xmlns:a16="http://schemas.microsoft.com/office/drawing/2014/main" id="{F36CD075-7D6C-BD3E-1C46-0AF480A3D7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2546789">
            <a:off x="1592995" y="1615240"/>
            <a:ext cx="1400088" cy="1400088"/>
          </a:xfrm>
          <a:prstGeom prst="rect">
            <a:avLst/>
          </a:prstGeom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43F7495C-398D-C86C-5027-EAE549D2C28C}"/>
              </a:ext>
            </a:extLst>
          </p:cNvPr>
          <p:cNvSpPr txBox="1"/>
          <p:nvPr/>
        </p:nvSpPr>
        <p:spPr>
          <a:xfrm>
            <a:off x="6754063" y="1840501"/>
            <a:ext cx="1657557" cy="276999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1000" dirty="0">
                <a:solidFill>
                  <a:schemeClr val="accent6"/>
                </a:solidFill>
              </a:rPr>
              <a:t>平均投稿：</a:t>
            </a:r>
            <a:r>
              <a:rPr lang="ja-JP" altLang="en-US" sz="1000" b="1" dirty="0">
                <a:solidFill>
                  <a:schemeClr val="accent6"/>
                </a:solidFill>
              </a:rPr>
              <a:t>約</a:t>
            </a:r>
            <a:r>
              <a:rPr lang="en-US" altLang="ja-JP" sz="1200" b="1" dirty="0">
                <a:solidFill>
                  <a:schemeClr val="accent6"/>
                </a:solidFill>
              </a:rPr>
              <a:t>160</a:t>
            </a:r>
            <a:r>
              <a:rPr lang="ja-JP" altLang="en-US" sz="1000" b="1" dirty="0">
                <a:solidFill>
                  <a:schemeClr val="accent6"/>
                </a:solidFill>
              </a:rPr>
              <a:t>件</a:t>
            </a:r>
            <a:r>
              <a:rPr lang="en-US" altLang="ja-JP" sz="1000" b="1" dirty="0">
                <a:solidFill>
                  <a:schemeClr val="accent6"/>
                </a:solidFill>
              </a:rPr>
              <a:t>/</a:t>
            </a:r>
            <a:r>
              <a:rPr lang="ja-JP" altLang="en-US" sz="1000" b="1" dirty="0">
                <a:solidFill>
                  <a:schemeClr val="accent6"/>
                </a:solidFill>
              </a:rPr>
              <a:t>日</a:t>
            </a:r>
          </a:p>
        </p:txBody>
      </p: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2E913DD7-2EBD-78D8-FCB9-41ACFEA912EC}"/>
              </a:ext>
            </a:extLst>
          </p:cNvPr>
          <p:cNvGrpSpPr/>
          <p:nvPr/>
        </p:nvGrpSpPr>
        <p:grpSpPr>
          <a:xfrm>
            <a:off x="7532073" y="4435523"/>
            <a:ext cx="1338828" cy="374539"/>
            <a:chOff x="6315572" y="4390590"/>
            <a:chExt cx="1338828" cy="374539"/>
          </a:xfrm>
        </p:grpSpPr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D07293BD-AC35-9C1D-F610-3AEC0B80004A}"/>
                </a:ext>
              </a:extLst>
            </p:cNvPr>
            <p:cNvSpPr txBox="1"/>
            <p:nvPr/>
          </p:nvSpPr>
          <p:spPr>
            <a:xfrm>
              <a:off x="6315572" y="4395797"/>
              <a:ext cx="1338828" cy="369332"/>
            </a:xfrm>
            <a:prstGeom prst="rect">
              <a:avLst/>
            </a:prstGeom>
            <a:noFill/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ja-JP" altLang="en-US" b="1">
                  <a:ln w="76200">
                    <a:solidFill>
                      <a:schemeClr val="bg1"/>
                    </a:solidFill>
                  </a:ln>
                  <a:solidFill>
                    <a:schemeClr val="accent5"/>
                  </a:solidFill>
                </a:rPr>
                <a:t>クチコミ数</a:t>
              </a:r>
              <a:endParaRPr lang="ja-JP" altLang="en-US" sz="2800" b="1">
                <a:ln w="76200">
                  <a:solidFill>
                    <a:schemeClr val="bg1"/>
                  </a:solidFill>
                </a:ln>
                <a:solidFill>
                  <a:schemeClr val="accent5"/>
                </a:solidFill>
              </a:endParaRPr>
            </a:p>
          </p:txBody>
        </p:sp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D2527C31-9A0B-359B-D2D1-AD2AB156A682}"/>
                </a:ext>
              </a:extLst>
            </p:cNvPr>
            <p:cNvSpPr txBox="1"/>
            <p:nvPr/>
          </p:nvSpPr>
          <p:spPr>
            <a:xfrm>
              <a:off x="6315572" y="4390590"/>
              <a:ext cx="1338828" cy="369332"/>
            </a:xfrm>
            <a:prstGeom prst="rect">
              <a:avLst/>
            </a:prstGeom>
            <a:noFill/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ja-JP" altLang="en-US" b="1" dirty="0">
                  <a:solidFill>
                    <a:srgbClr val="0DA2DD"/>
                  </a:solidFill>
                </a:rPr>
                <a:t>クチコミ数</a:t>
              </a:r>
              <a:endParaRPr lang="ja-JP" altLang="en-US" sz="2800" b="1" dirty="0">
                <a:solidFill>
                  <a:srgbClr val="0DA2DD"/>
                </a:solidFill>
              </a:endParaRPr>
            </a:p>
          </p:txBody>
        </p:sp>
      </p:grpSp>
      <p:pic>
        <p:nvPicPr>
          <p:cNvPr id="22" name="グラフィックス 21" descr="下矢印 単色塗りつぶし">
            <a:extLst>
              <a:ext uri="{FF2B5EF4-FFF2-40B4-BE49-F238E27FC236}">
                <a16:creationId xmlns:a16="http://schemas.microsoft.com/office/drawing/2014/main" id="{61C8EFB2-F5DB-E9B5-9D46-E76E640B0E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3629673">
            <a:off x="7510991" y="2340995"/>
            <a:ext cx="1217377" cy="1217377"/>
          </a:xfrm>
          <a:prstGeom prst="rect">
            <a:avLst/>
          </a:prstGeom>
        </p:spPr>
      </p:pic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82D38BD2-4880-8920-19E0-5E91777EDAE0}"/>
              </a:ext>
            </a:extLst>
          </p:cNvPr>
          <p:cNvSpPr txBox="1"/>
          <p:nvPr/>
        </p:nvSpPr>
        <p:spPr>
          <a:xfrm>
            <a:off x="2510507" y="1314199"/>
            <a:ext cx="8467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>
                <a:solidFill>
                  <a:schemeClr val="accent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1.9</a:t>
            </a:r>
            <a:r>
              <a:rPr lang="ja-JP" altLang="en-US" sz="1100" b="1" dirty="0">
                <a:solidFill>
                  <a:schemeClr val="accent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倍</a:t>
            </a:r>
            <a:r>
              <a:rPr lang="ja-JP" altLang="en-US" sz="1200" b="1" dirty="0">
                <a:solidFill>
                  <a:schemeClr val="accent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！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351A57B4-A348-B749-4404-5FAF5FDFF436}"/>
              </a:ext>
            </a:extLst>
          </p:cNvPr>
          <p:cNvSpPr txBox="1"/>
          <p:nvPr/>
        </p:nvSpPr>
        <p:spPr>
          <a:xfrm>
            <a:off x="2058706" y="1387296"/>
            <a:ext cx="58176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10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5</a:t>
            </a:r>
            <a:r>
              <a:rPr lang="ja-JP" altLang="en-US" sz="10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年で</a:t>
            </a:r>
            <a:endParaRPr lang="ja-JP" altLang="en-US" sz="16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F2098C8F-8B6E-4E55-AA95-5379789B4897}"/>
              </a:ext>
            </a:extLst>
          </p:cNvPr>
          <p:cNvSpPr txBox="1"/>
          <p:nvPr/>
        </p:nvSpPr>
        <p:spPr>
          <a:xfrm>
            <a:off x="8553579" y="1518309"/>
            <a:ext cx="8467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>
                <a:solidFill>
                  <a:schemeClr val="accent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1.3</a:t>
            </a:r>
            <a:r>
              <a:rPr lang="ja-JP" altLang="en-US" sz="1100" b="1" dirty="0">
                <a:solidFill>
                  <a:schemeClr val="accent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倍</a:t>
            </a:r>
            <a:r>
              <a:rPr lang="ja-JP" altLang="en-US" sz="1200" b="1" dirty="0">
                <a:solidFill>
                  <a:schemeClr val="accent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！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26FB19C3-92F5-30C0-AD84-C1B93F8D0CDA}"/>
              </a:ext>
            </a:extLst>
          </p:cNvPr>
          <p:cNvSpPr txBox="1"/>
          <p:nvPr/>
        </p:nvSpPr>
        <p:spPr>
          <a:xfrm>
            <a:off x="8527665" y="1333816"/>
            <a:ext cx="8016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5</a:t>
            </a:r>
            <a:r>
              <a:rPr lang="ja-JP" altLang="en-US" sz="10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年で</a:t>
            </a:r>
            <a:endParaRPr lang="ja-JP" altLang="en-US" sz="16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CA9C2CAF-3A8D-B094-2219-BCFF9448BB12}"/>
              </a:ext>
            </a:extLst>
          </p:cNvPr>
          <p:cNvSpPr txBox="1"/>
          <p:nvPr/>
        </p:nvSpPr>
        <p:spPr>
          <a:xfrm>
            <a:off x="8587848" y="2366466"/>
            <a:ext cx="8130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>
                <a:solidFill>
                  <a:schemeClr val="accent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1.4</a:t>
            </a:r>
            <a:r>
              <a:rPr lang="ja-JP" altLang="en-US" sz="1100" b="1" dirty="0">
                <a:solidFill>
                  <a:schemeClr val="accent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倍 </a:t>
            </a:r>
            <a:r>
              <a:rPr lang="en-US" altLang="ja-JP" sz="1200" b="1" dirty="0">
                <a:solidFill>
                  <a:schemeClr val="accent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!</a:t>
            </a:r>
            <a:endParaRPr lang="ja-JP" altLang="en-US" sz="1200" b="1" dirty="0">
              <a:solidFill>
                <a:schemeClr val="accent2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DB812329-CF1D-F96D-4A5E-42E37CBB775E}"/>
              </a:ext>
            </a:extLst>
          </p:cNvPr>
          <p:cNvSpPr txBox="1"/>
          <p:nvPr/>
        </p:nvSpPr>
        <p:spPr>
          <a:xfrm>
            <a:off x="8746596" y="2209053"/>
            <a:ext cx="8016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5</a:t>
            </a:r>
            <a:r>
              <a:rPr lang="ja-JP" altLang="en-US" sz="10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年で</a:t>
            </a:r>
            <a:endParaRPr lang="ja-JP" altLang="en-US" sz="16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9" name="四角形: 角を丸くする 28">
            <a:extLst>
              <a:ext uri="{FF2B5EF4-FFF2-40B4-BE49-F238E27FC236}">
                <a16:creationId xmlns:a16="http://schemas.microsoft.com/office/drawing/2014/main" id="{14858EB2-C1B2-4032-CDC3-3C8FBF6F56A7}"/>
              </a:ext>
            </a:extLst>
          </p:cNvPr>
          <p:cNvSpPr/>
          <p:nvPr/>
        </p:nvSpPr>
        <p:spPr>
          <a:xfrm>
            <a:off x="7598997" y="4745542"/>
            <a:ext cx="1926000" cy="734400"/>
          </a:xfrm>
          <a:prstGeom prst="roundRect">
            <a:avLst/>
          </a:prstGeom>
          <a:solidFill>
            <a:schemeClr val="accent5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pic>
        <p:nvPicPr>
          <p:cNvPr id="30" name="グラフィックス 29">
            <a:extLst>
              <a:ext uri="{FF2B5EF4-FFF2-40B4-BE49-F238E27FC236}">
                <a16:creationId xmlns:a16="http://schemas.microsoft.com/office/drawing/2014/main" id="{6EDE4955-C9D2-008F-696D-DD5078ADD8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779381" y="4063254"/>
            <a:ext cx="706007" cy="733162"/>
          </a:xfrm>
          <a:prstGeom prst="rect">
            <a:avLst/>
          </a:prstGeom>
        </p:spPr>
      </p:pic>
      <p:sp>
        <p:nvSpPr>
          <p:cNvPr id="31" name="四角形: 角を丸くする 30">
            <a:extLst>
              <a:ext uri="{FF2B5EF4-FFF2-40B4-BE49-F238E27FC236}">
                <a16:creationId xmlns:a16="http://schemas.microsoft.com/office/drawing/2014/main" id="{DDCA5BD0-41EE-7DFA-083B-9F52B1F33414}"/>
              </a:ext>
            </a:extLst>
          </p:cNvPr>
          <p:cNvSpPr/>
          <p:nvPr/>
        </p:nvSpPr>
        <p:spPr>
          <a:xfrm>
            <a:off x="7598884" y="4745543"/>
            <a:ext cx="1926226" cy="733162"/>
          </a:xfrm>
          <a:prstGeom prst="roundRect">
            <a:avLst/>
          </a:prstGeom>
          <a:solidFill>
            <a:srgbClr val="0EAAE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2AC55D61-19E1-9D44-8455-8D432E0005EF}"/>
              </a:ext>
            </a:extLst>
          </p:cNvPr>
          <p:cNvSpPr txBox="1"/>
          <p:nvPr/>
        </p:nvSpPr>
        <p:spPr>
          <a:xfrm>
            <a:off x="7771951" y="4769067"/>
            <a:ext cx="15983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00" dirty="0">
                <a:solidFill>
                  <a:schemeClr val="bg1"/>
                </a:solidFill>
              </a:rPr>
              <a:t>累計</a:t>
            </a:r>
            <a:r>
              <a:rPr lang="ja-JP" altLang="en-US" sz="1100" dirty="0">
                <a:solidFill>
                  <a:schemeClr val="bg1"/>
                </a:solidFill>
              </a:rPr>
              <a:t> </a:t>
            </a:r>
            <a:r>
              <a:rPr lang="en-US" altLang="ja-JP" sz="2000" b="1" dirty="0">
                <a:solidFill>
                  <a:schemeClr val="bg1"/>
                </a:solidFill>
              </a:rPr>
              <a:t>420</a:t>
            </a:r>
            <a:r>
              <a:rPr lang="ja-JP" altLang="en-US" sz="1100" b="1" dirty="0">
                <a:solidFill>
                  <a:schemeClr val="bg1"/>
                </a:solidFill>
              </a:rPr>
              <a:t>万</a:t>
            </a:r>
            <a:r>
              <a:rPr lang="ja-JP" altLang="en-US" sz="1000" b="1" dirty="0">
                <a:solidFill>
                  <a:schemeClr val="bg1"/>
                </a:solidFill>
              </a:rPr>
              <a:t>件</a:t>
            </a:r>
            <a:endParaRPr lang="ja-JP" altLang="en-US" sz="1200" dirty="0">
              <a:solidFill>
                <a:schemeClr val="bg1"/>
              </a:solidFill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EC091853-706A-050C-3ACF-6757F5BAE8ED}"/>
              </a:ext>
            </a:extLst>
          </p:cNvPr>
          <p:cNvSpPr txBox="1"/>
          <p:nvPr/>
        </p:nvSpPr>
        <p:spPr>
          <a:xfrm>
            <a:off x="7665205" y="5130102"/>
            <a:ext cx="18000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00" dirty="0">
                <a:solidFill>
                  <a:srgbClr val="0EAAE8"/>
                </a:solidFill>
              </a:rPr>
              <a:t>平均投稿：</a:t>
            </a:r>
            <a:r>
              <a:rPr lang="ja-JP" altLang="en-US" sz="1000" b="1" dirty="0">
                <a:solidFill>
                  <a:srgbClr val="0EAAE8"/>
                </a:solidFill>
              </a:rPr>
              <a:t>約</a:t>
            </a:r>
            <a:r>
              <a:rPr lang="en-US" altLang="ja-JP" sz="1200" b="1" dirty="0">
                <a:solidFill>
                  <a:srgbClr val="0EAAE8"/>
                </a:solidFill>
              </a:rPr>
              <a:t>1,000</a:t>
            </a:r>
            <a:r>
              <a:rPr lang="ja-JP" altLang="en-US" sz="1000" b="1" dirty="0">
                <a:solidFill>
                  <a:srgbClr val="0EAAE8"/>
                </a:solidFill>
              </a:rPr>
              <a:t>件</a:t>
            </a:r>
            <a:r>
              <a:rPr lang="en-US" altLang="ja-JP" sz="1000" b="1" dirty="0">
                <a:solidFill>
                  <a:srgbClr val="0EAAE8"/>
                </a:solidFill>
              </a:rPr>
              <a:t>/</a:t>
            </a:r>
            <a:r>
              <a:rPr lang="ja-JP" altLang="en-US" sz="1000" b="1" dirty="0">
                <a:solidFill>
                  <a:srgbClr val="0EAAE8"/>
                </a:solidFill>
              </a:rPr>
              <a:t>日</a:t>
            </a:r>
          </a:p>
        </p:txBody>
      </p:sp>
      <p:grpSp>
        <p:nvGrpSpPr>
          <p:cNvPr id="34" name="グループ化 33">
            <a:extLst>
              <a:ext uri="{FF2B5EF4-FFF2-40B4-BE49-F238E27FC236}">
                <a16:creationId xmlns:a16="http://schemas.microsoft.com/office/drawing/2014/main" id="{5185D715-015F-E884-A89C-E74C6473F86B}"/>
              </a:ext>
            </a:extLst>
          </p:cNvPr>
          <p:cNvGrpSpPr/>
          <p:nvPr/>
        </p:nvGrpSpPr>
        <p:grpSpPr>
          <a:xfrm>
            <a:off x="2750178" y="3300186"/>
            <a:ext cx="877163" cy="369332"/>
            <a:chOff x="1760479" y="3870620"/>
            <a:chExt cx="877163" cy="369332"/>
          </a:xfrm>
        </p:grpSpPr>
        <p:sp>
          <p:nvSpPr>
            <p:cNvPr id="35" name="テキスト ボックス 34">
              <a:extLst>
                <a:ext uri="{FF2B5EF4-FFF2-40B4-BE49-F238E27FC236}">
                  <a16:creationId xmlns:a16="http://schemas.microsoft.com/office/drawing/2014/main" id="{74C6B7B3-4371-7761-3DA7-91EC645C0DCB}"/>
                </a:ext>
              </a:extLst>
            </p:cNvPr>
            <p:cNvSpPr txBox="1"/>
            <p:nvPr/>
          </p:nvSpPr>
          <p:spPr>
            <a:xfrm>
              <a:off x="1760479" y="3870620"/>
              <a:ext cx="877163" cy="369332"/>
            </a:xfrm>
            <a:prstGeom prst="rect">
              <a:avLst/>
            </a:prstGeom>
            <a:noFill/>
            <a:ln w="635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ja-JP" altLang="en-US" b="1" dirty="0">
                  <a:ln w="63500">
                    <a:solidFill>
                      <a:schemeClr val="bg1"/>
                    </a:solidFill>
                  </a:ln>
                  <a:solidFill>
                    <a:srgbClr val="0A91C6"/>
                  </a:solidFill>
                </a:rPr>
                <a:t>会員数</a:t>
              </a:r>
              <a:endParaRPr lang="ja-JP" altLang="en-US" sz="2800" b="1" dirty="0">
                <a:ln w="63500">
                  <a:solidFill>
                    <a:schemeClr val="bg1"/>
                  </a:solidFill>
                </a:ln>
                <a:solidFill>
                  <a:srgbClr val="0A91C6"/>
                </a:solidFill>
              </a:endParaRPr>
            </a:p>
          </p:txBody>
        </p:sp>
        <p:sp>
          <p:nvSpPr>
            <p:cNvPr id="36" name="テキスト ボックス 35">
              <a:extLst>
                <a:ext uri="{FF2B5EF4-FFF2-40B4-BE49-F238E27FC236}">
                  <a16:creationId xmlns:a16="http://schemas.microsoft.com/office/drawing/2014/main" id="{45FD508D-B420-433D-4EDD-69AA1E95FF5B}"/>
                </a:ext>
              </a:extLst>
            </p:cNvPr>
            <p:cNvSpPr txBox="1"/>
            <p:nvPr/>
          </p:nvSpPr>
          <p:spPr>
            <a:xfrm>
              <a:off x="1760479" y="3870620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b="1" dirty="0">
                  <a:solidFill>
                    <a:srgbClr val="0A91C6"/>
                  </a:solidFill>
                </a:rPr>
                <a:t>会員数</a:t>
              </a:r>
              <a:endParaRPr lang="ja-JP" altLang="en-US" sz="2800" b="1" dirty="0">
                <a:solidFill>
                  <a:srgbClr val="0A91C6"/>
                </a:solidFill>
              </a:endParaRPr>
            </a:p>
          </p:txBody>
        </p:sp>
      </p:grpSp>
      <p:pic>
        <p:nvPicPr>
          <p:cNvPr id="37" name="グラフィックス 36">
            <a:extLst>
              <a:ext uri="{FF2B5EF4-FFF2-40B4-BE49-F238E27FC236}">
                <a16:creationId xmlns:a16="http://schemas.microsoft.com/office/drawing/2014/main" id="{2D635607-A7F9-C5FF-67F9-8E1961F9F0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718677" y="2902457"/>
            <a:ext cx="657225" cy="752475"/>
          </a:xfrm>
          <a:prstGeom prst="rect">
            <a:avLst/>
          </a:prstGeom>
        </p:spPr>
      </p:pic>
      <p:sp>
        <p:nvSpPr>
          <p:cNvPr id="38" name="四角形: 角を丸くする 37">
            <a:extLst>
              <a:ext uri="{FF2B5EF4-FFF2-40B4-BE49-F238E27FC236}">
                <a16:creationId xmlns:a16="http://schemas.microsoft.com/office/drawing/2014/main" id="{21F09DD7-14F7-0A3A-54CB-9D3FC4C322AE}"/>
              </a:ext>
            </a:extLst>
          </p:cNvPr>
          <p:cNvSpPr/>
          <p:nvPr/>
        </p:nvSpPr>
        <p:spPr>
          <a:xfrm>
            <a:off x="2658842" y="3604242"/>
            <a:ext cx="1741713" cy="555157"/>
          </a:xfrm>
          <a:prstGeom prst="roundRect">
            <a:avLst/>
          </a:prstGeom>
          <a:solidFill>
            <a:srgbClr val="0A91C6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ja-JP" altLang="en-US" sz="1400">
              <a:solidFill>
                <a:schemeClr val="bg1"/>
              </a:solidFill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A48DB392-B609-52DA-D410-16294A678F73}"/>
              </a:ext>
            </a:extLst>
          </p:cNvPr>
          <p:cNvSpPr txBox="1"/>
          <p:nvPr/>
        </p:nvSpPr>
        <p:spPr>
          <a:xfrm>
            <a:off x="2909936" y="3683047"/>
            <a:ext cx="123660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1000" dirty="0">
                <a:solidFill>
                  <a:schemeClr val="bg1"/>
                </a:solidFill>
              </a:rPr>
              <a:t>累計</a:t>
            </a:r>
            <a:r>
              <a:rPr lang="ja-JP" altLang="en-US" sz="1100" dirty="0">
                <a:solidFill>
                  <a:schemeClr val="bg1"/>
                </a:solidFill>
              </a:rPr>
              <a:t> </a:t>
            </a:r>
            <a:r>
              <a:rPr lang="en-US" altLang="ja-JP" sz="2000" b="1" dirty="0">
                <a:solidFill>
                  <a:schemeClr val="bg1"/>
                </a:solidFill>
              </a:rPr>
              <a:t>105</a:t>
            </a:r>
            <a:r>
              <a:rPr lang="ja-JP" altLang="en-US" sz="1100" b="1" dirty="0">
                <a:solidFill>
                  <a:schemeClr val="bg1"/>
                </a:solidFill>
              </a:rPr>
              <a:t>万</a:t>
            </a:r>
            <a:r>
              <a:rPr lang="ja-JP" altLang="en-US" sz="1000" b="1" dirty="0">
                <a:solidFill>
                  <a:schemeClr val="bg1"/>
                </a:solidFill>
              </a:rPr>
              <a:t>人</a:t>
            </a:r>
            <a:endParaRPr lang="ja-JP" alt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945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/>
              <a:t>Copyright © Kakaku.com, Inc. All Rights Reserved.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91448-09D1-4BE7-A07D-AABAAA73F2EB}" type="slidenum">
              <a:rPr kumimoji="1" lang="ja-JP" altLang="en-US" sz="1050" smtClean="0"/>
              <a:t>3</a:t>
            </a:fld>
            <a:endParaRPr kumimoji="1" lang="ja-JP" altLang="en-US" sz="1050" dirty="0"/>
          </a:p>
        </p:txBody>
      </p:sp>
      <p:sp>
        <p:nvSpPr>
          <p:cNvPr id="7" name="タイトル 4">
            <a:extLst>
              <a:ext uri="{FF2B5EF4-FFF2-40B4-BE49-F238E27FC236}">
                <a16:creationId xmlns:a16="http://schemas.microsoft.com/office/drawing/2014/main" id="{F025599B-FFD3-33E2-3B2D-C00822C6B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156" y="609600"/>
            <a:ext cx="10861943" cy="704850"/>
          </a:xfrm>
        </p:spPr>
        <p:txBody>
          <a:bodyPr>
            <a:normAutofit/>
          </a:bodyPr>
          <a:lstStyle/>
          <a:p>
            <a:r>
              <a:rPr kumimoji="1" lang="ja-JP" altLang="en-US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豊富なコンテンツで</a:t>
            </a:r>
            <a:r>
              <a:rPr kumimoji="1" lang="en-US" altLang="ja-JP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”</a:t>
            </a:r>
            <a:r>
              <a:rPr kumimoji="1" lang="ja-JP" altLang="en-US" sz="2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旅マエ</a:t>
            </a:r>
            <a:r>
              <a:rPr kumimoji="1" lang="en-US" altLang="ja-JP" sz="2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”</a:t>
            </a:r>
            <a:r>
              <a:rPr kumimoji="1" lang="ja-JP" altLang="en-US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から</a:t>
            </a:r>
            <a:r>
              <a:rPr kumimoji="1" lang="en-US" altLang="ja-JP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”</a:t>
            </a:r>
            <a:r>
              <a:rPr kumimoji="1" lang="ja-JP" altLang="en-US" sz="2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旅アト</a:t>
            </a:r>
            <a:r>
              <a:rPr kumimoji="1" lang="en-US" altLang="ja-JP" sz="2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”</a:t>
            </a:r>
            <a:r>
              <a:rPr kumimoji="1" lang="ja-JP" altLang="en-US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までの時間軸を幅広くカバーします。</a:t>
            </a:r>
          </a:p>
        </p:txBody>
      </p:sp>
      <p:sp>
        <p:nvSpPr>
          <p:cNvPr id="8" name="テキスト プレースホルダー 8">
            <a:extLst>
              <a:ext uri="{FF2B5EF4-FFF2-40B4-BE49-F238E27FC236}">
                <a16:creationId xmlns:a16="http://schemas.microsoft.com/office/drawing/2014/main" id="{074A1CB5-B0E5-D98E-72A1-125CC643B977}"/>
              </a:ext>
            </a:extLst>
          </p:cNvPr>
          <p:cNvSpPr txBox="1">
            <a:spLocks/>
          </p:cNvSpPr>
          <p:nvPr/>
        </p:nvSpPr>
        <p:spPr>
          <a:xfrm>
            <a:off x="156893" y="183604"/>
            <a:ext cx="7692391" cy="31882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コンテンツの紹介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FC049C46-7F52-0820-9AD4-A673A527A14A}"/>
              </a:ext>
            </a:extLst>
          </p:cNvPr>
          <p:cNvSpPr/>
          <p:nvPr/>
        </p:nvSpPr>
        <p:spPr>
          <a:xfrm>
            <a:off x="7567494" y="1305256"/>
            <a:ext cx="2988000" cy="505109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67BDF5CC-1D96-CBFD-44B4-A15532464265}"/>
              </a:ext>
            </a:extLst>
          </p:cNvPr>
          <p:cNvSpPr/>
          <p:nvPr/>
        </p:nvSpPr>
        <p:spPr>
          <a:xfrm>
            <a:off x="769572" y="1246807"/>
            <a:ext cx="2168434" cy="50750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11" name="グラフィックス 10" descr="キャレットを下へ 単色塗りつぶし">
            <a:extLst>
              <a:ext uri="{FF2B5EF4-FFF2-40B4-BE49-F238E27FC236}">
                <a16:creationId xmlns:a16="http://schemas.microsoft.com/office/drawing/2014/main" id="{B2221F16-AF74-532C-D3F0-74F0B987BC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428378" y="5531142"/>
            <a:ext cx="4581759" cy="914400"/>
          </a:xfrm>
          <a:prstGeom prst="rect">
            <a:avLst/>
          </a:prstGeom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4C5D88E5-BBF4-21CC-1E90-48AFC4227D73}"/>
              </a:ext>
            </a:extLst>
          </p:cNvPr>
          <p:cNvSpPr/>
          <p:nvPr/>
        </p:nvSpPr>
        <p:spPr>
          <a:xfrm>
            <a:off x="3673603" y="2785691"/>
            <a:ext cx="3292447" cy="357066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6DC6057-D97F-A713-6386-541E13808231}"/>
              </a:ext>
            </a:extLst>
          </p:cNvPr>
          <p:cNvSpPr txBox="1"/>
          <p:nvPr/>
        </p:nvSpPr>
        <p:spPr>
          <a:xfrm>
            <a:off x="1514154" y="1625325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想起・発見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DB19C33-EE6C-4E1B-D2E5-A513CF28158F}"/>
              </a:ext>
            </a:extLst>
          </p:cNvPr>
          <p:cNvSpPr txBox="1"/>
          <p:nvPr/>
        </p:nvSpPr>
        <p:spPr>
          <a:xfrm>
            <a:off x="810117" y="1464706"/>
            <a:ext cx="7713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01</a:t>
            </a:r>
            <a:endParaRPr lang="ja-JP" altLang="en-US" sz="4000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5" name="コンテンツ プレースホルダー 2">
            <a:extLst>
              <a:ext uri="{FF2B5EF4-FFF2-40B4-BE49-F238E27FC236}">
                <a16:creationId xmlns:a16="http://schemas.microsoft.com/office/drawing/2014/main" id="{57AB9459-D496-B947-BF92-6692822F44D1}"/>
              </a:ext>
            </a:extLst>
          </p:cNvPr>
          <p:cNvSpPr txBox="1">
            <a:spLocks/>
          </p:cNvSpPr>
          <p:nvPr/>
        </p:nvSpPr>
        <p:spPr>
          <a:xfrm>
            <a:off x="2980386" y="1173225"/>
            <a:ext cx="4268140" cy="1855785"/>
          </a:xfrm>
          <a:prstGeom prst="rect">
            <a:avLst/>
          </a:prstGeom>
        </p:spPr>
        <p:txBody>
          <a:bodyPr vert="horz" lIns="91440" tIns="144000" rIns="91440" bIns="144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ja-JP" altLang="en-US" sz="1800" b="1" dirty="0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まとめ記事</a:t>
            </a:r>
            <a:r>
              <a:rPr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（トラベルマガジン）で様々な角度から旅行を提案</a:t>
            </a:r>
            <a:endParaRPr lang="en-US" altLang="ja-JP" sz="1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トラベラー会員が投稿した</a:t>
            </a:r>
            <a:br>
              <a:rPr lang="en-US" altLang="ja-JP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累計</a:t>
            </a:r>
            <a:r>
              <a:rPr lang="en-US" altLang="ja-JP" sz="1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5,477</a:t>
            </a:r>
            <a:r>
              <a:rPr lang="ja-JP" altLang="en-US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万枚</a:t>
            </a:r>
            <a:r>
              <a:rPr lang="en-US" altLang="ja-JP" sz="10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※</a:t>
            </a:r>
            <a:r>
              <a:rPr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もの</a:t>
            </a:r>
            <a:r>
              <a:rPr lang="ja-JP" altLang="en-US" sz="1800" b="1" dirty="0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旅行写真</a:t>
            </a:r>
          </a:p>
        </p:txBody>
      </p:sp>
      <p:pic>
        <p:nvPicPr>
          <p:cNvPr id="16" name="図 15" descr="グラフィカル ユーザー インターフェイス, テキスト, アプリケーション&#10;&#10;自動的に生成された説明">
            <a:extLst>
              <a:ext uri="{FF2B5EF4-FFF2-40B4-BE49-F238E27FC236}">
                <a16:creationId xmlns:a16="http://schemas.microsoft.com/office/drawing/2014/main" id="{8D2EFE03-306A-67AD-9DCC-A41E037C1C9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73392" y="1414199"/>
            <a:ext cx="1332000" cy="4882772"/>
          </a:xfrm>
          <a:prstGeom prst="rect">
            <a:avLst/>
          </a:prstGeom>
          <a:ln w="76200">
            <a:noFill/>
          </a:ln>
        </p:spPr>
      </p:pic>
      <p:pic>
        <p:nvPicPr>
          <p:cNvPr id="17" name="図 16" descr="カレンダー が含まれている画像&#10;&#10;自動的に生成された説明">
            <a:extLst>
              <a:ext uri="{FF2B5EF4-FFF2-40B4-BE49-F238E27FC236}">
                <a16:creationId xmlns:a16="http://schemas.microsoft.com/office/drawing/2014/main" id="{14D7F8C5-21E6-EB4F-1DD5-2D8D092933C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25153" y="1499185"/>
            <a:ext cx="1332000" cy="4797787"/>
          </a:xfrm>
          <a:prstGeom prst="rect">
            <a:avLst/>
          </a:prstGeom>
          <a:ln w="76200">
            <a:noFill/>
          </a:ln>
        </p:spPr>
      </p:pic>
      <p:pic>
        <p:nvPicPr>
          <p:cNvPr id="18" name="図 17" descr="グラフィカル ユーザー インターフェイス, Web サイト&#10;&#10;自動的に生成された説明">
            <a:extLst>
              <a:ext uri="{FF2B5EF4-FFF2-40B4-BE49-F238E27FC236}">
                <a16:creationId xmlns:a16="http://schemas.microsoft.com/office/drawing/2014/main" id="{F541AE08-5856-997F-6841-4091DCFD1F7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49441" y="2971647"/>
            <a:ext cx="3089908" cy="3213709"/>
          </a:xfrm>
          <a:prstGeom prst="rect">
            <a:avLst/>
          </a:prstGeom>
          <a:ln w="76200">
            <a:noFill/>
          </a:ln>
        </p:spPr>
      </p:pic>
      <p:sp>
        <p:nvSpPr>
          <p:cNvPr id="19" name="フリーフォーム: 図形 18">
            <a:extLst>
              <a:ext uri="{FF2B5EF4-FFF2-40B4-BE49-F238E27FC236}">
                <a16:creationId xmlns:a16="http://schemas.microsoft.com/office/drawing/2014/main" id="{B316B16F-DCC7-B564-33DD-75AF967E89D4}"/>
              </a:ext>
            </a:extLst>
          </p:cNvPr>
          <p:cNvSpPr/>
          <p:nvPr/>
        </p:nvSpPr>
        <p:spPr>
          <a:xfrm>
            <a:off x="8998456" y="1403563"/>
            <a:ext cx="1521799" cy="103403"/>
          </a:xfrm>
          <a:custGeom>
            <a:avLst/>
            <a:gdLst>
              <a:gd name="connsiteX0" fmla="*/ 0 w 1724766"/>
              <a:gd name="connsiteY0" fmla="*/ 186180 h 186180"/>
              <a:gd name="connsiteX1" fmla="*/ 624201 w 1724766"/>
              <a:gd name="connsiteY1" fmla="*/ 15 h 186180"/>
              <a:gd name="connsiteX2" fmla="*/ 1237451 w 1724766"/>
              <a:gd name="connsiteY2" fmla="*/ 175230 h 186180"/>
              <a:gd name="connsiteX3" fmla="*/ 1724766 w 1724766"/>
              <a:gd name="connsiteY3" fmla="*/ 93098 h 186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4766" h="186180">
                <a:moveTo>
                  <a:pt x="0" y="186180"/>
                </a:moveTo>
                <a:cubicBezTo>
                  <a:pt x="208979" y="94010"/>
                  <a:pt x="417959" y="1840"/>
                  <a:pt x="624201" y="15"/>
                </a:cubicBezTo>
                <a:cubicBezTo>
                  <a:pt x="830443" y="-1810"/>
                  <a:pt x="1054024" y="159716"/>
                  <a:pt x="1237451" y="175230"/>
                </a:cubicBezTo>
                <a:cubicBezTo>
                  <a:pt x="1420879" y="190744"/>
                  <a:pt x="1572822" y="141921"/>
                  <a:pt x="1724766" y="93098"/>
                </a:cubicBezTo>
              </a:path>
            </a:pathLst>
          </a:custGeom>
          <a:solidFill>
            <a:schemeClr val="bg1"/>
          </a:solidFill>
          <a:ln w="18097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0" name="フリーフォーム: 図形 19">
            <a:extLst>
              <a:ext uri="{FF2B5EF4-FFF2-40B4-BE49-F238E27FC236}">
                <a16:creationId xmlns:a16="http://schemas.microsoft.com/office/drawing/2014/main" id="{530C35AD-0CFE-A9EB-81CF-1038A95B2781}"/>
              </a:ext>
            </a:extLst>
          </p:cNvPr>
          <p:cNvSpPr/>
          <p:nvPr/>
        </p:nvSpPr>
        <p:spPr>
          <a:xfrm>
            <a:off x="9018156" y="6213064"/>
            <a:ext cx="1521799" cy="48569"/>
          </a:xfrm>
          <a:custGeom>
            <a:avLst/>
            <a:gdLst>
              <a:gd name="connsiteX0" fmla="*/ 0 w 1724766"/>
              <a:gd name="connsiteY0" fmla="*/ 186180 h 186180"/>
              <a:gd name="connsiteX1" fmla="*/ 624201 w 1724766"/>
              <a:gd name="connsiteY1" fmla="*/ 15 h 186180"/>
              <a:gd name="connsiteX2" fmla="*/ 1237451 w 1724766"/>
              <a:gd name="connsiteY2" fmla="*/ 175230 h 186180"/>
              <a:gd name="connsiteX3" fmla="*/ 1724766 w 1724766"/>
              <a:gd name="connsiteY3" fmla="*/ 93098 h 186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4766" h="186180">
                <a:moveTo>
                  <a:pt x="0" y="186180"/>
                </a:moveTo>
                <a:cubicBezTo>
                  <a:pt x="208979" y="94010"/>
                  <a:pt x="417959" y="1840"/>
                  <a:pt x="624201" y="15"/>
                </a:cubicBezTo>
                <a:cubicBezTo>
                  <a:pt x="830443" y="-1810"/>
                  <a:pt x="1054024" y="159716"/>
                  <a:pt x="1237451" y="175230"/>
                </a:cubicBezTo>
                <a:cubicBezTo>
                  <a:pt x="1420879" y="190744"/>
                  <a:pt x="1572822" y="141921"/>
                  <a:pt x="1724766" y="93098"/>
                </a:cubicBezTo>
              </a:path>
            </a:pathLst>
          </a:custGeom>
          <a:solidFill>
            <a:schemeClr val="bg1"/>
          </a:solidFill>
          <a:ln w="18097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B08ABDE2-7341-366D-02BC-75852CD5052B}"/>
              </a:ext>
            </a:extLst>
          </p:cNvPr>
          <p:cNvSpPr txBox="1"/>
          <p:nvPr/>
        </p:nvSpPr>
        <p:spPr>
          <a:xfrm>
            <a:off x="3760625" y="2626770"/>
            <a:ext cx="900000" cy="26161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1100" b="1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旅行記</a:t>
            </a:r>
            <a:endParaRPr lang="en-US" altLang="ja-JP" sz="1100" b="1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08528AA9-9E20-A502-C468-7DF7B48BEDC4}"/>
              </a:ext>
            </a:extLst>
          </p:cNvPr>
          <p:cNvSpPr txBox="1"/>
          <p:nvPr/>
        </p:nvSpPr>
        <p:spPr>
          <a:xfrm>
            <a:off x="5947129" y="2198080"/>
            <a:ext cx="108876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ja-JP" sz="80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※2024</a:t>
            </a:r>
            <a:r>
              <a:rPr lang="ja-JP" altLang="en-US" sz="80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年</a:t>
            </a:r>
            <a:r>
              <a:rPr lang="en-US" altLang="ja-JP" sz="80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1</a:t>
            </a:r>
            <a:r>
              <a:rPr lang="ja-JP" altLang="en-US" sz="80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月末時点</a:t>
            </a:r>
          </a:p>
        </p:txBody>
      </p:sp>
      <p:sp>
        <p:nvSpPr>
          <p:cNvPr id="23" name="フリーフォーム: 図形 22">
            <a:extLst>
              <a:ext uri="{FF2B5EF4-FFF2-40B4-BE49-F238E27FC236}">
                <a16:creationId xmlns:a16="http://schemas.microsoft.com/office/drawing/2014/main" id="{FE6D335F-C879-918D-C0F6-DB79E1F555C4}"/>
              </a:ext>
            </a:extLst>
          </p:cNvPr>
          <p:cNvSpPr/>
          <p:nvPr/>
        </p:nvSpPr>
        <p:spPr>
          <a:xfrm>
            <a:off x="3749442" y="6166322"/>
            <a:ext cx="3089907" cy="95311"/>
          </a:xfrm>
          <a:custGeom>
            <a:avLst/>
            <a:gdLst>
              <a:gd name="connsiteX0" fmla="*/ 0 w 1724766"/>
              <a:gd name="connsiteY0" fmla="*/ 186180 h 186180"/>
              <a:gd name="connsiteX1" fmla="*/ 624201 w 1724766"/>
              <a:gd name="connsiteY1" fmla="*/ 15 h 186180"/>
              <a:gd name="connsiteX2" fmla="*/ 1237451 w 1724766"/>
              <a:gd name="connsiteY2" fmla="*/ 175230 h 186180"/>
              <a:gd name="connsiteX3" fmla="*/ 1724766 w 1724766"/>
              <a:gd name="connsiteY3" fmla="*/ 93098 h 186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4766" h="186180">
                <a:moveTo>
                  <a:pt x="0" y="186180"/>
                </a:moveTo>
                <a:cubicBezTo>
                  <a:pt x="208979" y="94010"/>
                  <a:pt x="417959" y="1840"/>
                  <a:pt x="624201" y="15"/>
                </a:cubicBezTo>
                <a:cubicBezTo>
                  <a:pt x="830443" y="-1810"/>
                  <a:pt x="1054024" y="159716"/>
                  <a:pt x="1237451" y="175230"/>
                </a:cubicBezTo>
                <a:cubicBezTo>
                  <a:pt x="1420879" y="190744"/>
                  <a:pt x="1572822" y="141921"/>
                  <a:pt x="1724766" y="93098"/>
                </a:cubicBezTo>
              </a:path>
            </a:pathLst>
          </a:custGeom>
          <a:noFill/>
          <a:ln w="18097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4" name="フリーフォーム: 図形 23">
            <a:extLst>
              <a:ext uri="{FF2B5EF4-FFF2-40B4-BE49-F238E27FC236}">
                <a16:creationId xmlns:a16="http://schemas.microsoft.com/office/drawing/2014/main" id="{61BA8CC2-21E0-EA10-5846-244629F7118F}"/>
              </a:ext>
            </a:extLst>
          </p:cNvPr>
          <p:cNvSpPr/>
          <p:nvPr/>
        </p:nvSpPr>
        <p:spPr>
          <a:xfrm>
            <a:off x="7631013" y="6208104"/>
            <a:ext cx="1521799" cy="48569"/>
          </a:xfrm>
          <a:custGeom>
            <a:avLst/>
            <a:gdLst>
              <a:gd name="connsiteX0" fmla="*/ 0 w 1724766"/>
              <a:gd name="connsiteY0" fmla="*/ 186180 h 186180"/>
              <a:gd name="connsiteX1" fmla="*/ 624201 w 1724766"/>
              <a:gd name="connsiteY1" fmla="*/ 15 h 186180"/>
              <a:gd name="connsiteX2" fmla="*/ 1237451 w 1724766"/>
              <a:gd name="connsiteY2" fmla="*/ 175230 h 186180"/>
              <a:gd name="connsiteX3" fmla="*/ 1724766 w 1724766"/>
              <a:gd name="connsiteY3" fmla="*/ 93098 h 186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4766" h="186180">
                <a:moveTo>
                  <a:pt x="0" y="186180"/>
                </a:moveTo>
                <a:cubicBezTo>
                  <a:pt x="208979" y="94010"/>
                  <a:pt x="417959" y="1840"/>
                  <a:pt x="624201" y="15"/>
                </a:cubicBezTo>
                <a:cubicBezTo>
                  <a:pt x="830443" y="-1810"/>
                  <a:pt x="1054024" y="159716"/>
                  <a:pt x="1237451" y="175230"/>
                </a:cubicBezTo>
                <a:cubicBezTo>
                  <a:pt x="1420879" y="190744"/>
                  <a:pt x="1572822" y="141921"/>
                  <a:pt x="1724766" y="93098"/>
                </a:cubicBezTo>
              </a:path>
            </a:pathLst>
          </a:custGeom>
          <a:solidFill>
            <a:schemeClr val="bg1"/>
          </a:solidFill>
          <a:ln w="18097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10907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156893" y="6475737"/>
            <a:ext cx="3059487" cy="365125"/>
          </a:xfrm>
        </p:spPr>
        <p:txBody>
          <a:bodyPr/>
          <a:lstStyle/>
          <a:p>
            <a:r>
              <a:rPr lang="en-US" altLang="ja-JP" dirty="0"/>
              <a:t>Copyright © Kakaku.com, Inc. All Rights Reserved.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91448-09D1-4BE7-A07D-AABAAA73F2EB}" type="slidenum">
              <a:rPr kumimoji="1" lang="ja-JP" altLang="en-US" sz="1050" smtClean="0"/>
              <a:t>4</a:t>
            </a:fld>
            <a:endParaRPr kumimoji="1" lang="ja-JP" altLang="en-US" sz="1050" dirty="0"/>
          </a:p>
        </p:txBody>
      </p:sp>
      <p:sp>
        <p:nvSpPr>
          <p:cNvPr id="8" name="テキスト プレースホルダー 8">
            <a:extLst>
              <a:ext uri="{FF2B5EF4-FFF2-40B4-BE49-F238E27FC236}">
                <a16:creationId xmlns:a16="http://schemas.microsoft.com/office/drawing/2014/main" id="{074A1CB5-B0E5-D98E-72A1-125CC643B977}"/>
              </a:ext>
            </a:extLst>
          </p:cNvPr>
          <p:cNvSpPr txBox="1">
            <a:spLocks/>
          </p:cNvSpPr>
          <p:nvPr/>
        </p:nvSpPr>
        <p:spPr>
          <a:xfrm>
            <a:off x="156893" y="183604"/>
            <a:ext cx="7692391" cy="31882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コンテンツの紹介</a:t>
            </a:r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E4116AAF-2761-DFFE-7905-AFE4E122A8CE}"/>
              </a:ext>
            </a:extLst>
          </p:cNvPr>
          <p:cNvSpPr/>
          <p:nvPr/>
        </p:nvSpPr>
        <p:spPr>
          <a:xfrm>
            <a:off x="8713305" y="1427022"/>
            <a:ext cx="2104697" cy="504871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C8F63DA2-B9BB-B994-737E-4934019FD507}"/>
              </a:ext>
            </a:extLst>
          </p:cNvPr>
          <p:cNvSpPr txBox="1"/>
          <p:nvPr/>
        </p:nvSpPr>
        <p:spPr>
          <a:xfrm>
            <a:off x="9682546" y="1314170"/>
            <a:ext cx="1044000" cy="26161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1100" b="1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旅行ガイド</a:t>
            </a:r>
            <a:endParaRPr lang="en-US" altLang="ja-JP" sz="1100" b="1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C65FBC75-C484-AA79-25BE-D5C7F04BE9F8}"/>
              </a:ext>
            </a:extLst>
          </p:cNvPr>
          <p:cNvSpPr/>
          <p:nvPr/>
        </p:nvSpPr>
        <p:spPr>
          <a:xfrm>
            <a:off x="588378" y="832835"/>
            <a:ext cx="2168434" cy="564290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54E61C3F-0A11-1C5E-0861-5D2B1E58AA71}"/>
              </a:ext>
            </a:extLst>
          </p:cNvPr>
          <p:cNvSpPr/>
          <p:nvPr/>
        </p:nvSpPr>
        <p:spPr>
          <a:xfrm>
            <a:off x="3565258" y="2070390"/>
            <a:ext cx="4097369" cy="440534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35E3A492-03BC-2CFA-FF39-6C7D4470D058}"/>
              </a:ext>
            </a:extLst>
          </p:cNvPr>
          <p:cNvSpPr txBox="1"/>
          <p:nvPr/>
        </p:nvSpPr>
        <p:spPr>
          <a:xfrm>
            <a:off x="1375287" y="1152581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行先の検討</a:t>
            </a: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C1F2DE96-394B-EBA4-EB9F-A8BF9C90F8F6}"/>
              </a:ext>
            </a:extLst>
          </p:cNvPr>
          <p:cNvSpPr txBox="1"/>
          <p:nvPr/>
        </p:nvSpPr>
        <p:spPr>
          <a:xfrm>
            <a:off x="606149" y="1000554"/>
            <a:ext cx="7713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02</a:t>
            </a:r>
            <a:endParaRPr lang="ja-JP" altLang="en-US" sz="4000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47" name="図 46" descr="グラフィカル ユーザー インターフェイス&#10;&#10;自動的に生成された説明">
            <a:extLst>
              <a:ext uri="{FF2B5EF4-FFF2-40B4-BE49-F238E27FC236}">
                <a16:creationId xmlns:a16="http://schemas.microsoft.com/office/drawing/2014/main" id="{B62B830F-5CDA-68CA-F963-65EC6AD282B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522"/>
          <a:stretch/>
        </p:blipFill>
        <p:spPr>
          <a:xfrm>
            <a:off x="8812986" y="1651572"/>
            <a:ext cx="1908000" cy="4693192"/>
          </a:xfrm>
          <a:prstGeom prst="rect">
            <a:avLst/>
          </a:prstGeom>
          <a:ln w="76200">
            <a:noFill/>
          </a:ln>
        </p:spPr>
      </p:pic>
      <p:pic>
        <p:nvPicPr>
          <p:cNvPr id="48" name="図 47" descr="グラフィカル ユーザー インターフェイス, アプリケーション, チャットまたはテキスト メッセージ&#10;&#10;自動的に生成された説明">
            <a:extLst>
              <a:ext uri="{FF2B5EF4-FFF2-40B4-BE49-F238E27FC236}">
                <a16:creationId xmlns:a16="http://schemas.microsoft.com/office/drawing/2014/main" id="{354A0D9F-2FC0-DF14-C309-11A9E4E3333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380"/>
          <a:stretch/>
        </p:blipFill>
        <p:spPr>
          <a:xfrm>
            <a:off x="3714959" y="2227603"/>
            <a:ext cx="1810482" cy="4152865"/>
          </a:xfrm>
          <a:prstGeom prst="rect">
            <a:avLst/>
          </a:prstGeom>
          <a:ln w="76200">
            <a:noFill/>
          </a:ln>
        </p:spPr>
      </p:pic>
      <p:pic>
        <p:nvPicPr>
          <p:cNvPr id="49" name="図 48" descr="スクリーンショットの画面&#10;&#10;自動的に生成された説明">
            <a:extLst>
              <a:ext uri="{FF2B5EF4-FFF2-40B4-BE49-F238E27FC236}">
                <a16:creationId xmlns:a16="http://schemas.microsoft.com/office/drawing/2014/main" id="{848F2C06-3B96-DDA4-A6BB-15A84EDB60B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990"/>
          <a:stretch/>
        </p:blipFill>
        <p:spPr>
          <a:xfrm>
            <a:off x="5699819" y="2273016"/>
            <a:ext cx="1810482" cy="4107451"/>
          </a:xfrm>
          <a:prstGeom prst="rect">
            <a:avLst/>
          </a:prstGeom>
          <a:ln w="76200">
            <a:noFill/>
          </a:ln>
        </p:spPr>
      </p:pic>
      <p:sp>
        <p:nvSpPr>
          <p:cNvPr id="50" name="コンテンツ プレースホルダー 2">
            <a:extLst>
              <a:ext uri="{FF2B5EF4-FFF2-40B4-BE49-F238E27FC236}">
                <a16:creationId xmlns:a16="http://schemas.microsoft.com/office/drawing/2014/main" id="{16B5A9F0-7315-7BFE-6B54-6EA9C9F77AAC}"/>
              </a:ext>
            </a:extLst>
          </p:cNvPr>
          <p:cNvSpPr txBox="1">
            <a:spLocks/>
          </p:cNvSpPr>
          <p:nvPr/>
        </p:nvSpPr>
        <p:spPr>
          <a:xfrm>
            <a:off x="2985386" y="737517"/>
            <a:ext cx="7349202" cy="1491123"/>
          </a:xfrm>
          <a:prstGeom prst="rect">
            <a:avLst/>
          </a:prstGeom>
        </p:spPr>
        <p:txBody>
          <a:bodyPr vert="horz" lIns="91440" tIns="144000" rIns="91440" bIns="14400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altLang="ja-JP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433</a:t>
            </a:r>
            <a:r>
              <a:rPr lang="ja-JP" altLang="en-US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万件</a:t>
            </a:r>
            <a:r>
              <a:rPr lang="en-US" altLang="ja-JP" sz="1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※</a:t>
            </a:r>
            <a:r>
              <a:rPr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を超える</a:t>
            </a:r>
            <a:r>
              <a:rPr lang="ja-JP" altLang="en-US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クチコミ</a:t>
            </a:r>
            <a:r>
              <a:rPr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から旅行者の実体験に基づいたスポットの満足度がわかる、</a:t>
            </a:r>
            <a:r>
              <a:rPr lang="ja-JP" altLang="en-US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海外 </a:t>
            </a:r>
            <a:r>
              <a:rPr lang="en-US" altLang="ja-JP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190以上の国と地域</a:t>
            </a:r>
            <a:r>
              <a:rPr lang="ja-JP" altLang="en-US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、国内</a:t>
            </a:r>
            <a:r>
              <a:rPr lang="en-US" altLang="ja-JP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47</a:t>
            </a:r>
            <a:r>
              <a:rPr lang="ja-JP" altLang="en-US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都道府県</a:t>
            </a:r>
            <a:r>
              <a:rPr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の</a:t>
            </a:r>
            <a:r>
              <a:rPr lang="ja-JP" altLang="en-US" sz="1800" b="1" dirty="0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旅行ガイド</a:t>
            </a:r>
            <a:endParaRPr lang="en-US" altLang="ja-JP" sz="1800" b="1" dirty="0">
              <a:solidFill>
                <a:schemeClr val="accent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旅行先の巡り方がわかる、</a:t>
            </a:r>
            <a:r>
              <a:rPr lang="en-US" altLang="ja-JP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153</a:t>
            </a:r>
            <a:r>
              <a:rPr lang="ja-JP" altLang="en-US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万冊以上</a:t>
            </a:r>
            <a:r>
              <a:rPr lang="en-US" altLang="ja-JP" sz="1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※</a:t>
            </a:r>
            <a:r>
              <a:rPr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の</a:t>
            </a:r>
            <a:r>
              <a:rPr lang="ja-JP" altLang="en-US" sz="1800" b="1" dirty="0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旅行記</a:t>
            </a:r>
            <a:r>
              <a:rPr lang="ja-JP" altLang="en-US" sz="1400" b="1" dirty="0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（旅行ブログ）</a:t>
            </a:r>
          </a:p>
        </p:txBody>
      </p:sp>
      <p:sp>
        <p:nvSpPr>
          <p:cNvPr id="51" name="フリーフォーム: 図形 50">
            <a:extLst>
              <a:ext uri="{FF2B5EF4-FFF2-40B4-BE49-F238E27FC236}">
                <a16:creationId xmlns:a16="http://schemas.microsoft.com/office/drawing/2014/main" id="{6796AEA6-4809-4045-4C2E-DA5B9966BF87}"/>
              </a:ext>
            </a:extLst>
          </p:cNvPr>
          <p:cNvSpPr/>
          <p:nvPr/>
        </p:nvSpPr>
        <p:spPr>
          <a:xfrm>
            <a:off x="5654718" y="6328784"/>
            <a:ext cx="1945564" cy="52620"/>
          </a:xfrm>
          <a:custGeom>
            <a:avLst/>
            <a:gdLst>
              <a:gd name="connsiteX0" fmla="*/ 0 w 1724766"/>
              <a:gd name="connsiteY0" fmla="*/ 186180 h 186180"/>
              <a:gd name="connsiteX1" fmla="*/ 624201 w 1724766"/>
              <a:gd name="connsiteY1" fmla="*/ 15 h 186180"/>
              <a:gd name="connsiteX2" fmla="*/ 1237451 w 1724766"/>
              <a:gd name="connsiteY2" fmla="*/ 175230 h 186180"/>
              <a:gd name="connsiteX3" fmla="*/ 1724766 w 1724766"/>
              <a:gd name="connsiteY3" fmla="*/ 93098 h 186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4766" h="186180">
                <a:moveTo>
                  <a:pt x="0" y="186180"/>
                </a:moveTo>
                <a:cubicBezTo>
                  <a:pt x="208979" y="94010"/>
                  <a:pt x="417959" y="1840"/>
                  <a:pt x="624201" y="15"/>
                </a:cubicBezTo>
                <a:cubicBezTo>
                  <a:pt x="830443" y="-1810"/>
                  <a:pt x="1054024" y="159716"/>
                  <a:pt x="1237451" y="175230"/>
                </a:cubicBezTo>
                <a:cubicBezTo>
                  <a:pt x="1420879" y="190744"/>
                  <a:pt x="1572822" y="141921"/>
                  <a:pt x="1724766" y="93098"/>
                </a:cubicBezTo>
              </a:path>
            </a:pathLst>
          </a:custGeom>
          <a:solidFill>
            <a:schemeClr val="bg1"/>
          </a:solidFill>
          <a:ln w="19050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2" name="フリーフォーム: 図形 51">
            <a:extLst>
              <a:ext uri="{FF2B5EF4-FFF2-40B4-BE49-F238E27FC236}">
                <a16:creationId xmlns:a16="http://schemas.microsoft.com/office/drawing/2014/main" id="{36B31F36-1E4A-CAA9-58F2-C74959F9D494}"/>
              </a:ext>
            </a:extLst>
          </p:cNvPr>
          <p:cNvSpPr/>
          <p:nvPr/>
        </p:nvSpPr>
        <p:spPr>
          <a:xfrm>
            <a:off x="5588682" y="2221312"/>
            <a:ext cx="2011600" cy="57612"/>
          </a:xfrm>
          <a:custGeom>
            <a:avLst/>
            <a:gdLst>
              <a:gd name="connsiteX0" fmla="*/ 0 w 1724766"/>
              <a:gd name="connsiteY0" fmla="*/ 186180 h 186180"/>
              <a:gd name="connsiteX1" fmla="*/ 624201 w 1724766"/>
              <a:gd name="connsiteY1" fmla="*/ 15 h 186180"/>
              <a:gd name="connsiteX2" fmla="*/ 1237451 w 1724766"/>
              <a:gd name="connsiteY2" fmla="*/ 175230 h 186180"/>
              <a:gd name="connsiteX3" fmla="*/ 1724766 w 1724766"/>
              <a:gd name="connsiteY3" fmla="*/ 93098 h 186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4766" h="186180">
                <a:moveTo>
                  <a:pt x="0" y="186180"/>
                </a:moveTo>
                <a:cubicBezTo>
                  <a:pt x="208979" y="94010"/>
                  <a:pt x="417959" y="1840"/>
                  <a:pt x="624201" y="15"/>
                </a:cubicBezTo>
                <a:cubicBezTo>
                  <a:pt x="830443" y="-1810"/>
                  <a:pt x="1054024" y="159716"/>
                  <a:pt x="1237451" y="175230"/>
                </a:cubicBezTo>
                <a:cubicBezTo>
                  <a:pt x="1420879" y="190744"/>
                  <a:pt x="1572822" y="141921"/>
                  <a:pt x="1724766" y="93098"/>
                </a:cubicBezTo>
              </a:path>
            </a:pathLst>
          </a:custGeom>
          <a:solidFill>
            <a:schemeClr val="bg1"/>
          </a:solidFill>
          <a:ln w="19050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3" name="フリーフォーム: 図形 52">
            <a:extLst>
              <a:ext uri="{FF2B5EF4-FFF2-40B4-BE49-F238E27FC236}">
                <a16:creationId xmlns:a16="http://schemas.microsoft.com/office/drawing/2014/main" id="{F77269ED-E3FB-8F2E-16B6-9906E71ECE4D}"/>
              </a:ext>
            </a:extLst>
          </p:cNvPr>
          <p:cNvSpPr/>
          <p:nvPr/>
        </p:nvSpPr>
        <p:spPr>
          <a:xfrm>
            <a:off x="3679772" y="6327848"/>
            <a:ext cx="1945564" cy="52620"/>
          </a:xfrm>
          <a:custGeom>
            <a:avLst/>
            <a:gdLst>
              <a:gd name="connsiteX0" fmla="*/ 0 w 1724766"/>
              <a:gd name="connsiteY0" fmla="*/ 186180 h 186180"/>
              <a:gd name="connsiteX1" fmla="*/ 624201 w 1724766"/>
              <a:gd name="connsiteY1" fmla="*/ 15 h 186180"/>
              <a:gd name="connsiteX2" fmla="*/ 1237451 w 1724766"/>
              <a:gd name="connsiteY2" fmla="*/ 175230 h 186180"/>
              <a:gd name="connsiteX3" fmla="*/ 1724766 w 1724766"/>
              <a:gd name="connsiteY3" fmla="*/ 93098 h 186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4766" h="186180">
                <a:moveTo>
                  <a:pt x="0" y="186180"/>
                </a:moveTo>
                <a:cubicBezTo>
                  <a:pt x="208979" y="94010"/>
                  <a:pt x="417959" y="1840"/>
                  <a:pt x="624201" y="15"/>
                </a:cubicBezTo>
                <a:cubicBezTo>
                  <a:pt x="830443" y="-1810"/>
                  <a:pt x="1054024" y="159716"/>
                  <a:pt x="1237451" y="175230"/>
                </a:cubicBezTo>
                <a:cubicBezTo>
                  <a:pt x="1420879" y="190744"/>
                  <a:pt x="1572822" y="141921"/>
                  <a:pt x="1724766" y="93098"/>
                </a:cubicBezTo>
              </a:path>
            </a:pathLst>
          </a:custGeom>
          <a:solidFill>
            <a:schemeClr val="bg1"/>
          </a:solidFill>
          <a:ln w="19050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E828CCD3-F8DD-DC87-4792-45BD1CBEE7DE}"/>
              </a:ext>
            </a:extLst>
          </p:cNvPr>
          <p:cNvSpPr txBox="1"/>
          <p:nvPr/>
        </p:nvSpPr>
        <p:spPr>
          <a:xfrm>
            <a:off x="6672644" y="2012952"/>
            <a:ext cx="900000" cy="26161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1100" b="1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旅行記</a:t>
            </a:r>
            <a:endParaRPr lang="en-US" altLang="ja-JP" sz="1100" b="1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5" name="フリーフォーム: 図形 54">
            <a:extLst>
              <a:ext uri="{FF2B5EF4-FFF2-40B4-BE49-F238E27FC236}">
                <a16:creationId xmlns:a16="http://schemas.microsoft.com/office/drawing/2014/main" id="{7EA9D5F3-E08B-F783-1A32-BB4B934C8D1E}"/>
              </a:ext>
            </a:extLst>
          </p:cNvPr>
          <p:cNvSpPr/>
          <p:nvPr/>
        </p:nvSpPr>
        <p:spPr>
          <a:xfrm>
            <a:off x="8792871" y="6292144"/>
            <a:ext cx="1945564" cy="52620"/>
          </a:xfrm>
          <a:custGeom>
            <a:avLst/>
            <a:gdLst>
              <a:gd name="connsiteX0" fmla="*/ 0 w 1724766"/>
              <a:gd name="connsiteY0" fmla="*/ 186180 h 186180"/>
              <a:gd name="connsiteX1" fmla="*/ 624201 w 1724766"/>
              <a:gd name="connsiteY1" fmla="*/ 15 h 186180"/>
              <a:gd name="connsiteX2" fmla="*/ 1237451 w 1724766"/>
              <a:gd name="connsiteY2" fmla="*/ 175230 h 186180"/>
              <a:gd name="connsiteX3" fmla="*/ 1724766 w 1724766"/>
              <a:gd name="connsiteY3" fmla="*/ 93098 h 186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4766" h="186180">
                <a:moveTo>
                  <a:pt x="0" y="186180"/>
                </a:moveTo>
                <a:cubicBezTo>
                  <a:pt x="208979" y="94010"/>
                  <a:pt x="417959" y="1840"/>
                  <a:pt x="624201" y="15"/>
                </a:cubicBezTo>
                <a:cubicBezTo>
                  <a:pt x="830443" y="-1810"/>
                  <a:pt x="1054024" y="159716"/>
                  <a:pt x="1237451" y="175230"/>
                </a:cubicBezTo>
                <a:cubicBezTo>
                  <a:pt x="1420879" y="190744"/>
                  <a:pt x="1572822" y="141921"/>
                  <a:pt x="1724766" y="93098"/>
                </a:cubicBezTo>
              </a:path>
            </a:pathLst>
          </a:custGeom>
          <a:solidFill>
            <a:schemeClr val="bg1"/>
          </a:solidFill>
          <a:ln w="19050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53F3F4F9-7AFD-3E1B-BB32-4289FB6FF35F}"/>
              </a:ext>
            </a:extLst>
          </p:cNvPr>
          <p:cNvSpPr txBox="1"/>
          <p:nvPr/>
        </p:nvSpPr>
        <p:spPr>
          <a:xfrm>
            <a:off x="7333758" y="1755094"/>
            <a:ext cx="108876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ja-JP" sz="80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※2024</a:t>
            </a:r>
            <a:r>
              <a:rPr lang="ja-JP" altLang="en-US" sz="80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年</a:t>
            </a:r>
            <a:r>
              <a:rPr lang="en-US" altLang="ja-JP" sz="80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1</a:t>
            </a:r>
            <a:r>
              <a:rPr lang="ja-JP" altLang="en-US" sz="80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月末時点</a:t>
            </a:r>
          </a:p>
        </p:txBody>
      </p:sp>
      <p:pic>
        <p:nvPicPr>
          <p:cNvPr id="57" name="グラフィックス 56" descr="キャレットを下へ 単色塗りつぶし">
            <a:extLst>
              <a:ext uri="{FF2B5EF4-FFF2-40B4-BE49-F238E27FC236}">
                <a16:creationId xmlns:a16="http://schemas.microsoft.com/office/drawing/2014/main" id="{14BF6A01-972A-1CC9-9BD4-D87AF2387B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634055" y="5445057"/>
            <a:ext cx="4581759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444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79870" y="6453855"/>
            <a:ext cx="3059487" cy="365125"/>
          </a:xfrm>
        </p:spPr>
        <p:txBody>
          <a:bodyPr/>
          <a:lstStyle/>
          <a:p>
            <a:r>
              <a:rPr lang="en-US" altLang="ja-JP" dirty="0"/>
              <a:t>Copyright © Kakaku.com, Inc. All Rights Reserved.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91448-09D1-4BE7-A07D-AABAAA73F2EB}" type="slidenum">
              <a:rPr kumimoji="1" lang="ja-JP" altLang="en-US" sz="1050" smtClean="0"/>
              <a:t>5</a:t>
            </a:fld>
            <a:endParaRPr kumimoji="1" lang="ja-JP" altLang="en-US" sz="1050" dirty="0"/>
          </a:p>
        </p:txBody>
      </p:sp>
      <p:sp>
        <p:nvSpPr>
          <p:cNvPr id="8" name="テキスト プレースホルダー 8">
            <a:extLst>
              <a:ext uri="{FF2B5EF4-FFF2-40B4-BE49-F238E27FC236}">
                <a16:creationId xmlns:a16="http://schemas.microsoft.com/office/drawing/2014/main" id="{074A1CB5-B0E5-D98E-72A1-125CC643B977}"/>
              </a:ext>
            </a:extLst>
          </p:cNvPr>
          <p:cNvSpPr txBox="1">
            <a:spLocks/>
          </p:cNvSpPr>
          <p:nvPr/>
        </p:nvSpPr>
        <p:spPr>
          <a:xfrm>
            <a:off x="156893" y="183604"/>
            <a:ext cx="7692391" cy="31882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コンテンツの紹介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5F529983-9DBC-A661-BA36-808EAA0F1F21}"/>
              </a:ext>
            </a:extLst>
          </p:cNvPr>
          <p:cNvSpPr/>
          <p:nvPr/>
        </p:nvSpPr>
        <p:spPr>
          <a:xfrm>
            <a:off x="9530004" y="3385393"/>
            <a:ext cx="1476000" cy="321953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66B9772F-FD06-601F-B5D9-C488B4086480}"/>
              </a:ext>
            </a:extLst>
          </p:cNvPr>
          <p:cNvSpPr/>
          <p:nvPr/>
        </p:nvSpPr>
        <p:spPr>
          <a:xfrm>
            <a:off x="7928261" y="751612"/>
            <a:ext cx="3037888" cy="2505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DA23B365-FABA-1142-5E65-6491BFEA6EC3}"/>
              </a:ext>
            </a:extLst>
          </p:cNvPr>
          <p:cNvSpPr/>
          <p:nvPr/>
        </p:nvSpPr>
        <p:spPr>
          <a:xfrm>
            <a:off x="515873" y="756532"/>
            <a:ext cx="2168434" cy="568047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04048DE-2174-F82B-CDE1-22EDE9D9FB83}"/>
              </a:ext>
            </a:extLst>
          </p:cNvPr>
          <p:cNvSpPr txBox="1"/>
          <p:nvPr/>
        </p:nvSpPr>
        <p:spPr>
          <a:xfrm>
            <a:off x="1260457" y="106175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計画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E36F1C8-F24E-91F0-0B94-B0AE6B242128}"/>
              </a:ext>
            </a:extLst>
          </p:cNvPr>
          <p:cNvSpPr txBox="1"/>
          <p:nvPr/>
        </p:nvSpPr>
        <p:spPr>
          <a:xfrm>
            <a:off x="556418" y="906455"/>
            <a:ext cx="7713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b="1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03</a:t>
            </a:r>
            <a:endParaRPr lang="ja-JP" altLang="en-US" sz="4000" b="1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11" name="グラフィックス 10" descr="キャレットを下へ 単色塗りつぶし">
            <a:extLst>
              <a:ext uri="{FF2B5EF4-FFF2-40B4-BE49-F238E27FC236}">
                <a16:creationId xmlns:a16="http://schemas.microsoft.com/office/drawing/2014/main" id="{F7D04723-F1D1-B17F-8856-AE1E711598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714375" y="2798507"/>
            <a:ext cx="4581759" cy="914400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4E76C60-F930-E5AC-8697-165B771D0715}"/>
              </a:ext>
            </a:extLst>
          </p:cNvPr>
          <p:cNvSpPr txBox="1"/>
          <p:nvPr/>
        </p:nvSpPr>
        <p:spPr>
          <a:xfrm>
            <a:off x="1262637" y="3778362"/>
            <a:ext cx="133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比較・予約</a:t>
            </a:r>
            <a:endParaRPr lang="en-US" altLang="ja-JP" b="1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ja-JP" altLang="en-US" b="1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・申込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AB733AA-6E15-703A-09C4-36404E3455EF}"/>
              </a:ext>
            </a:extLst>
          </p:cNvPr>
          <p:cNvSpPr txBox="1"/>
          <p:nvPr/>
        </p:nvSpPr>
        <p:spPr>
          <a:xfrm>
            <a:off x="558600" y="3612425"/>
            <a:ext cx="7713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b="1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04</a:t>
            </a:r>
            <a:endParaRPr lang="ja-JP" altLang="en-US" sz="4000" b="1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4" name="コンテンツ プレースホルダー 2">
            <a:extLst>
              <a:ext uri="{FF2B5EF4-FFF2-40B4-BE49-F238E27FC236}">
                <a16:creationId xmlns:a16="http://schemas.microsoft.com/office/drawing/2014/main" id="{641771B8-4C77-DD01-0011-37DF804FBC36}"/>
              </a:ext>
            </a:extLst>
          </p:cNvPr>
          <p:cNvSpPr txBox="1">
            <a:spLocks/>
          </p:cNvSpPr>
          <p:nvPr/>
        </p:nvSpPr>
        <p:spPr>
          <a:xfrm>
            <a:off x="2784575" y="836060"/>
            <a:ext cx="4886859" cy="2090981"/>
          </a:xfrm>
          <a:prstGeom prst="rect">
            <a:avLst/>
          </a:prstGeom>
        </p:spPr>
        <p:txBody>
          <a:bodyPr vert="horz" lIns="91440" tIns="144000" rIns="91440" bIns="144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トラベラー会員の</a:t>
            </a:r>
            <a:br>
              <a:rPr lang="en-US" altLang="ja-JP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lang="ja-JP" altLang="en-US" sz="1800" b="1" dirty="0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旅行記スケジュール</a:t>
            </a:r>
            <a:r>
              <a:rPr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を参考に、</a:t>
            </a:r>
            <a:br>
              <a:rPr lang="en-US" altLang="ja-JP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自分で作る</a:t>
            </a:r>
            <a:r>
              <a:rPr lang="ja-JP" altLang="en-US" sz="1800" b="1" dirty="0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旅の計画</a:t>
            </a:r>
            <a:r>
              <a:rPr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ツール（無料）で旅程プランニング</a:t>
            </a:r>
          </a:p>
          <a:p>
            <a:pPr marL="0" indent="0">
              <a:lnSpc>
                <a:spcPct val="100000"/>
              </a:lnSpc>
              <a:buNone/>
            </a:pPr>
            <a:br>
              <a:rPr lang="en-US" altLang="ja-JP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適した服装や持っていくと便利なものなどの情報は　　　</a:t>
            </a:r>
            <a:r>
              <a:rPr lang="en-US" altLang="ja-JP" sz="1800" b="1" dirty="0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Q</a:t>
            </a:r>
            <a:r>
              <a:rPr lang="ja-JP" altLang="en-US" sz="1800" b="1" dirty="0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＆</a:t>
            </a:r>
            <a:r>
              <a:rPr lang="en-US" altLang="ja-JP" sz="1800" b="1" dirty="0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A</a:t>
            </a:r>
            <a:r>
              <a:rPr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で直接トラベラー会員へ質問できる！</a:t>
            </a:r>
          </a:p>
        </p:txBody>
      </p:sp>
      <p:pic>
        <p:nvPicPr>
          <p:cNvPr id="15" name="図 14" descr="グラフィカル ユーザー インターフェイス, テキスト, アプリケーション, チャットまたはテキスト メッセージ&#10;&#10;自動的に生成された説明">
            <a:extLst>
              <a:ext uri="{FF2B5EF4-FFF2-40B4-BE49-F238E27FC236}">
                <a16:creationId xmlns:a16="http://schemas.microsoft.com/office/drawing/2014/main" id="{BA3EAAD0-5973-4C85-733E-4FFA9034F86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"/>
          <a:stretch/>
        </p:blipFill>
        <p:spPr>
          <a:xfrm>
            <a:off x="8014072" y="843238"/>
            <a:ext cx="1368000" cy="2330754"/>
          </a:xfrm>
          <a:prstGeom prst="rect">
            <a:avLst/>
          </a:prstGeom>
          <a:ln w="76200">
            <a:noFill/>
          </a:ln>
        </p:spPr>
      </p:pic>
      <p:pic>
        <p:nvPicPr>
          <p:cNvPr id="16" name="図 15" descr="グラフィカル ユーザー インターフェイス, テキスト, アプリケーション, チャットまたはテキスト メッセージ&#10;&#10;自動的に生成された説明">
            <a:extLst>
              <a:ext uri="{FF2B5EF4-FFF2-40B4-BE49-F238E27FC236}">
                <a16:creationId xmlns:a16="http://schemas.microsoft.com/office/drawing/2014/main" id="{888C5B61-77E9-8030-372D-E3F9E10BCC8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1175" y="764347"/>
            <a:ext cx="1368000" cy="2409647"/>
          </a:xfrm>
          <a:prstGeom prst="rect">
            <a:avLst/>
          </a:prstGeom>
          <a:ln w="76200">
            <a:noFill/>
          </a:ln>
        </p:spPr>
      </p:pic>
      <p:sp>
        <p:nvSpPr>
          <p:cNvPr id="17" name="コンテンツ プレースホルダー 2">
            <a:extLst>
              <a:ext uri="{FF2B5EF4-FFF2-40B4-BE49-F238E27FC236}">
                <a16:creationId xmlns:a16="http://schemas.microsoft.com/office/drawing/2014/main" id="{8842E78A-A843-9B9C-2A9B-C7FAB7F4AA99}"/>
              </a:ext>
            </a:extLst>
          </p:cNvPr>
          <p:cNvSpPr txBox="1">
            <a:spLocks/>
          </p:cNvSpPr>
          <p:nvPr/>
        </p:nvSpPr>
        <p:spPr>
          <a:xfrm>
            <a:off x="2784578" y="3392323"/>
            <a:ext cx="4835772" cy="1948314"/>
          </a:xfrm>
          <a:prstGeom prst="rect">
            <a:avLst/>
          </a:prstGeom>
        </p:spPr>
        <p:txBody>
          <a:bodyPr vert="horz" lIns="91440" tIns="144000" rIns="91440" bIns="14400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ja-JP" altLang="en-US" sz="1800" b="1" dirty="0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ホテルやツアー</a:t>
            </a:r>
            <a:r>
              <a:rPr lang="en-US" altLang="ja-JP" sz="1800" b="1" dirty="0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､</a:t>
            </a:r>
            <a:r>
              <a:rPr lang="ja-JP" altLang="en-US" sz="1800" b="1" dirty="0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航空券</a:t>
            </a:r>
            <a:r>
              <a:rPr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などの旅行商品を　　　　予約サイトから</a:t>
            </a:r>
            <a:r>
              <a:rPr lang="ja-JP" altLang="en-US" sz="1800" b="1" dirty="0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横断比較</a:t>
            </a:r>
            <a:endParaRPr lang="en-US" altLang="ja-JP" sz="1800" b="1" dirty="0">
              <a:solidFill>
                <a:schemeClr val="accent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indent="0">
              <a:lnSpc>
                <a:spcPct val="100000"/>
              </a:lnSpc>
              <a:buNone/>
            </a:pPr>
            <a:br>
              <a:rPr lang="en-US" altLang="ja-JP" sz="1800" b="1" dirty="0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海外でもスマホでネットができる</a:t>
            </a:r>
            <a:r>
              <a:rPr lang="ja-JP" altLang="en-US" sz="1800" b="1" dirty="0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海外</a:t>
            </a:r>
            <a:r>
              <a:rPr lang="en-US" altLang="ja-JP" sz="1800" b="1" dirty="0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Wi-Fi</a:t>
            </a:r>
            <a:r>
              <a:rPr lang="ja-JP" altLang="en-US" sz="1800" b="1" dirty="0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レンタル</a:t>
            </a:r>
            <a:endParaRPr lang="en-US" altLang="ja-JP" sz="1800" b="1" dirty="0">
              <a:solidFill>
                <a:schemeClr val="accent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altLang="ja-JP" sz="1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8" name="フリーフォーム: 図形 17">
            <a:extLst>
              <a:ext uri="{FF2B5EF4-FFF2-40B4-BE49-F238E27FC236}">
                <a16:creationId xmlns:a16="http://schemas.microsoft.com/office/drawing/2014/main" id="{FE6EF5CD-6AF3-8E4D-9B4F-A3CB0ADA1C5D}"/>
              </a:ext>
            </a:extLst>
          </p:cNvPr>
          <p:cNvSpPr/>
          <p:nvPr/>
        </p:nvSpPr>
        <p:spPr>
          <a:xfrm>
            <a:off x="8252334" y="3142129"/>
            <a:ext cx="1424879" cy="45719"/>
          </a:xfrm>
          <a:custGeom>
            <a:avLst/>
            <a:gdLst>
              <a:gd name="connsiteX0" fmla="*/ 0 w 1724766"/>
              <a:gd name="connsiteY0" fmla="*/ 186180 h 186180"/>
              <a:gd name="connsiteX1" fmla="*/ 624201 w 1724766"/>
              <a:gd name="connsiteY1" fmla="*/ 15 h 186180"/>
              <a:gd name="connsiteX2" fmla="*/ 1237451 w 1724766"/>
              <a:gd name="connsiteY2" fmla="*/ 175230 h 186180"/>
              <a:gd name="connsiteX3" fmla="*/ 1724766 w 1724766"/>
              <a:gd name="connsiteY3" fmla="*/ 93098 h 186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4766" h="186180">
                <a:moveTo>
                  <a:pt x="0" y="186180"/>
                </a:moveTo>
                <a:cubicBezTo>
                  <a:pt x="208979" y="94010"/>
                  <a:pt x="417959" y="1840"/>
                  <a:pt x="624201" y="15"/>
                </a:cubicBezTo>
                <a:cubicBezTo>
                  <a:pt x="830443" y="-1810"/>
                  <a:pt x="1054024" y="159716"/>
                  <a:pt x="1237451" y="175230"/>
                </a:cubicBezTo>
                <a:cubicBezTo>
                  <a:pt x="1420879" y="190744"/>
                  <a:pt x="1572822" y="141921"/>
                  <a:pt x="1724766" y="93098"/>
                </a:cubicBezTo>
              </a:path>
            </a:pathLst>
          </a:custGeom>
          <a:solidFill>
            <a:schemeClr val="bg1"/>
          </a:solidFill>
          <a:ln w="7620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A79BAB32-041B-ECA5-6C59-DE1492757629}"/>
              </a:ext>
            </a:extLst>
          </p:cNvPr>
          <p:cNvSpPr txBox="1"/>
          <p:nvPr/>
        </p:nvSpPr>
        <p:spPr>
          <a:xfrm>
            <a:off x="9168765" y="667284"/>
            <a:ext cx="1728000" cy="26161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1100" b="1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旅行記スケジュール</a:t>
            </a:r>
            <a:endParaRPr lang="en-US" altLang="ja-JP" sz="1100" b="1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0" name="フリーフォーム: 図形 19">
            <a:extLst>
              <a:ext uri="{FF2B5EF4-FFF2-40B4-BE49-F238E27FC236}">
                <a16:creationId xmlns:a16="http://schemas.microsoft.com/office/drawing/2014/main" id="{3F0C1B2E-3914-E8C7-09C6-32E781389A04}"/>
              </a:ext>
            </a:extLst>
          </p:cNvPr>
          <p:cNvSpPr/>
          <p:nvPr/>
        </p:nvSpPr>
        <p:spPr>
          <a:xfrm>
            <a:off x="9529965" y="3140050"/>
            <a:ext cx="1424879" cy="45719"/>
          </a:xfrm>
          <a:custGeom>
            <a:avLst/>
            <a:gdLst>
              <a:gd name="connsiteX0" fmla="*/ 0 w 1724766"/>
              <a:gd name="connsiteY0" fmla="*/ 186180 h 186180"/>
              <a:gd name="connsiteX1" fmla="*/ 624201 w 1724766"/>
              <a:gd name="connsiteY1" fmla="*/ 15 h 186180"/>
              <a:gd name="connsiteX2" fmla="*/ 1237451 w 1724766"/>
              <a:gd name="connsiteY2" fmla="*/ 175230 h 186180"/>
              <a:gd name="connsiteX3" fmla="*/ 1724766 w 1724766"/>
              <a:gd name="connsiteY3" fmla="*/ 93098 h 186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4766" h="186180">
                <a:moveTo>
                  <a:pt x="0" y="186180"/>
                </a:moveTo>
                <a:cubicBezTo>
                  <a:pt x="208979" y="94010"/>
                  <a:pt x="417959" y="1840"/>
                  <a:pt x="624201" y="15"/>
                </a:cubicBezTo>
                <a:cubicBezTo>
                  <a:pt x="830443" y="-1810"/>
                  <a:pt x="1054024" y="159716"/>
                  <a:pt x="1237451" y="175230"/>
                </a:cubicBezTo>
                <a:cubicBezTo>
                  <a:pt x="1420879" y="190744"/>
                  <a:pt x="1572822" y="141921"/>
                  <a:pt x="1724766" y="93098"/>
                </a:cubicBezTo>
              </a:path>
            </a:pathLst>
          </a:custGeom>
          <a:solidFill>
            <a:schemeClr val="bg1"/>
          </a:solidFill>
          <a:ln w="7620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996ADA17-FEA1-7B4A-9A76-7B1F4AA96B28}"/>
              </a:ext>
            </a:extLst>
          </p:cNvPr>
          <p:cNvSpPr txBox="1"/>
          <p:nvPr/>
        </p:nvSpPr>
        <p:spPr>
          <a:xfrm>
            <a:off x="9666217" y="3356248"/>
            <a:ext cx="1224000" cy="26161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11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航空券</a:t>
            </a:r>
            <a:endParaRPr lang="en-US" altLang="ja-JP" sz="1100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524D4FB6-003D-5FAA-C614-1626E57E9BF7}"/>
              </a:ext>
            </a:extLst>
          </p:cNvPr>
          <p:cNvSpPr/>
          <p:nvPr/>
        </p:nvSpPr>
        <p:spPr>
          <a:xfrm>
            <a:off x="7909020" y="3392323"/>
            <a:ext cx="1476000" cy="32126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4B95C607-D070-4EF2-2732-AFAA34711A75}"/>
              </a:ext>
            </a:extLst>
          </p:cNvPr>
          <p:cNvSpPr txBox="1"/>
          <p:nvPr/>
        </p:nvSpPr>
        <p:spPr>
          <a:xfrm>
            <a:off x="8045233" y="3363179"/>
            <a:ext cx="1224000" cy="26161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11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ホテル</a:t>
            </a:r>
            <a:endParaRPr lang="en-US" altLang="ja-JP" sz="1100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10315477-69D5-53DD-754D-30A48A387A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02837" y="3717953"/>
            <a:ext cx="1322947" cy="2719052"/>
          </a:xfrm>
          <a:prstGeom prst="rect">
            <a:avLst/>
          </a:prstGeom>
        </p:spPr>
      </p:pic>
      <p:sp>
        <p:nvSpPr>
          <p:cNvPr id="40" name="フリーフォーム: 図形 39">
            <a:extLst>
              <a:ext uri="{FF2B5EF4-FFF2-40B4-BE49-F238E27FC236}">
                <a16:creationId xmlns:a16="http://schemas.microsoft.com/office/drawing/2014/main" id="{D34689D8-9DEE-CF26-701F-F529F2A6D57E}"/>
              </a:ext>
            </a:extLst>
          </p:cNvPr>
          <p:cNvSpPr/>
          <p:nvPr/>
        </p:nvSpPr>
        <p:spPr>
          <a:xfrm>
            <a:off x="7937342" y="6464830"/>
            <a:ext cx="1403296" cy="63896"/>
          </a:xfrm>
          <a:custGeom>
            <a:avLst/>
            <a:gdLst>
              <a:gd name="connsiteX0" fmla="*/ 0 w 1724766"/>
              <a:gd name="connsiteY0" fmla="*/ 186180 h 186180"/>
              <a:gd name="connsiteX1" fmla="*/ 624201 w 1724766"/>
              <a:gd name="connsiteY1" fmla="*/ 15 h 186180"/>
              <a:gd name="connsiteX2" fmla="*/ 1237451 w 1724766"/>
              <a:gd name="connsiteY2" fmla="*/ 175230 h 186180"/>
              <a:gd name="connsiteX3" fmla="*/ 1724766 w 1724766"/>
              <a:gd name="connsiteY3" fmla="*/ 93098 h 186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4766" h="186180">
                <a:moveTo>
                  <a:pt x="0" y="186180"/>
                </a:moveTo>
                <a:cubicBezTo>
                  <a:pt x="208979" y="94010"/>
                  <a:pt x="417959" y="1840"/>
                  <a:pt x="624201" y="15"/>
                </a:cubicBezTo>
                <a:cubicBezTo>
                  <a:pt x="830443" y="-1810"/>
                  <a:pt x="1054024" y="159716"/>
                  <a:pt x="1237451" y="175230"/>
                </a:cubicBezTo>
                <a:cubicBezTo>
                  <a:pt x="1420879" y="190744"/>
                  <a:pt x="1572822" y="141921"/>
                  <a:pt x="1724766" y="93098"/>
                </a:cubicBezTo>
              </a:path>
            </a:pathLst>
          </a:custGeom>
          <a:solidFill>
            <a:schemeClr val="bg1"/>
          </a:solidFill>
          <a:ln w="11112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41" name="図 40">
            <a:extLst>
              <a:ext uri="{FF2B5EF4-FFF2-40B4-BE49-F238E27FC236}">
                <a16:creationId xmlns:a16="http://schemas.microsoft.com/office/drawing/2014/main" id="{900D10FA-2599-CCB6-5862-A20581CAF0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21457" y="3746305"/>
            <a:ext cx="1322472" cy="2343150"/>
          </a:xfrm>
          <a:prstGeom prst="rect">
            <a:avLst/>
          </a:prstGeom>
        </p:spPr>
      </p:pic>
      <p:pic>
        <p:nvPicPr>
          <p:cNvPr id="42" name="図 41">
            <a:extLst>
              <a:ext uri="{FF2B5EF4-FFF2-40B4-BE49-F238E27FC236}">
                <a16:creationId xmlns:a16="http://schemas.microsoft.com/office/drawing/2014/main" id="{5755BD7C-5D56-E219-E58A-97FCA9D78BC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76324"/>
          <a:stretch/>
        </p:blipFill>
        <p:spPr>
          <a:xfrm>
            <a:off x="9622593" y="5965150"/>
            <a:ext cx="1315690" cy="533881"/>
          </a:xfrm>
          <a:prstGeom prst="rect">
            <a:avLst/>
          </a:prstGeom>
        </p:spPr>
      </p:pic>
      <p:sp>
        <p:nvSpPr>
          <p:cNvPr id="43" name="フリーフォーム: 図形 42">
            <a:extLst>
              <a:ext uri="{FF2B5EF4-FFF2-40B4-BE49-F238E27FC236}">
                <a16:creationId xmlns:a16="http://schemas.microsoft.com/office/drawing/2014/main" id="{EB267B5F-768B-3F6C-3686-FF2F26BB113B}"/>
              </a:ext>
            </a:extLst>
          </p:cNvPr>
          <p:cNvSpPr/>
          <p:nvPr/>
        </p:nvSpPr>
        <p:spPr>
          <a:xfrm>
            <a:off x="9558326" y="6469893"/>
            <a:ext cx="1403296" cy="63896"/>
          </a:xfrm>
          <a:custGeom>
            <a:avLst/>
            <a:gdLst>
              <a:gd name="connsiteX0" fmla="*/ 0 w 1724766"/>
              <a:gd name="connsiteY0" fmla="*/ 186180 h 186180"/>
              <a:gd name="connsiteX1" fmla="*/ 624201 w 1724766"/>
              <a:gd name="connsiteY1" fmla="*/ 15 h 186180"/>
              <a:gd name="connsiteX2" fmla="*/ 1237451 w 1724766"/>
              <a:gd name="connsiteY2" fmla="*/ 175230 h 186180"/>
              <a:gd name="connsiteX3" fmla="*/ 1724766 w 1724766"/>
              <a:gd name="connsiteY3" fmla="*/ 93098 h 186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4766" h="186180">
                <a:moveTo>
                  <a:pt x="0" y="186180"/>
                </a:moveTo>
                <a:cubicBezTo>
                  <a:pt x="208979" y="94010"/>
                  <a:pt x="417959" y="1840"/>
                  <a:pt x="624201" y="15"/>
                </a:cubicBezTo>
                <a:cubicBezTo>
                  <a:pt x="830443" y="-1810"/>
                  <a:pt x="1054024" y="159716"/>
                  <a:pt x="1237451" y="175230"/>
                </a:cubicBezTo>
                <a:cubicBezTo>
                  <a:pt x="1420879" y="190744"/>
                  <a:pt x="1572822" y="141921"/>
                  <a:pt x="1724766" y="93098"/>
                </a:cubicBezTo>
              </a:path>
            </a:pathLst>
          </a:custGeom>
          <a:solidFill>
            <a:schemeClr val="bg1"/>
          </a:solidFill>
          <a:ln w="11112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6" name="グラフィックス 5" descr="キャレットを下へ 単色塗りつぶし">
            <a:extLst>
              <a:ext uri="{FF2B5EF4-FFF2-40B4-BE49-F238E27FC236}">
                <a16:creationId xmlns:a16="http://schemas.microsoft.com/office/drawing/2014/main" id="{75D0FB28-A2DA-9F90-F401-85131433FC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714375" y="5570374"/>
            <a:ext cx="4581759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205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122959" y="6392922"/>
            <a:ext cx="3059487" cy="365125"/>
          </a:xfrm>
        </p:spPr>
        <p:txBody>
          <a:bodyPr/>
          <a:lstStyle/>
          <a:p>
            <a:r>
              <a:rPr lang="en-US" altLang="ja-JP" dirty="0"/>
              <a:t>Copyright © Kakaku.com, Inc. All Rights Reserved.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9040632" y="6338748"/>
            <a:ext cx="2743200" cy="365125"/>
          </a:xfrm>
        </p:spPr>
        <p:txBody>
          <a:bodyPr/>
          <a:lstStyle/>
          <a:p>
            <a:fld id="{D8B91448-09D1-4BE7-A07D-AABAAA73F2EB}" type="slidenum">
              <a:rPr kumimoji="1" lang="ja-JP" altLang="en-US" sz="1050" smtClean="0"/>
              <a:t>6</a:t>
            </a:fld>
            <a:endParaRPr kumimoji="1" lang="ja-JP" altLang="en-US" sz="1050" dirty="0"/>
          </a:p>
        </p:txBody>
      </p:sp>
      <p:sp>
        <p:nvSpPr>
          <p:cNvPr id="8" name="テキスト プレースホルダー 8">
            <a:extLst>
              <a:ext uri="{FF2B5EF4-FFF2-40B4-BE49-F238E27FC236}">
                <a16:creationId xmlns:a16="http://schemas.microsoft.com/office/drawing/2014/main" id="{074A1CB5-B0E5-D98E-72A1-125CC643B977}"/>
              </a:ext>
            </a:extLst>
          </p:cNvPr>
          <p:cNvSpPr txBox="1">
            <a:spLocks/>
          </p:cNvSpPr>
          <p:nvPr/>
        </p:nvSpPr>
        <p:spPr>
          <a:xfrm>
            <a:off x="156893" y="183604"/>
            <a:ext cx="7692391" cy="31882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コンテンツの紹介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7251754-9E49-EF90-A8AB-8A4FDF550A5C}"/>
              </a:ext>
            </a:extLst>
          </p:cNvPr>
          <p:cNvSpPr/>
          <p:nvPr/>
        </p:nvSpPr>
        <p:spPr>
          <a:xfrm>
            <a:off x="465366" y="740138"/>
            <a:ext cx="2168434" cy="565278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82B93398-A768-E9BE-901E-B8AD9679F073}"/>
              </a:ext>
            </a:extLst>
          </p:cNvPr>
          <p:cNvSpPr txBox="1"/>
          <p:nvPr/>
        </p:nvSpPr>
        <p:spPr>
          <a:xfrm>
            <a:off x="1209950" y="104828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旅行中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7ECA407-C69B-F64A-045C-088419895D4C}"/>
              </a:ext>
            </a:extLst>
          </p:cNvPr>
          <p:cNvSpPr txBox="1"/>
          <p:nvPr/>
        </p:nvSpPr>
        <p:spPr>
          <a:xfrm>
            <a:off x="505911" y="892987"/>
            <a:ext cx="7713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b="1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05</a:t>
            </a:r>
            <a:endParaRPr lang="ja-JP" altLang="en-US" sz="4000" b="1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27" name="グラフィックス 26" descr="キャレットを下へ 単色塗りつぶし">
            <a:extLst>
              <a:ext uri="{FF2B5EF4-FFF2-40B4-BE49-F238E27FC236}">
                <a16:creationId xmlns:a16="http://schemas.microsoft.com/office/drawing/2014/main" id="{9A976BD1-BDEF-D1AB-0CE1-41031032C1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760346" y="2899205"/>
            <a:ext cx="4581759" cy="914400"/>
          </a:xfrm>
          <a:prstGeom prst="rect">
            <a:avLst/>
          </a:prstGeom>
        </p:spPr>
      </p:pic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B328F667-FADF-89AB-0E84-051714C6E9DB}"/>
              </a:ext>
            </a:extLst>
          </p:cNvPr>
          <p:cNvSpPr txBox="1"/>
          <p:nvPr/>
        </p:nvSpPr>
        <p:spPr>
          <a:xfrm>
            <a:off x="1212130" y="3857163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共有・記録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BA740D23-3BB0-E59B-0B4C-57FF75422F2F}"/>
              </a:ext>
            </a:extLst>
          </p:cNvPr>
          <p:cNvSpPr txBox="1"/>
          <p:nvPr/>
        </p:nvSpPr>
        <p:spPr>
          <a:xfrm>
            <a:off x="508093" y="3701860"/>
            <a:ext cx="7713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b="1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06</a:t>
            </a:r>
            <a:endParaRPr lang="ja-JP" altLang="en-US" sz="4000" b="1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0" name="コンテンツ プレースホルダー 2">
            <a:extLst>
              <a:ext uri="{FF2B5EF4-FFF2-40B4-BE49-F238E27FC236}">
                <a16:creationId xmlns:a16="http://schemas.microsoft.com/office/drawing/2014/main" id="{83AE66CA-9BB4-6E4D-44C2-2313EB5B0847}"/>
              </a:ext>
            </a:extLst>
          </p:cNvPr>
          <p:cNvSpPr txBox="1">
            <a:spLocks/>
          </p:cNvSpPr>
          <p:nvPr/>
        </p:nvSpPr>
        <p:spPr>
          <a:xfrm>
            <a:off x="2672401" y="1538967"/>
            <a:ext cx="5009359" cy="914400"/>
          </a:xfrm>
          <a:prstGeom prst="rect">
            <a:avLst/>
          </a:prstGeom>
        </p:spPr>
        <p:txBody>
          <a:bodyPr vert="horz" lIns="91440" tIns="144000" rIns="91440" bIns="144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国内・海外のレストランや観光地、施設の情報とクチコミを</a:t>
            </a:r>
            <a:br>
              <a:rPr lang="en-US" altLang="ja-JP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lang="ja-JP" altLang="en-US" sz="1800" b="1" dirty="0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旅行ガイド</a:t>
            </a:r>
            <a:r>
              <a:rPr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でチェックしながら観光。</a:t>
            </a:r>
            <a:endParaRPr lang="ja-JP" altLang="en-US" sz="1400" b="1" dirty="0">
              <a:solidFill>
                <a:schemeClr val="accent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31" name="図 30">
            <a:extLst>
              <a:ext uri="{FF2B5EF4-FFF2-40B4-BE49-F238E27FC236}">
                <a16:creationId xmlns:a16="http://schemas.microsoft.com/office/drawing/2014/main" id="{E57C8D7B-0C24-AE9F-793A-821E118197C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52154" y="903407"/>
            <a:ext cx="1476000" cy="2505847"/>
          </a:xfrm>
          <a:prstGeom prst="rect">
            <a:avLst/>
          </a:prstGeom>
          <a:ln w="76200">
            <a:solidFill>
              <a:schemeClr val="accent3">
                <a:lumMod val="20000"/>
                <a:lumOff val="80000"/>
              </a:schemeClr>
            </a:solidFill>
          </a:ln>
        </p:spPr>
      </p:pic>
      <p:pic>
        <p:nvPicPr>
          <p:cNvPr id="32" name="図 31" descr="マップ&#10;&#10;自動的に生成された説明">
            <a:extLst>
              <a:ext uri="{FF2B5EF4-FFF2-40B4-BE49-F238E27FC236}">
                <a16:creationId xmlns:a16="http://schemas.microsoft.com/office/drawing/2014/main" id="{5A2B34A9-6874-2D9A-6479-973D79FE199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91876" y="895438"/>
            <a:ext cx="1476000" cy="2697887"/>
          </a:xfrm>
          <a:prstGeom prst="rect">
            <a:avLst/>
          </a:prstGeom>
          <a:ln w="76200">
            <a:solidFill>
              <a:schemeClr val="accent3">
                <a:lumMod val="20000"/>
                <a:lumOff val="80000"/>
              </a:schemeClr>
            </a:solidFill>
          </a:ln>
        </p:spPr>
      </p:pic>
      <p:sp>
        <p:nvSpPr>
          <p:cNvPr id="33" name="コンテンツ プレースホルダー 2">
            <a:extLst>
              <a:ext uri="{FF2B5EF4-FFF2-40B4-BE49-F238E27FC236}">
                <a16:creationId xmlns:a16="http://schemas.microsoft.com/office/drawing/2014/main" id="{4B064E3A-2D22-B28A-EEEB-8808D60D4DD1}"/>
              </a:ext>
            </a:extLst>
          </p:cNvPr>
          <p:cNvSpPr txBox="1">
            <a:spLocks/>
          </p:cNvSpPr>
          <p:nvPr/>
        </p:nvSpPr>
        <p:spPr>
          <a:xfrm>
            <a:off x="2741887" y="3437451"/>
            <a:ext cx="4946348" cy="2955471"/>
          </a:xfrm>
          <a:prstGeom prst="rect">
            <a:avLst/>
          </a:prstGeom>
        </p:spPr>
        <p:txBody>
          <a:bodyPr vert="horz" lIns="91440" tIns="144000" rIns="91440" bIns="144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ja-JP" altLang="en-US" sz="1800" b="1" dirty="0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クチコミ</a:t>
            </a:r>
            <a:r>
              <a:rPr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で　　　　　　　　　　　　　　　　　　　　観光スポットやホテルなどの情報を投稿。</a:t>
            </a:r>
            <a:endParaRPr lang="en-US" altLang="ja-JP" sz="1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altLang="ja-JP" sz="1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ja-JP" altLang="en-US" sz="1800" b="1" dirty="0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旅行記</a:t>
            </a:r>
            <a:r>
              <a:rPr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では、　　　　　　　　　　　　　　　　　　　写真や文章、スケジュールで旅の行程を　記録、共有。</a:t>
            </a:r>
            <a:endParaRPr lang="en-US" altLang="ja-JP" sz="1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altLang="ja-JP" sz="1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エリアなど、旅行の投稿記録をトラベラー会員は　　　　アーカイブできる。</a:t>
            </a:r>
            <a:endParaRPr lang="en-US" altLang="ja-JP" sz="1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34" name="図 33">
            <a:extLst>
              <a:ext uri="{FF2B5EF4-FFF2-40B4-BE49-F238E27FC236}">
                <a16:creationId xmlns:a16="http://schemas.microsoft.com/office/drawing/2014/main" id="{90F3BB6C-E833-2846-E362-8265928B801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62213" y="3622005"/>
            <a:ext cx="1476000" cy="2901302"/>
          </a:xfrm>
          <a:prstGeom prst="rect">
            <a:avLst/>
          </a:prstGeom>
          <a:ln w="76200">
            <a:solidFill>
              <a:schemeClr val="accent3">
                <a:lumMod val="20000"/>
                <a:lumOff val="80000"/>
              </a:schemeClr>
            </a:solidFill>
          </a:ln>
        </p:spPr>
      </p:pic>
      <p:sp>
        <p:nvSpPr>
          <p:cNvPr id="35" name="フリーフォーム: 図形 34">
            <a:extLst>
              <a:ext uri="{FF2B5EF4-FFF2-40B4-BE49-F238E27FC236}">
                <a16:creationId xmlns:a16="http://schemas.microsoft.com/office/drawing/2014/main" id="{B5600600-65FC-AF6D-4F55-86B5F994933C}"/>
              </a:ext>
            </a:extLst>
          </p:cNvPr>
          <p:cNvSpPr/>
          <p:nvPr/>
        </p:nvSpPr>
        <p:spPr>
          <a:xfrm>
            <a:off x="7779225" y="3466616"/>
            <a:ext cx="1792292" cy="62213"/>
          </a:xfrm>
          <a:custGeom>
            <a:avLst/>
            <a:gdLst>
              <a:gd name="connsiteX0" fmla="*/ 0 w 1724766"/>
              <a:gd name="connsiteY0" fmla="*/ 186180 h 186180"/>
              <a:gd name="connsiteX1" fmla="*/ 624201 w 1724766"/>
              <a:gd name="connsiteY1" fmla="*/ 15 h 186180"/>
              <a:gd name="connsiteX2" fmla="*/ 1237451 w 1724766"/>
              <a:gd name="connsiteY2" fmla="*/ 175230 h 186180"/>
              <a:gd name="connsiteX3" fmla="*/ 1724766 w 1724766"/>
              <a:gd name="connsiteY3" fmla="*/ 93098 h 186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4766" h="186180">
                <a:moveTo>
                  <a:pt x="0" y="186180"/>
                </a:moveTo>
                <a:cubicBezTo>
                  <a:pt x="208979" y="94010"/>
                  <a:pt x="417959" y="1840"/>
                  <a:pt x="624201" y="15"/>
                </a:cubicBezTo>
                <a:cubicBezTo>
                  <a:pt x="830443" y="-1810"/>
                  <a:pt x="1054024" y="159716"/>
                  <a:pt x="1237451" y="175230"/>
                </a:cubicBezTo>
                <a:cubicBezTo>
                  <a:pt x="1420879" y="190744"/>
                  <a:pt x="1572822" y="141921"/>
                  <a:pt x="1724766" y="93098"/>
                </a:cubicBezTo>
              </a:path>
            </a:pathLst>
          </a:custGeom>
          <a:solidFill>
            <a:schemeClr val="bg1"/>
          </a:solidFill>
          <a:ln w="190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6" name="フリーフォーム: 図形 35">
            <a:extLst>
              <a:ext uri="{FF2B5EF4-FFF2-40B4-BE49-F238E27FC236}">
                <a16:creationId xmlns:a16="http://schemas.microsoft.com/office/drawing/2014/main" id="{B27C8CC1-8FF1-B06D-034B-025E5705ABBC}"/>
              </a:ext>
            </a:extLst>
          </p:cNvPr>
          <p:cNvSpPr/>
          <p:nvPr/>
        </p:nvSpPr>
        <p:spPr>
          <a:xfrm>
            <a:off x="9516086" y="3437935"/>
            <a:ext cx="1792292" cy="62213"/>
          </a:xfrm>
          <a:custGeom>
            <a:avLst/>
            <a:gdLst>
              <a:gd name="connsiteX0" fmla="*/ 0 w 1724766"/>
              <a:gd name="connsiteY0" fmla="*/ 186180 h 186180"/>
              <a:gd name="connsiteX1" fmla="*/ 624201 w 1724766"/>
              <a:gd name="connsiteY1" fmla="*/ 15 h 186180"/>
              <a:gd name="connsiteX2" fmla="*/ 1237451 w 1724766"/>
              <a:gd name="connsiteY2" fmla="*/ 175230 h 186180"/>
              <a:gd name="connsiteX3" fmla="*/ 1724766 w 1724766"/>
              <a:gd name="connsiteY3" fmla="*/ 93098 h 186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4766" h="186180">
                <a:moveTo>
                  <a:pt x="0" y="186180"/>
                </a:moveTo>
                <a:cubicBezTo>
                  <a:pt x="208979" y="94010"/>
                  <a:pt x="417959" y="1840"/>
                  <a:pt x="624201" y="15"/>
                </a:cubicBezTo>
                <a:cubicBezTo>
                  <a:pt x="830443" y="-1810"/>
                  <a:pt x="1054024" y="159716"/>
                  <a:pt x="1237451" y="175230"/>
                </a:cubicBezTo>
                <a:cubicBezTo>
                  <a:pt x="1420879" y="190744"/>
                  <a:pt x="1572822" y="141921"/>
                  <a:pt x="1724766" y="93098"/>
                </a:cubicBezTo>
              </a:path>
            </a:pathLst>
          </a:custGeom>
          <a:solidFill>
            <a:schemeClr val="bg1"/>
          </a:solidFill>
          <a:ln w="190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7" name="フリーフォーム: 図形 36">
            <a:extLst>
              <a:ext uri="{FF2B5EF4-FFF2-40B4-BE49-F238E27FC236}">
                <a16:creationId xmlns:a16="http://schemas.microsoft.com/office/drawing/2014/main" id="{1E0F93B9-9B34-08E9-CA4D-56F66FFEB9C0}"/>
              </a:ext>
            </a:extLst>
          </p:cNvPr>
          <p:cNvSpPr/>
          <p:nvPr/>
        </p:nvSpPr>
        <p:spPr>
          <a:xfrm>
            <a:off x="9516086" y="6521313"/>
            <a:ext cx="1792292" cy="62213"/>
          </a:xfrm>
          <a:custGeom>
            <a:avLst/>
            <a:gdLst>
              <a:gd name="connsiteX0" fmla="*/ 0 w 1724766"/>
              <a:gd name="connsiteY0" fmla="*/ 186180 h 186180"/>
              <a:gd name="connsiteX1" fmla="*/ 624201 w 1724766"/>
              <a:gd name="connsiteY1" fmla="*/ 15 h 186180"/>
              <a:gd name="connsiteX2" fmla="*/ 1237451 w 1724766"/>
              <a:gd name="connsiteY2" fmla="*/ 175230 h 186180"/>
              <a:gd name="connsiteX3" fmla="*/ 1724766 w 1724766"/>
              <a:gd name="connsiteY3" fmla="*/ 93098 h 186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4766" h="186180">
                <a:moveTo>
                  <a:pt x="0" y="186180"/>
                </a:moveTo>
                <a:cubicBezTo>
                  <a:pt x="208979" y="94010"/>
                  <a:pt x="417959" y="1840"/>
                  <a:pt x="624201" y="15"/>
                </a:cubicBezTo>
                <a:cubicBezTo>
                  <a:pt x="830443" y="-1810"/>
                  <a:pt x="1054024" y="159716"/>
                  <a:pt x="1237451" y="175230"/>
                </a:cubicBezTo>
                <a:cubicBezTo>
                  <a:pt x="1420879" y="190744"/>
                  <a:pt x="1572822" y="141921"/>
                  <a:pt x="1724766" y="93098"/>
                </a:cubicBezTo>
              </a:path>
            </a:pathLst>
          </a:custGeom>
          <a:solidFill>
            <a:schemeClr val="bg1"/>
          </a:solidFill>
          <a:ln w="190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241153E6-5C6F-BDCE-3F42-F23396DDAA83}"/>
              </a:ext>
            </a:extLst>
          </p:cNvPr>
          <p:cNvSpPr txBox="1"/>
          <p:nvPr/>
        </p:nvSpPr>
        <p:spPr>
          <a:xfrm>
            <a:off x="8050898" y="740138"/>
            <a:ext cx="1224000" cy="26161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1100" b="1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旅行ガイド</a:t>
            </a:r>
            <a:endParaRPr lang="en-US" altLang="ja-JP" sz="1100" b="1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DDF61848-EDBA-FE1E-1D69-66717915605F}"/>
              </a:ext>
            </a:extLst>
          </p:cNvPr>
          <p:cNvSpPr txBox="1"/>
          <p:nvPr/>
        </p:nvSpPr>
        <p:spPr>
          <a:xfrm>
            <a:off x="9800232" y="724244"/>
            <a:ext cx="1224000" cy="26161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1100" b="1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施設情報</a:t>
            </a:r>
            <a:endParaRPr lang="en-US" altLang="ja-JP" sz="1100" b="1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268CCF40-ED7A-A6F0-7D94-8294617D584B}"/>
              </a:ext>
            </a:extLst>
          </p:cNvPr>
          <p:cNvSpPr txBox="1"/>
          <p:nvPr/>
        </p:nvSpPr>
        <p:spPr>
          <a:xfrm>
            <a:off x="9656232" y="3505798"/>
            <a:ext cx="1512000" cy="26161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1100" b="1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トラベラーページ</a:t>
            </a:r>
            <a:endParaRPr lang="en-US" altLang="ja-JP" sz="1100" b="1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45" name="図 44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907B6AA8-2361-C190-A85B-47E30FC239E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97981" y="3622007"/>
            <a:ext cx="1476000" cy="2961519"/>
          </a:xfrm>
          <a:prstGeom prst="rect">
            <a:avLst/>
          </a:prstGeom>
          <a:ln w="76200">
            <a:solidFill>
              <a:schemeClr val="accent3">
                <a:lumMod val="20000"/>
                <a:lumOff val="80000"/>
              </a:schemeClr>
            </a:solidFill>
          </a:ln>
        </p:spPr>
      </p:pic>
      <p:sp>
        <p:nvSpPr>
          <p:cNvPr id="46" name="フリーフォーム: 図形 45">
            <a:extLst>
              <a:ext uri="{FF2B5EF4-FFF2-40B4-BE49-F238E27FC236}">
                <a16:creationId xmlns:a16="http://schemas.microsoft.com/office/drawing/2014/main" id="{6E9DE3F8-931D-8B85-D918-E223B9CAA1F5}"/>
              </a:ext>
            </a:extLst>
          </p:cNvPr>
          <p:cNvSpPr/>
          <p:nvPr/>
        </p:nvSpPr>
        <p:spPr>
          <a:xfrm>
            <a:off x="7681760" y="6612183"/>
            <a:ext cx="1792292" cy="62213"/>
          </a:xfrm>
          <a:custGeom>
            <a:avLst/>
            <a:gdLst>
              <a:gd name="connsiteX0" fmla="*/ 0 w 1724766"/>
              <a:gd name="connsiteY0" fmla="*/ 186180 h 186180"/>
              <a:gd name="connsiteX1" fmla="*/ 624201 w 1724766"/>
              <a:gd name="connsiteY1" fmla="*/ 15 h 186180"/>
              <a:gd name="connsiteX2" fmla="*/ 1237451 w 1724766"/>
              <a:gd name="connsiteY2" fmla="*/ 175230 h 186180"/>
              <a:gd name="connsiteX3" fmla="*/ 1724766 w 1724766"/>
              <a:gd name="connsiteY3" fmla="*/ 93098 h 186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4766" h="186180">
                <a:moveTo>
                  <a:pt x="0" y="186180"/>
                </a:moveTo>
                <a:cubicBezTo>
                  <a:pt x="208979" y="94010"/>
                  <a:pt x="417959" y="1840"/>
                  <a:pt x="624201" y="15"/>
                </a:cubicBezTo>
                <a:cubicBezTo>
                  <a:pt x="830443" y="-1810"/>
                  <a:pt x="1054024" y="159716"/>
                  <a:pt x="1237451" y="175230"/>
                </a:cubicBezTo>
                <a:cubicBezTo>
                  <a:pt x="1420879" y="190744"/>
                  <a:pt x="1572822" y="141921"/>
                  <a:pt x="1724766" y="93098"/>
                </a:cubicBezTo>
              </a:path>
            </a:pathLst>
          </a:custGeom>
          <a:solidFill>
            <a:schemeClr val="bg1"/>
          </a:solidFill>
          <a:ln w="190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230A7C44-EB5E-6BDE-7E54-7A973D22E8C6}"/>
              </a:ext>
            </a:extLst>
          </p:cNvPr>
          <p:cNvSpPr txBox="1"/>
          <p:nvPr/>
        </p:nvSpPr>
        <p:spPr>
          <a:xfrm>
            <a:off x="8058315" y="3505798"/>
            <a:ext cx="1224000" cy="26161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1100" b="1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旅行記</a:t>
            </a:r>
            <a:endParaRPr lang="en-US" altLang="ja-JP" sz="1100" b="1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3334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130028" y="6418493"/>
            <a:ext cx="3059487" cy="365125"/>
          </a:xfrm>
        </p:spPr>
        <p:txBody>
          <a:bodyPr/>
          <a:lstStyle/>
          <a:p>
            <a:r>
              <a:rPr lang="en-US" altLang="ja-JP" dirty="0"/>
              <a:t>Copyright © Kakaku.com, Inc. All Rights Reserved.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91448-09D1-4BE7-A07D-AABAAA73F2EB}" type="slidenum">
              <a:rPr kumimoji="1" lang="ja-JP" altLang="en-US" sz="1050" smtClean="0"/>
              <a:t>7</a:t>
            </a:fld>
            <a:endParaRPr kumimoji="1" lang="ja-JP" altLang="en-US" sz="1050" dirty="0"/>
          </a:p>
        </p:txBody>
      </p:sp>
      <p:sp>
        <p:nvSpPr>
          <p:cNvPr id="8" name="テキスト プレースホルダー 8">
            <a:extLst>
              <a:ext uri="{FF2B5EF4-FFF2-40B4-BE49-F238E27FC236}">
                <a16:creationId xmlns:a16="http://schemas.microsoft.com/office/drawing/2014/main" id="{074A1CB5-B0E5-D98E-72A1-125CC643B977}"/>
              </a:ext>
            </a:extLst>
          </p:cNvPr>
          <p:cNvSpPr txBox="1">
            <a:spLocks/>
          </p:cNvSpPr>
          <p:nvPr/>
        </p:nvSpPr>
        <p:spPr>
          <a:xfrm>
            <a:off x="156893" y="183604"/>
            <a:ext cx="7692391" cy="31882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ユーザー属性</a:t>
            </a:r>
          </a:p>
        </p:txBody>
      </p:sp>
      <p:sp>
        <p:nvSpPr>
          <p:cNvPr id="46" name="フリーフォーム: 図形 45">
            <a:extLst>
              <a:ext uri="{FF2B5EF4-FFF2-40B4-BE49-F238E27FC236}">
                <a16:creationId xmlns:a16="http://schemas.microsoft.com/office/drawing/2014/main" id="{6E9DE3F8-931D-8B85-D918-E223B9CAA1F5}"/>
              </a:ext>
            </a:extLst>
          </p:cNvPr>
          <p:cNvSpPr/>
          <p:nvPr/>
        </p:nvSpPr>
        <p:spPr>
          <a:xfrm>
            <a:off x="6700685" y="6431208"/>
            <a:ext cx="1792292" cy="62213"/>
          </a:xfrm>
          <a:custGeom>
            <a:avLst/>
            <a:gdLst>
              <a:gd name="connsiteX0" fmla="*/ 0 w 1724766"/>
              <a:gd name="connsiteY0" fmla="*/ 186180 h 186180"/>
              <a:gd name="connsiteX1" fmla="*/ 624201 w 1724766"/>
              <a:gd name="connsiteY1" fmla="*/ 15 h 186180"/>
              <a:gd name="connsiteX2" fmla="*/ 1237451 w 1724766"/>
              <a:gd name="connsiteY2" fmla="*/ 175230 h 186180"/>
              <a:gd name="connsiteX3" fmla="*/ 1724766 w 1724766"/>
              <a:gd name="connsiteY3" fmla="*/ 93098 h 186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4766" h="186180">
                <a:moveTo>
                  <a:pt x="0" y="186180"/>
                </a:moveTo>
                <a:cubicBezTo>
                  <a:pt x="208979" y="94010"/>
                  <a:pt x="417959" y="1840"/>
                  <a:pt x="624201" y="15"/>
                </a:cubicBezTo>
                <a:cubicBezTo>
                  <a:pt x="830443" y="-1810"/>
                  <a:pt x="1054024" y="159716"/>
                  <a:pt x="1237451" y="175230"/>
                </a:cubicBezTo>
                <a:cubicBezTo>
                  <a:pt x="1420879" y="190744"/>
                  <a:pt x="1572822" y="141921"/>
                  <a:pt x="1724766" y="93098"/>
                </a:cubicBezTo>
              </a:path>
            </a:pathLst>
          </a:custGeom>
          <a:solidFill>
            <a:schemeClr val="bg1"/>
          </a:solidFill>
          <a:ln w="190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32FFD8D3-3137-8CF9-8B28-DF8B62ED90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68" r="17602" b="9332"/>
          <a:stretch/>
        </p:blipFill>
        <p:spPr>
          <a:xfrm>
            <a:off x="7629569" y="3909506"/>
            <a:ext cx="2704138" cy="2586596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F3908495-5D4C-3EA7-F8DA-892F596652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310" r="20894"/>
          <a:stretch/>
        </p:blipFill>
        <p:spPr>
          <a:xfrm>
            <a:off x="1678036" y="3853253"/>
            <a:ext cx="2739421" cy="2723819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812FAB26-10AD-463B-63EF-D480A550197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506" r="21752"/>
          <a:stretch/>
        </p:blipFill>
        <p:spPr>
          <a:xfrm>
            <a:off x="4567383" y="3841459"/>
            <a:ext cx="2796543" cy="2723819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E70BB29B-3FAB-9CA5-1547-3DBFD87459C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0953" r="22365" b="2956"/>
          <a:stretch/>
        </p:blipFill>
        <p:spPr>
          <a:xfrm>
            <a:off x="7986357" y="1267699"/>
            <a:ext cx="2391269" cy="2311542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DA0638B2-221E-3C2A-A787-CC04DB636EA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7335" r="17294" b="26532"/>
          <a:stretch/>
        </p:blipFill>
        <p:spPr>
          <a:xfrm>
            <a:off x="1823874" y="2691756"/>
            <a:ext cx="5410909" cy="823634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24B97CAA-8193-D174-075C-9D12F1021CB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5182" r="16614" b="28059"/>
          <a:stretch/>
        </p:blipFill>
        <p:spPr>
          <a:xfrm>
            <a:off x="1822038" y="1401724"/>
            <a:ext cx="5617039" cy="819114"/>
          </a:xfrm>
          <a:prstGeom prst="rect">
            <a:avLst/>
          </a:prstGeom>
        </p:spPr>
      </p:pic>
      <p:sp>
        <p:nvSpPr>
          <p:cNvPr id="12" name="タイトル 4">
            <a:extLst>
              <a:ext uri="{FF2B5EF4-FFF2-40B4-BE49-F238E27FC236}">
                <a16:creationId xmlns:a16="http://schemas.microsoft.com/office/drawing/2014/main" id="{5188F7F8-222D-956B-3DAC-8A66EDD69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626" y="710876"/>
            <a:ext cx="2391269" cy="540211"/>
          </a:xfrm>
        </p:spPr>
        <p:txBody>
          <a:bodyPr>
            <a:normAutofit/>
          </a:bodyPr>
          <a:lstStyle/>
          <a:p>
            <a:r>
              <a:rPr kumimoji="1" lang="ja-JP" altLang="en-US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閲覧者属性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424EF8E-459A-ED55-1E88-6161ED01AE28}"/>
              </a:ext>
            </a:extLst>
          </p:cNvPr>
          <p:cNvSpPr txBox="1"/>
          <p:nvPr/>
        </p:nvSpPr>
        <p:spPr>
          <a:xfrm>
            <a:off x="2769406" y="1662761"/>
            <a:ext cx="6659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男性</a:t>
            </a:r>
            <a:endParaRPr lang="ja-JP" altLang="en-US" sz="2400" b="1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2DF0128C-DCEC-114E-10D7-BAB20E8034FA}"/>
              </a:ext>
            </a:extLst>
          </p:cNvPr>
          <p:cNvSpPr txBox="1"/>
          <p:nvPr/>
        </p:nvSpPr>
        <p:spPr>
          <a:xfrm>
            <a:off x="5387857" y="1662761"/>
            <a:ext cx="5789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女性</a:t>
            </a:r>
            <a:endParaRPr lang="ja-JP" altLang="en-US" sz="2400" b="1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02B6491-0F8D-8DF9-5F50-7DABCFB21438}"/>
              </a:ext>
            </a:extLst>
          </p:cNvPr>
          <p:cNvSpPr txBox="1"/>
          <p:nvPr/>
        </p:nvSpPr>
        <p:spPr>
          <a:xfrm>
            <a:off x="1259637" y="1664429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性別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B5019B95-43BB-AFB1-3B6D-9D23AD844605}"/>
              </a:ext>
            </a:extLst>
          </p:cNvPr>
          <p:cNvSpPr txBox="1"/>
          <p:nvPr/>
        </p:nvSpPr>
        <p:spPr>
          <a:xfrm>
            <a:off x="2305807" y="2424383"/>
            <a:ext cx="942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>
                <a:latin typeface="游ゴシック" panose="020B0400000000000000" pitchFamily="50" charset="-128"/>
                <a:ea typeface="游ゴシック" panose="020B0400000000000000" pitchFamily="50" charset="-128"/>
              </a:rPr>
              <a:t>20-34</a:t>
            </a:r>
            <a:r>
              <a:rPr lang="ja-JP" altLang="en-US" sz="900" b="1">
                <a:latin typeface="游ゴシック" panose="020B0400000000000000" pitchFamily="50" charset="-128"/>
                <a:ea typeface="游ゴシック" panose="020B0400000000000000" pitchFamily="50" charset="-128"/>
              </a:rPr>
              <a:t>歳</a:t>
            </a:r>
            <a:endParaRPr lang="ja-JP" altLang="en-US" sz="1100" b="1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02B48596-4829-61CE-C02A-039CED9B57A5}"/>
              </a:ext>
            </a:extLst>
          </p:cNvPr>
          <p:cNvSpPr txBox="1"/>
          <p:nvPr/>
        </p:nvSpPr>
        <p:spPr>
          <a:xfrm>
            <a:off x="6468876" y="2455163"/>
            <a:ext cx="6682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65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歳～</a:t>
            </a:r>
            <a:endParaRPr lang="ja-JP" altLang="en-US" sz="11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A3B5741D-1D72-C45D-9E0C-56D662F06BC0}"/>
              </a:ext>
            </a:extLst>
          </p:cNvPr>
          <p:cNvSpPr txBox="1"/>
          <p:nvPr/>
        </p:nvSpPr>
        <p:spPr>
          <a:xfrm>
            <a:off x="3823739" y="2872838"/>
            <a:ext cx="999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29</a:t>
            </a:r>
            <a:r>
              <a:rPr lang="en-US" altLang="ja-JP" sz="12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%</a:t>
            </a:r>
            <a:endParaRPr lang="ja-JP" altLang="en-US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39B6F5CE-BE34-9BA2-F682-955B37401E66}"/>
              </a:ext>
            </a:extLst>
          </p:cNvPr>
          <p:cNvSpPr txBox="1"/>
          <p:nvPr/>
        </p:nvSpPr>
        <p:spPr>
          <a:xfrm>
            <a:off x="5444121" y="2872838"/>
            <a:ext cx="9127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32</a:t>
            </a:r>
            <a:r>
              <a:rPr lang="en-US" altLang="ja-JP" sz="12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%</a:t>
            </a:r>
            <a:endParaRPr lang="ja-JP" altLang="en-US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80090971-4A21-D105-CF88-327F78725968}"/>
              </a:ext>
            </a:extLst>
          </p:cNvPr>
          <p:cNvSpPr txBox="1"/>
          <p:nvPr/>
        </p:nvSpPr>
        <p:spPr>
          <a:xfrm>
            <a:off x="2233217" y="2872838"/>
            <a:ext cx="999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30</a:t>
            </a:r>
            <a:r>
              <a:rPr lang="en-US" altLang="ja-JP" sz="12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%</a:t>
            </a:r>
            <a:endParaRPr lang="ja-JP" altLang="en-US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C7F84E9C-2869-57AD-2E59-920A41F5D586}"/>
              </a:ext>
            </a:extLst>
          </p:cNvPr>
          <p:cNvSpPr txBox="1"/>
          <p:nvPr/>
        </p:nvSpPr>
        <p:spPr>
          <a:xfrm>
            <a:off x="6721419" y="2934391"/>
            <a:ext cx="5793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b="1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9</a:t>
            </a:r>
            <a:r>
              <a:rPr lang="en-US" altLang="ja-JP" sz="1000" b="1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%</a:t>
            </a:r>
            <a:endParaRPr lang="ja-JP" altLang="en-US" sz="1200" b="1" dirty="0">
              <a:solidFill>
                <a:schemeClr val="bg1">
                  <a:lumMod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3B64655A-E2CF-8CAC-8D19-31A235E4FEB3}"/>
              </a:ext>
            </a:extLst>
          </p:cNvPr>
          <p:cNvSpPr txBox="1"/>
          <p:nvPr/>
        </p:nvSpPr>
        <p:spPr>
          <a:xfrm>
            <a:off x="3804417" y="2424383"/>
            <a:ext cx="942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>
                <a:latin typeface="游ゴシック" panose="020B0400000000000000" pitchFamily="50" charset="-128"/>
                <a:ea typeface="游ゴシック" panose="020B0400000000000000" pitchFamily="50" charset="-128"/>
              </a:rPr>
              <a:t>35-49</a:t>
            </a:r>
            <a:r>
              <a:rPr lang="ja-JP" altLang="en-US" sz="900" b="1">
                <a:latin typeface="游ゴシック" panose="020B0400000000000000" pitchFamily="50" charset="-128"/>
                <a:ea typeface="游ゴシック" panose="020B0400000000000000" pitchFamily="50" charset="-128"/>
              </a:rPr>
              <a:t>歳</a:t>
            </a:r>
            <a:endParaRPr lang="ja-JP" altLang="en-US" sz="1100" b="1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4AE60B34-78EF-557A-ADDB-E318EB4FB19A}"/>
              </a:ext>
            </a:extLst>
          </p:cNvPr>
          <p:cNvSpPr txBox="1"/>
          <p:nvPr/>
        </p:nvSpPr>
        <p:spPr>
          <a:xfrm>
            <a:off x="5309002" y="2424383"/>
            <a:ext cx="942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>
                <a:latin typeface="游ゴシック" panose="020B0400000000000000" pitchFamily="50" charset="-128"/>
                <a:ea typeface="游ゴシック" panose="020B0400000000000000" pitchFamily="50" charset="-128"/>
              </a:rPr>
              <a:t>50-64</a:t>
            </a:r>
            <a:r>
              <a:rPr lang="ja-JP" altLang="en-US" sz="900" b="1">
                <a:latin typeface="游ゴシック" panose="020B0400000000000000" pitchFamily="50" charset="-128"/>
                <a:ea typeface="游ゴシック" panose="020B0400000000000000" pitchFamily="50" charset="-128"/>
              </a:rPr>
              <a:t>歳</a:t>
            </a:r>
            <a:endParaRPr lang="ja-JP" altLang="en-US" sz="1100" b="1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569D02F2-7FC7-528A-BF7D-2F2DB69B809A}"/>
              </a:ext>
            </a:extLst>
          </p:cNvPr>
          <p:cNvSpPr txBox="1"/>
          <p:nvPr/>
        </p:nvSpPr>
        <p:spPr>
          <a:xfrm>
            <a:off x="5882132" y="1585817"/>
            <a:ext cx="990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56</a:t>
            </a:r>
            <a:r>
              <a:rPr lang="en-US" altLang="ja-JP" sz="12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%</a:t>
            </a:r>
            <a:endParaRPr lang="ja-JP" altLang="en-US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D3FE81D2-0A8D-FAA5-35C3-635E8E25E908}"/>
              </a:ext>
            </a:extLst>
          </p:cNvPr>
          <p:cNvSpPr txBox="1"/>
          <p:nvPr/>
        </p:nvSpPr>
        <p:spPr>
          <a:xfrm>
            <a:off x="1868626" y="4712631"/>
            <a:ext cx="5789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b="1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未婚</a:t>
            </a:r>
            <a:endParaRPr lang="ja-JP" altLang="en-US" sz="2000" b="1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7FB30989-4C3A-53F8-D509-C9A4191CE51E}"/>
              </a:ext>
            </a:extLst>
          </p:cNvPr>
          <p:cNvSpPr txBox="1"/>
          <p:nvPr/>
        </p:nvSpPr>
        <p:spPr>
          <a:xfrm>
            <a:off x="3647253" y="5095453"/>
            <a:ext cx="5789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1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既婚</a:t>
            </a:r>
            <a:endParaRPr lang="ja-JP" altLang="en-US" sz="2000" b="1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F1835735-7510-D141-18BE-C9610F04A5E9}"/>
              </a:ext>
            </a:extLst>
          </p:cNvPr>
          <p:cNvSpPr txBox="1"/>
          <p:nvPr/>
        </p:nvSpPr>
        <p:spPr>
          <a:xfrm>
            <a:off x="3530346" y="5286517"/>
            <a:ext cx="712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64</a:t>
            </a:r>
            <a:r>
              <a:rPr lang="en-US" altLang="ja-JP" sz="12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%</a:t>
            </a:r>
            <a:endParaRPr lang="ja-JP" altLang="en-US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94B88B3-B3C6-F66F-2460-C25B80471A66}"/>
              </a:ext>
            </a:extLst>
          </p:cNvPr>
          <p:cNvSpPr txBox="1"/>
          <p:nvPr/>
        </p:nvSpPr>
        <p:spPr>
          <a:xfrm>
            <a:off x="1834054" y="4890404"/>
            <a:ext cx="722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b="1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32</a:t>
            </a:r>
            <a:r>
              <a:rPr lang="en-US" altLang="ja-JP" sz="1050" b="1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%</a:t>
            </a:r>
            <a:endParaRPr lang="ja-JP" altLang="en-US" sz="1400" b="1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6215B655-AB13-249E-5EDB-704A17C3A479}"/>
              </a:ext>
            </a:extLst>
          </p:cNvPr>
          <p:cNvSpPr txBox="1"/>
          <p:nvPr/>
        </p:nvSpPr>
        <p:spPr>
          <a:xfrm>
            <a:off x="6700685" y="706005"/>
            <a:ext cx="4899098" cy="46166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altLang="ja-JP" sz="80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※</a:t>
            </a:r>
            <a:r>
              <a:rPr lang="ja-JP" altLang="en-US" sz="80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性別・未婚既婚・子供・年収の出典：フォートラベル ユーザーアンケート調査（</a:t>
            </a:r>
            <a:r>
              <a:rPr lang="en-US" altLang="ja-JP" sz="80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2023</a:t>
            </a:r>
            <a:r>
              <a:rPr lang="ja-JP" altLang="en-US" sz="80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年</a:t>
            </a:r>
            <a:r>
              <a:rPr lang="en-US" altLang="ja-JP" sz="80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6</a:t>
            </a:r>
            <a:r>
              <a:rPr lang="ja-JP" altLang="en-US" sz="80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月実施）</a:t>
            </a:r>
          </a:p>
          <a:p>
            <a:r>
              <a:rPr lang="en-US" altLang="ja-JP" sz="80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※</a:t>
            </a:r>
            <a:r>
              <a:rPr lang="ja-JP" altLang="en-US" sz="80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年齢層の出典：ニールセン株式会社 </a:t>
            </a:r>
            <a:r>
              <a:rPr lang="en-US" altLang="ja-JP" sz="80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Netratings</a:t>
            </a:r>
            <a:r>
              <a:rPr lang="ja-JP" altLang="en-US" sz="80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視聴率レポート（</a:t>
            </a:r>
            <a:r>
              <a:rPr lang="en-US" altLang="ja-JP" sz="80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2023</a:t>
            </a:r>
            <a:r>
              <a:rPr lang="ja-JP" altLang="en-US" sz="80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年</a:t>
            </a:r>
            <a:r>
              <a:rPr lang="en-US" altLang="ja-JP" sz="80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5</a:t>
            </a:r>
            <a:r>
              <a:rPr lang="ja-JP" altLang="en-US" sz="80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月時点）を基にした参考値</a:t>
            </a:r>
          </a:p>
          <a:p>
            <a:r>
              <a:rPr lang="en-US" altLang="ja-JP" sz="80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※</a:t>
            </a:r>
            <a:r>
              <a:rPr lang="ja-JP" altLang="en-US" sz="80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デバイスの出典：フォートラベル</a:t>
            </a:r>
            <a:r>
              <a:rPr lang="en-US" altLang="ja-JP" sz="80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UU</a:t>
            </a:r>
            <a:r>
              <a:rPr lang="ja-JP" altLang="en-US" sz="80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の比率（</a:t>
            </a:r>
            <a:r>
              <a:rPr lang="en-US" altLang="ja-JP" sz="80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2023</a:t>
            </a:r>
            <a:r>
              <a:rPr lang="ja-JP" altLang="en-US" sz="80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年</a:t>
            </a:r>
            <a:r>
              <a:rPr lang="en-US" altLang="ja-JP" sz="80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6</a:t>
            </a:r>
            <a:r>
              <a:rPr lang="ja-JP" altLang="en-US" sz="80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月期通期）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9DEE6AF0-29BF-39D4-30E3-A0A49A3F4FC4}"/>
              </a:ext>
            </a:extLst>
          </p:cNvPr>
          <p:cNvSpPr txBox="1"/>
          <p:nvPr/>
        </p:nvSpPr>
        <p:spPr>
          <a:xfrm>
            <a:off x="5659996" y="4791069"/>
            <a:ext cx="7056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00" b="1">
                <a:latin typeface="游ゴシック" panose="020B0400000000000000" pitchFamily="50" charset="-128"/>
                <a:ea typeface="游ゴシック" panose="020B0400000000000000" pitchFamily="50" charset="-128"/>
              </a:rPr>
              <a:t>子供</a:t>
            </a: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D9D60ECA-7F0C-1C62-5088-103776DD1F34}"/>
              </a:ext>
            </a:extLst>
          </p:cNvPr>
          <p:cNvSpPr txBox="1"/>
          <p:nvPr/>
        </p:nvSpPr>
        <p:spPr>
          <a:xfrm>
            <a:off x="6559233" y="4876067"/>
            <a:ext cx="5789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b="1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いる</a:t>
            </a:r>
            <a:endParaRPr lang="ja-JP" altLang="en-US" sz="2000" b="1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051D8A31-C399-1A8D-7AB3-59DE06F065CC}"/>
              </a:ext>
            </a:extLst>
          </p:cNvPr>
          <p:cNvSpPr txBox="1"/>
          <p:nvPr/>
        </p:nvSpPr>
        <p:spPr>
          <a:xfrm>
            <a:off x="6571899" y="5076465"/>
            <a:ext cx="712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54</a:t>
            </a:r>
            <a:r>
              <a:rPr lang="en-US" altLang="ja-JP" sz="12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%</a:t>
            </a:r>
            <a:endParaRPr lang="ja-JP" altLang="en-US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7820BF27-9216-CD81-B416-414DB53FE05C}"/>
              </a:ext>
            </a:extLst>
          </p:cNvPr>
          <p:cNvSpPr txBox="1"/>
          <p:nvPr/>
        </p:nvSpPr>
        <p:spPr>
          <a:xfrm>
            <a:off x="4805736" y="4876067"/>
            <a:ext cx="7688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1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いない</a:t>
            </a:r>
            <a:endParaRPr lang="ja-JP" altLang="en-US" sz="2000" b="1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DE2E5608-0619-63EC-EFBE-84EBF37C65F5}"/>
              </a:ext>
            </a:extLst>
          </p:cNvPr>
          <p:cNvSpPr txBox="1"/>
          <p:nvPr/>
        </p:nvSpPr>
        <p:spPr>
          <a:xfrm>
            <a:off x="4773663" y="5076465"/>
            <a:ext cx="712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42</a:t>
            </a:r>
            <a:r>
              <a:rPr lang="en-US" altLang="ja-JP" sz="12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%</a:t>
            </a:r>
            <a:endParaRPr lang="ja-JP" altLang="en-US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54" name="グラフィックス 53">
            <a:extLst>
              <a:ext uri="{FF2B5EF4-FFF2-40B4-BE49-F238E27FC236}">
                <a16:creationId xmlns:a16="http://schemas.microsoft.com/office/drawing/2014/main" id="{72C304E0-6C23-7AD3-EA4E-A4F3F9182063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589845" y="1589087"/>
            <a:ext cx="196851" cy="444735"/>
          </a:xfrm>
          <a:prstGeom prst="rect">
            <a:avLst/>
          </a:prstGeom>
        </p:spPr>
      </p:pic>
      <p:pic>
        <p:nvPicPr>
          <p:cNvPr id="55" name="グラフィックス 54">
            <a:extLst>
              <a:ext uri="{FF2B5EF4-FFF2-40B4-BE49-F238E27FC236}">
                <a16:creationId xmlns:a16="http://schemas.microsoft.com/office/drawing/2014/main" id="{BD79863E-F0B4-52AC-2C7A-21C4BF465B7A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197645" y="1589084"/>
            <a:ext cx="196850" cy="444736"/>
          </a:xfrm>
          <a:prstGeom prst="rect">
            <a:avLst/>
          </a:prstGeom>
        </p:spPr>
      </p:pic>
      <p:pic>
        <p:nvPicPr>
          <p:cNvPr id="56" name="グラフィックス 55">
            <a:extLst>
              <a:ext uri="{FF2B5EF4-FFF2-40B4-BE49-F238E27FC236}">
                <a16:creationId xmlns:a16="http://schemas.microsoft.com/office/drawing/2014/main" id="{36DA6B26-0D85-7BFF-F4E1-C5E5A647368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812203" y="4902814"/>
            <a:ext cx="514350" cy="581025"/>
          </a:xfrm>
          <a:prstGeom prst="rect">
            <a:avLst/>
          </a:prstGeom>
        </p:spPr>
      </p:pic>
      <p:pic>
        <p:nvPicPr>
          <p:cNvPr id="57" name="グラフィックス 56">
            <a:extLst>
              <a:ext uri="{FF2B5EF4-FFF2-40B4-BE49-F238E27FC236}">
                <a16:creationId xmlns:a16="http://schemas.microsoft.com/office/drawing/2014/main" id="{B4576130-85AD-A3EB-620D-922E2FDE1CE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743690" y="5121829"/>
            <a:ext cx="571500" cy="361950"/>
          </a:xfrm>
          <a:prstGeom prst="rect">
            <a:avLst/>
          </a:prstGeom>
        </p:spPr>
      </p:pic>
      <p:pic>
        <p:nvPicPr>
          <p:cNvPr id="58" name="グラフィックス 57">
            <a:extLst>
              <a:ext uri="{FF2B5EF4-FFF2-40B4-BE49-F238E27FC236}">
                <a16:creationId xmlns:a16="http://schemas.microsoft.com/office/drawing/2014/main" id="{C295C557-CB7F-3B07-D1A7-A2055B33989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618356" y="1642213"/>
            <a:ext cx="317371" cy="206981"/>
          </a:xfrm>
          <a:prstGeom prst="rect">
            <a:avLst/>
          </a:prstGeom>
        </p:spPr>
      </p:pic>
      <p:pic>
        <p:nvPicPr>
          <p:cNvPr id="59" name="グラフィックス 58">
            <a:extLst>
              <a:ext uri="{FF2B5EF4-FFF2-40B4-BE49-F238E27FC236}">
                <a16:creationId xmlns:a16="http://schemas.microsoft.com/office/drawing/2014/main" id="{D568ED74-3DED-7E1A-002C-E4998F7D738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788489" y="2609051"/>
            <a:ext cx="184367" cy="314961"/>
          </a:xfrm>
          <a:prstGeom prst="rect">
            <a:avLst/>
          </a:prstGeom>
        </p:spPr>
      </p:pic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B985A526-CD31-F87F-1346-6ADE8B18C4D4}"/>
              </a:ext>
            </a:extLst>
          </p:cNvPr>
          <p:cNvSpPr txBox="1"/>
          <p:nvPr/>
        </p:nvSpPr>
        <p:spPr>
          <a:xfrm>
            <a:off x="9855162" y="4104860"/>
            <a:ext cx="6290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400</a:t>
            </a:r>
            <a:r>
              <a:rPr lang="ja-JP" altLang="en-US" sz="1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万</a:t>
            </a:r>
            <a:endParaRPr lang="en-US" altLang="ja-JP" sz="10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/>
            <a:r>
              <a:rPr lang="ja-JP" altLang="en-US" sz="1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未満</a:t>
            </a:r>
            <a:endParaRPr lang="ja-JP" altLang="en-US" sz="11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31D0A45B-473D-23FE-4822-2CEAF6A3F8AC}"/>
              </a:ext>
            </a:extLst>
          </p:cNvPr>
          <p:cNvSpPr txBox="1"/>
          <p:nvPr/>
        </p:nvSpPr>
        <p:spPr>
          <a:xfrm>
            <a:off x="8908749" y="5858962"/>
            <a:ext cx="772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36</a:t>
            </a:r>
            <a:r>
              <a:rPr lang="en-US" altLang="ja-JP" sz="12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%</a:t>
            </a:r>
            <a:endParaRPr lang="ja-JP" altLang="en-US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010D9EC8-3AF4-8213-C43B-F730A986D434}"/>
              </a:ext>
            </a:extLst>
          </p:cNvPr>
          <p:cNvSpPr txBox="1"/>
          <p:nvPr/>
        </p:nvSpPr>
        <p:spPr>
          <a:xfrm>
            <a:off x="9784344" y="5968148"/>
            <a:ext cx="722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400</a:t>
            </a:r>
            <a:r>
              <a:rPr lang="en-US" altLang="ja-JP" sz="105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~</a:t>
            </a:r>
          </a:p>
          <a:p>
            <a:pPr algn="ctr"/>
            <a:r>
              <a:rPr lang="en-US" altLang="ja-JP" sz="12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800</a:t>
            </a:r>
            <a:r>
              <a:rPr lang="ja-JP" altLang="en-US" sz="1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万</a:t>
            </a:r>
            <a:endParaRPr lang="ja-JP" altLang="en-US" sz="11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51D89729-1009-C22D-2C38-09B0F0F72B9C}"/>
              </a:ext>
            </a:extLst>
          </p:cNvPr>
          <p:cNvSpPr txBox="1"/>
          <p:nvPr/>
        </p:nvSpPr>
        <p:spPr>
          <a:xfrm>
            <a:off x="7761372" y="4948493"/>
            <a:ext cx="707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21</a:t>
            </a:r>
            <a:r>
              <a:rPr lang="en-US" altLang="ja-JP" sz="12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%</a:t>
            </a:r>
            <a:endParaRPr lang="ja-JP" altLang="en-US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AC2AC08D-B455-7B19-AE5A-7557BAAA8357}"/>
              </a:ext>
            </a:extLst>
          </p:cNvPr>
          <p:cNvSpPr txBox="1"/>
          <p:nvPr/>
        </p:nvSpPr>
        <p:spPr>
          <a:xfrm>
            <a:off x="7162905" y="4466931"/>
            <a:ext cx="891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800</a:t>
            </a:r>
            <a:r>
              <a:rPr lang="en-US" altLang="ja-JP" sz="105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~</a:t>
            </a:r>
          </a:p>
          <a:p>
            <a:pPr algn="ctr"/>
            <a:r>
              <a:rPr lang="en-US" altLang="ja-JP" sz="12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1200</a:t>
            </a:r>
            <a:r>
              <a:rPr lang="ja-JP" altLang="en-US" sz="1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万</a:t>
            </a:r>
            <a:endParaRPr lang="ja-JP" altLang="en-US" sz="11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9096CF8E-85F3-AA00-4E5E-3FAFA4CF4393}"/>
              </a:ext>
            </a:extLst>
          </p:cNvPr>
          <p:cNvSpPr txBox="1"/>
          <p:nvPr/>
        </p:nvSpPr>
        <p:spPr>
          <a:xfrm>
            <a:off x="8272615" y="4226762"/>
            <a:ext cx="7465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13</a:t>
            </a:r>
            <a:r>
              <a:rPr lang="en-US" altLang="ja-JP" sz="11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%</a:t>
            </a:r>
            <a:endParaRPr lang="ja-JP" altLang="en-US" sz="1600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9AF643D6-DE47-5627-0A62-4B99AE531E0F}"/>
              </a:ext>
            </a:extLst>
          </p:cNvPr>
          <p:cNvSpPr txBox="1"/>
          <p:nvPr/>
        </p:nvSpPr>
        <p:spPr>
          <a:xfrm>
            <a:off x="8477688" y="4933285"/>
            <a:ext cx="10576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世帯年収</a:t>
            </a:r>
          </a:p>
        </p:txBody>
      </p:sp>
      <p:pic>
        <p:nvPicPr>
          <p:cNvPr id="67" name="グラフィックス 66">
            <a:extLst>
              <a:ext uri="{FF2B5EF4-FFF2-40B4-BE49-F238E27FC236}">
                <a16:creationId xmlns:a16="http://schemas.microsoft.com/office/drawing/2014/main" id="{1434DBFB-67B1-697A-F46D-EADDB76CE497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8847178" y="5250415"/>
            <a:ext cx="348946" cy="298058"/>
          </a:xfrm>
          <a:prstGeom prst="rect">
            <a:avLst/>
          </a:prstGeom>
        </p:spPr>
      </p:pic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0B69379C-93B7-128F-B7B3-6899492D1626}"/>
              </a:ext>
            </a:extLst>
          </p:cNvPr>
          <p:cNvSpPr txBox="1"/>
          <p:nvPr/>
        </p:nvSpPr>
        <p:spPr>
          <a:xfrm>
            <a:off x="7766649" y="3821453"/>
            <a:ext cx="8239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1200</a:t>
            </a:r>
            <a:r>
              <a:rPr lang="ja-JP" altLang="en-US" sz="1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万</a:t>
            </a:r>
            <a:endParaRPr lang="en-US" altLang="ja-JP" sz="10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/>
            <a:r>
              <a:rPr lang="ja-JP" altLang="en-US" sz="1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以上</a:t>
            </a:r>
            <a:endParaRPr lang="ja-JP" altLang="en-US" sz="11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2EAA4BDA-A58A-948F-C2F6-BF830080AD43}"/>
              </a:ext>
            </a:extLst>
          </p:cNvPr>
          <p:cNvSpPr txBox="1"/>
          <p:nvPr/>
        </p:nvSpPr>
        <p:spPr>
          <a:xfrm>
            <a:off x="9508423" y="4554807"/>
            <a:ext cx="637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27</a:t>
            </a:r>
            <a:r>
              <a:rPr lang="en-US" altLang="ja-JP" sz="105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%</a:t>
            </a:r>
            <a:endParaRPr lang="ja-JP" altLang="en-US" sz="1400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7C4CC15D-DF82-F052-6FB1-5CAD87AC01D7}"/>
              </a:ext>
            </a:extLst>
          </p:cNvPr>
          <p:cNvSpPr txBox="1"/>
          <p:nvPr/>
        </p:nvSpPr>
        <p:spPr>
          <a:xfrm>
            <a:off x="2539901" y="3744265"/>
            <a:ext cx="100563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無回答 </a:t>
            </a:r>
            <a:r>
              <a:rPr lang="en-US" altLang="ja-JP" sz="105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4%</a:t>
            </a:r>
            <a:endParaRPr lang="ja-JP" altLang="en-US" sz="1200" dirty="0">
              <a:solidFill>
                <a:schemeClr val="bg1">
                  <a:lumMod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D8CC9F19-FD76-0F6D-F783-2B73C2B63EF3}"/>
              </a:ext>
            </a:extLst>
          </p:cNvPr>
          <p:cNvSpPr txBox="1"/>
          <p:nvPr/>
        </p:nvSpPr>
        <p:spPr>
          <a:xfrm>
            <a:off x="5555397" y="3744265"/>
            <a:ext cx="100563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無回答 </a:t>
            </a:r>
            <a:r>
              <a:rPr lang="en-US" altLang="ja-JP" sz="105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4%</a:t>
            </a:r>
            <a:endParaRPr lang="ja-JP" altLang="en-US" sz="1200" dirty="0">
              <a:solidFill>
                <a:schemeClr val="bg1">
                  <a:lumMod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22B1CBE5-CFC2-2C5C-613A-D12B79208094}"/>
              </a:ext>
            </a:extLst>
          </p:cNvPr>
          <p:cNvSpPr txBox="1"/>
          <p:nvPr/>
        </p:nvSpPr>
        <p:spPr>
          <a:xfrm>
            <a:off x="3232252" y="1585817"/>
            <a:ext cx="990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43</a:t>
            </a:r>
            <a:r>
              <a:rPr lang="en-US" altLang="ja-JP" sz="12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%</a:t>
            </a:r>
            <a:endParaRPr lang="ja-JP" altLang="en-US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9521CF49-EB50-8AC6-69CC-6B6C0FE81952}"/>
              </a:ext>
            </a:extLst>
          </p:cNvPr>
          <p:cNvSpPr txBox="1"/>
          <p:nvPr/>
        </p:nvSpPr>
        <p:spPr>
          <a:xfrm>
            <a:off x="1157045" y="2930907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b="1">
                <a:latin typeface="游ゴシック" panose="020B0400000000000000" pitchFamily="50" charset="-128"/>
                <a:ea typeface="游ゴシック" panose="020B0400000000000000" pitchFamily="50" charset="-128"/>
              </a:rPr>
              <a:t>年齢層</a:t>
            </a:r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D4CFD618-3326-750F-03B5-2E16D7AEE1EE}"/>
              </a:ext>
            </a:extLst>
          </p:cNvPr>
          <p:cNvSpPr txBox="1"/>
          <p:nvPr/>
        </p:nvSpPr>
        <p:spPr>
          <a:xfrm>
            <a:off x="8675821" y="2186458"/>
            <a:ext cx="10576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00" b="1">
                <a:latin typeface="游ゴシック" panose="020B0400000000000000" pitchFamily="50" charset="-128"/>
                <a:ea typeface="游ゴシック" panose="020B0400000000000000" pitchFamily="50" charset="-128"/>
              </a:rPr>
              <a:t>デバイス</a:t>
            </a:r>
          </a:p>
        </p:txBody>
      </p: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17BBBC7D-5B5E-53CC-B94C-C17AEB02C822}"/>
              </a:ext>
            </a:extLst>
          </p:cNvPr>
          <p:cNvSpPr txBox="1"/>
          <p:nvPr/>
        </p:nvSpPr>
        <p:spPr>
          <a:xfrm>
            <a:off x="9286688" y="2895187"/>
            <a:ext cx="712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76</a:t>
            </a:r>
            <a:r>
              <a:rPr lang="en-US" altLang="ja-JP" sz="12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%</a:t>
            </a:r>
            <a:endParaRPr lang="ja-JP" altLang="en-US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3C76E86F-68F5-2371-A8FF-587A0187E47F}"/>
              </a:ext>
            </a:extLst>
          </p:cNvPr>
          <p:cNvSpPr txBox="1"/>
          <p:nvPr/>
        </p:nvSpPr>
        <p:spPr>
          <a:xfrm>
            <a:off x="8181658" y="1837445"/>
            <a:ext cx="722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24</a:t>
            </a:r>
            <a:r>
              <a:rPr lang="en-US" altLang="ja-JP" sz="105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%</a:t>
            </a:r>
            <a:endParaRPr lang="ja-JP" altLang="en-US" sz="1400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537C5AF9-BC77-D4DE-F2FA-D3513E615CFE}"/>
              </a:ext>
            </a:extLst>
          </p:cNvPr>
          <p:cNvSpPr txBox="1"/>
          <p:nvPr/>
        </p:nvSpPr>
        <p:spPr>
          <a:xfrm>
            <a:off x="8589992" y="2493979"/>
            <a:ext cx="12826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800">
                <a:latin typeface="游ゴシック" panose="020B0400000000000000" pitchFamily="50" charset="-128"/>
                <a:ea typeface="游ゴシック" panose="020B0400000000000000" pitchFamily="50" charset="-128"/>
              </a:rPr>
              <a:t>スマートフォン</a:t>
            </a:r>
            <a:endParaRPr lang="en-US" altLang="ja-JP" sz="80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/>
            <a:r>
              <a:rPr lang="ja-JP" altLang="en-US" sz="800">
                <a:latin typeface="游ゴシック" panose="020B0400000000000000" pitchFamily="50" charset="-128"/>
                <a:ea typeface="游ゴシック" panose="020B0400000000000000" pitchFamily="50" charset="-128"/>
              </a:rPr>
              <a:t>パソコン</a:t>
            </a:r>
            <a:endParaRPr lang="ja-JP" altLang="en-US" sz="110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4DE1FE1D-A0AE-3AF8-9BF4-675D7FFC9571}"/>
              </a:ext>
            </a:extLst>
          </p:cNvPr>
          <p:cNvSpPr txBox="1"/>
          <p:nvPr/>
        </p:nvSpPr>
        <p:spPr>
          <a:xfrm>
            <a:off x="6364593" y="2110876"/>
            <a:ext cx="100563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05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その他 </a:t>
            </a:r>
            <a:r>
              <a:rPr lang="en-US" altLang="ja-JP" sz="105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1%</a:t>
            </a:r>
            <a:endParaRPr lang="ja-JP" altLang="en-US" sz="1200" dirty="0">
              <a:solidFill>
                <a:schemeClr val="bg1">
                  <a:lumMod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73910787-E8E8-71FD-F7D7-50AAC8DAAD6C}"/>
              </a:ext>
            </a:extLst>
          </p:cNvPr>
          <p:cNvSpPr txBox="1"/>
          <p:nvPr/>
        </p:nvSpPr>
        <p:spPr>
          <a:xfrm>
            <a:off x="1664402" y="2450465"/>
            <a:ext cx="6682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～</a:t>
            </a:r>
            <a:r>
              <a:rPr lang="en-US" altLang="ja-JP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19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歳</a:t>
            </a:r>
            <a:endParaRPr lang="ja-JP" altLang="en-US" sz="11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D560F5D8-257C-5D83-5340-52DF7FEE302A}"/>
              </a:ext>
            </a:extLst>
          </p:cNvPr>
          <p:cNvSpPr txBox="1"/>
          <p:nvPr/>
        </p:nvSpPr>
        <p:spPr>
          <a:xfrm>
            <a:off x="2795900" y="3428113"/>
            <a:ext cx="45576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05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1%</a:t>
            </a:r>
            <a:endParaRPr lang="ja-JP" altLang="en-US" sz="1200" dirty="0">
              <a:solidFill>
                <a:schemeClr val="bg1">
                  <a:lumMod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68504960-1E7A-94E5-2F34-3A9583944D74}"/>
              </a:ext>
            </a:extLst>
          </p:cNvPr>
          <p:cNvSpPr txBox="1"/>
          <p:nvPr/>
        </p:nvSpPr>
        <p:spPr>
          <a:xfrm>
            <a:off x="8511951" y="3761288"/>
            <a:ext cx="87274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5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その他 </a:t>
            </a:r>
            <a:r>
              <a:rPr lang="en-US" altLang="ja-JP" sz="105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2%</a:t>
            </a:r>
            <a:endParaRPr lang="ja-JP" altLang="en-US" sz="1200" dirty="0">
              <a:solidFill>
                <a:schemeClr val="bg1">
                  <a:lumMod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55535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122959" y="6392922"/>
            <a:ext cx="3059487" cy="365125"/>
          </a:xfrm>
        </p:spPr>
        <p:txBody>
          <a:bodyPr/>
          <a:lstStyle/>
          <a:p>
            <a:r>
              <a:rPr lang="en-US" altLang="ja-JP" dirty="0"/>
              <a:t>Copyright © Kakaku.com, Inc. All Rights Reserved.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91448-09D1-4BE7-A07D-AABAAA73F2EB}" type="slidenum">
              <a:rPr kumimoji="1" lang="ja-JP" altLang="en-US" sz="1050" smtClean="0"/>
              <a:t>8</a:t>
            </a:fld>
            <a:endParaRPr kumimoji="1" lang="ja-JP" altLang="en-US" sz="1050" dirty="0"/>
          </a:p>
        </p:txBody>
      </p:sp>
      <p:sp>
        <p:nvSpPr>
          <p:cNvPr id="8" name="テキスト プレースホルダー 8">
            <a:extLst>
              <a:ext uri="{FF2B5EF4-FFF2-40B4-BE49-F238E27FC236}">
                <a16:creationId xmlns:a16="http://schemas.microsoft.com/office/drawing/2014/main" id="{074A1CB5-B0E5-D98E-72A1-125CC643B977}"/>
              </a:ext>
            </a:extLst>
          </p:cNvPr>
          <p:cNvSpPr txBox="1">
            <a:spLocks/>
          </p:cNvSpPr>
          <p:nvPr/>
        </p:nvSpPr>
        <p:spPr>
          <a:xfrm>
            <a:off x="156893" y="183604"/>
            <a:ext cx="7692391" cy="31882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ユーザー属性</a:t>
            </a:r>
          </a:p>
        </p:txBody>
      </p:sp>
      <p:sp>
        <p:nvSpPr>
          <p:cNvPr id="46" name="フリーフォーム: 図形 45">
            <a:extLst>
              <a:ext uri="{FF2B5EF4-FFF2-40B4-BE49-F238E27FC236}">
                <a16:creationId xmlns:a16="http://schemas.microsoft.com/office/drawing/2014/main" id="{6E9DE3F8-931D-8B85-D918-E223B9CAA1F5}"/>
              </a:ext>
            </a:extLst>
          </p:cNvPr>
          <p:cNvSpPr/>
          <p:nvPr/>
        </p:nvSpPr>
        <p:spPr>
          <a:xfrm>
            <a:off x="6700685" y="6612183"/>
            <a:ext cx="1792292" cy="62213"/>
          </a:xfrm>
          <a:custGeom>
            <a:avLst/>
            <a:gdLst>
              <a:gd name="connsiteX0" fmla="*/ 0 w 1724766"/>
              <a:gd name="connsiteY0" fmla="*/ 186180 h 186180"/>
              <a:gd name="connsiteX1" fmla="*/ 624201 w 1724766"/>
              <a:gd name="connsiteY1" fmla="*/ 15 h 186180"/>
              <a:gd name="connsiteX2" fmla="*/ 1237451 w 1724766"/>
              <a:gd name="connsiteY2" fmla="*/ 175230 h 186180"/>
              <a:gd name="connsiteX3" fmla="*/ 1724766 w 1724766"/>
              <a:gd name="connsiteY3" fmla="*/ 93098 h 186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4766" h="186180">
                <a:moveTo>
                  <a:pt x="0" y="186180"/>
                </a:moveTo>
                <a:cubicBezTo>
                  <a:pt x="208979" y="94010"/>
                  <a:pt x="417959" y="1840"/>
                  <a:pt x="624201" y="15"/>
                </a:cubicBezTo>
                <a:cubicBezTo>
                  <a:pt x="830443" y="-1810"/>
                  <a:pt x="1054024" y="159716"/>
                  <a:pt x="1237451" y="175230"/>
                </a:cubicBezTo>
                <a:cubicBezTo>
                  <a:pt x="1420879" y="190744"/>
                  <a:pt x="1572822" y="141921"/>
                  <a:pt x="1724766" y="93098"/>
                </a:cubicBezTo>
              </a:path>
            </a:pathLst>
          </a:custGeom>
          <a:solidFill>
            <a:schemeClr val="bg1"/>
          </a:solidFill>
          <a:ln w="190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2" name="タイトル 4">
            <a:extLst>
              <a:ext uri="{FF2B5EF4-FFF2-40B4-BE49-F238E27FC236}">
                <a16:creationId xmlns:a16="http://schemas.microsoft.com/office/drawing/2014/main" id="{5188F7F8-222D-956B-3DAC-8A66EDD69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626" y="710876"/>
            <a:ext cx="4096224" cy="540211"/>
          </a:xfrm>
        </p:spPr>
        <p:txBody>
          <a:bodyPr>
            <a:normAutofit/>
          </a:bodyPr>
          <a:lstStyle/>
          <a:p>
            <a:r>
              <a:rPr kumimoji="1" lang="ja-JP" altLang="en-US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サイト来訪のタイミング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510F96F-4DEC-1CB6-A55A-A5D0806BEA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6160" y="1674487"/>
            <a:ext cx="4749196" cy="4011516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1E578103-58C9-9DD2-7F11-39872EC686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3040" y="1686587"/>
            <a:ext cx="4627265" cy="4035902"/>
          </a:xfrm>
          <a:prstGeom prst="rect">
            <a:avLst/>
          </a:prstGeom>
        </p:spPr>
      </p:pic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FC017DAA-8FD6-2493-112C-60FA0203BF65}"/>
              </a:ext>
            </a:extLst>
          </p:cNvPr>
          <p:cNvSpPr txBox="1"/>
          <p:nvPr/>
        </p:nvSpPr>
        <p:spPr>
          <a:xfrm>
            <a:off x="2832723" y="3207159"/>
            <a:ext cx="1855290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algn="ctr"/>
            <a:r>
              <a:rPr lang="ja-JP" altLang="en-US" sz="2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海外旅行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04B0F2F3-A8FB-BEF7-656D-7DC8EA87D84E}"/>
              </a:ext>
            </a:extLst>
          </p:cNvPr>
          <p:cNvSpPr txBox="1"/>
          <p:nvPr/>
        </p:nvSpPr>
        <p:spPr>
          <a:xfrm>
            <a:off x="3774921" y="5598357"/>
            <a:ext cx="9877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b="1" dirty="0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69</a:t>
            </a:r>
            <a:r>
              <a:rPr lang="en-US" altLang="ja-JP" sz="2000" b="1" dirty="0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%</a:t>
            </a:r>
            <a:endParaRPr lang="ja-JP" altLang="en-US" sz="3200" b="1" dirty="0">
              <a:solidFill>
                <a:schemeClr val="accent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107C164D-6D9F-EADF-D562-90516F5CF762}"/>
              </a:ext>
            </a:extLst>
          </p:cNvPr>
          <p:cNvSpPr txBox="1"/>
          <p:nvPr/>
        </p:nvSpPr>
        <p:spPr>
          <a:xfrm>
            <a:off x="2533864" y="5767634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旅行出発前</a:t>
            </a:r>
            <a:endParaRPr lang="ja-JP" altLang="en-US" sz="3200" b="1">
              <a:solidFill>
                <a:schemeClr val="accent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4747B7F8-E673-D851-1D7A-DAD77ADFF439}"/>
              </a:ext>
            </a:extLst>
          </p:cNvPr>
          <p:cNvSpPr txBox="1"/>
          <p:nvPr/>
        </p:nvSpPr>
        <p:spPr>
          <a:xfrm>
            <a:off x="1551308" y="1233946"/>
            <a:ext cx="86790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b="1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旅行を計画中</a:t>
            </a:r>
            <a:r>
              <a:rPr lang="ja-JP" altLang="en-US" sz="2000" b="1">
                <a:latin typeface="游ゴシック" panose="020B0400000000000000" pitchFamily="50" charset="-128"/>
                <a:ea typeface="游ゴシック" panose="020B0400000000000000" pitchFamily="50" charset="-128"/>
              </a:rPr>
              <a:t>のユーザーが多くサイトを閲覧しています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78529297-DEF5-F919-5454-ABDD9B928AEE}"/>
              </a:ext>
            </a:extLst>
          </p:cNvPr>
          <p:cNvSpPr txBox="1"/>
          <p:nvPr/>
        </p:nvSpPr>
        <p:spPr>
          <a:xfrm>
            <a:off x="8319058" y="5598357"/>
            <a:ext cx="9877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b="1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73</a:t>
            </a:r>
            <a:r>
              <a:rPr lang="en-US" altLang="ja-JP" sz="2000" b="1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%</a:t>
            </a:r>
            <a:endParaRPr lang="ja-JP" altLang="en-US" sz="3200" b="1">
              <a:solidFill>
                <a:schemeClr val="accent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28E0B1C8-379A-CB92-0F15-F1076F190400}"/>
              </a:ext>
            </a:extLst>
          </p:cNvPr>
          <p:cNvSpPr txBox="1"/>
          <p:nvPr/>
        </p:nvSpPr>
        <p:spPr>
          <a:xfrm>
            <a:off x="7110558" y="5767634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旅行出発前</a:t>
            </a:r>
            <a:endParaRPr lang="ja-JP" altLang="en-US" sz="3200" b="1">
              <a:solidFill>
                <a:schemeClr val="accent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231FEE3F-78F1-4D03-FC79-8384D9A5A5CE}"/>
              </a:ext>
            </a:extLst>
          </p:cNvPr>
          <p:cNvSpPr txBox="1"/>
          <p:nvPr/>
        </p:nvSpPr>
        <p:spPr>
          <a:xfrm>
            <a:off x="418626" y="6200874"/>
            <a:ext cx="312457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ja-JP" sz="80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※</a:t>
            </a:r>
            <a:r>
              <a:rPr lang="ja-JP" altLang="en-US" sz="80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フォートラベル ユーザー</a:t>
            </a:r>
            <a:r>
              <a:rPr lang="en-US" altLang="ja-JP" sz="80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アンケート調査</a:t>
            </a:r>
            <a:r>
              <a:rPr lang="ja-JP" altLang="en-US" sz="80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（</a:t>
            </a:r>
            <a:r>
              <a:rPr lang="en-US" altLang="ja-JP" sz="80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2022</a:t>
            </a:r>
            <a:r>
              <a:rPr lang="ja-JP" altLang="en-US" sz="80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年</a:t>
            </a:r>
            <a:r>
              <a:rPr lang="en-US" altLang="ja-JP" sz="80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3</a:t>
            </a:r>
            <a:r>
              <a:rPr lang="ja-JP" altLang="en-US" sz="80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月実施）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36D7B533-D081-3151-5CA0-CA28C2BDCEDC}"/>
              </a:ext>
            </a:extLst>
          </p:cNvPr>
          <p:cNvSpPr txBox="1"/>
          <p:nvPr/>
        </p:nvSpPr>
        <p:spPr>
          <a:xfrm>
            <a:off x="4553042" y="3403248"/>
            <a:ext cx="11912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b="1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1</a:t>
            </a:r>
            <a:r>
              <a:rPr lang="ja-JP" altLang="en-US" sz="1200" b="1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ヶ月以上前</a:t>
            </a:r>
            <a:endParaRPr lang="ja-JP" altLang="en-US" sz="2000" b="1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62B6E174-0FE2-D5D8-2936-9E7D4D8A6098}"/>
              </a:ext>
            </a:extLst>
          </p:cNvPr>
          <p:cNvSpPr txBox="1"/>
          <p:nvPr/>
        </p:nvSpPr>
        <p:spPr>
          <a:xfrm>
            <a:off x="4762690" y="3603646"/>
            <a:ext cx="712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46</a:t>
            </a:r>
            <a:r>
              <a:rPr lang="en-US" altLang="ja-JP" sz="1200" b="1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%</a:t>
            </a:r>
            <a:endParaRPr lang="ja-JP" altLang="en-US" b="1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01EA1615-ED5A-AFD9-9204-CF6DC798E722}"/>
              </a:ext>
            </a:extLst>
          </p:cNvPr>
          <p:cNvSpPr txBox="1"/>
          <p:nvPr/>
        </p:nvSpPr>
        <p:spPr>
          <a:xfrm>
            <a:off x="3231216" y="4894513"/>
            <a:ext cx="891416" cy="284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b="1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1</a:t>
            </a:r>
            <a:r>
              <a:rPr lang="ja-JP" altLang="en-US" sz="1200" b="1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ヶ月前</a:t>
            </a:r>
            <a:endParaRPr lang="ja-JP" altLang="en-US" sz="2000" b="1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06EA8D89-BD16-294B-B771-94E081429CAC}"/>
              </a:ext>
            </a:extLst>
          </p:cNvPr>
          <p:cNvSpPr txBox="1"/>
          <p:nvPr/>
        </p:nvSpPr>
        <p:spPr>
          <a:xfrm>
            <a:off x="3354947" y="5094913"/>
            <a:ext cx="712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9</a:t>
            </a:r>
            <a:r>
              <a:rPr lang="en-US" altLang="ja-JP" sz="1200" b="1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%</a:t>
            </a:r>
            <a:endParaRPr lang="ja-JP" altLang="en-US" b="1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3EF90A59-2281-B9D9-D659-93822245626C}"/>
              </a:ext>
            </a:extLst>
          </p:cNvPr>
          <p:cNvSpPr txBox="1"/>
          <p:nvPr/>
        </p:nvSpPr>
        <p:spPr>
          <a:xfrm>
            <a:off x="2614493" y="4628983"/>
            <a:ext cx="1058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b="1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1</a:t>
            </a:r>
            <a:r>
              <a:rPr lang="ja-JP" altLang="en-US" sz="1200" b="1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～</a:t>
            </a:r>
            <a:r>
              <a:rPr lang="en-US" altLang="ja-JP" sz="1200" b="1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2</a:t>
            </a:r>
            <a:r>
              <a:rPr lang="ja-JP" altLang="en-US" sz="1200" b="1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週間前</a:t>
            </a:r>
            <a:endParaRPr lang="ja-JP" altLang="en-US" sz="2000" b="1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6360496C-7714-EC36-DA99-9CE7627E5FC8}"/>
              </a:ext>
            </a:extLst>
          </p:cNvPr>
          <p:cNvSpPr txBox="1"/>
          <p:nvPr/>
        </p:nvSpPr>
        <p:spPr>
          <a:xfrm>
            <a:off x="2647460" y="4817107"/>
            <a:ext cx="712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6</a:t>
            </a:r>
            <a:r>
              <a:rPr lang="en-US" altLang="ja-JP" sz="1200" b="1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%</a:t>
            </a:r>
            <a:endParaRPr lang="ja-JP" altLang="en-US" b="1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0FA41E5E-8FC2-B8CD-6BCA-BF4A5FB659B0}"/>
              </a:ext>
            </a:extLst>
          </p:cNvPr>
          <p:cNvSpPr txBox="1"/>
          <p:nvPr/>
        </p:nvSpPr>
        <p:spPr>
          <a:xfrm>
            <a:off x="2096716" y="4244542"/>
            <a:ext cx="1058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b="1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1</a:t>
            </a:r>
            <a:r>
              <a:rPr lang="ja-JP" altLang="en-US" sz="1200" b="1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週間前</a:t>
            </a:r>
            <a:endParaRPr lang="ja-JP" altLang="en-US" sz="2000" b="1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2853074C-FC0A-CA6C-18DD-D8320010A382}"/>
              </a:ext>
            </a:extLst>
          </p:cNvPr>
          <p:cNvSpPr txBox="1"/>
          <p:nvPr/>
        </p:nvSpPr>
        <p:spPr>
          <a:xfrm>
            <a:off x="2154231" y="4432666"/>
            <a:ext cx="712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7</a:t>
            </a:r>
            <a:r>
              <a:rPr lang="en-US" altLang="ja-JP" sz="1200" b="1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%</a:t>
            </a:r>
            <a:endParaRPr lang="ja-JP" altLang="en-US" b="1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B1979786-4BFB-30E6-AC97-BDFE15A661C4}"/>
              </a:ext>
            </a:extLst>
          </p:cNvPr>
          <p:cNvSpPr txBox="1"/>
          <p:nvPr/>
        </p:nvSpPr>
        <p:spPr>
          <a:xfrm>
            <a:off x="1755326" y="3505406"/>
            <a:ext cx="1183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b="1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旅行中・直後</a:t>
            </a:r>
            <a:endParaRPr lang="ja-JP" altLang="en-US" sz="2000" b="1">
              <a:solidFill>
                <a:schemeClr val="bg2">
                  <a:lumMod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B37DBC08-2E8C-E06F-9A4E-C0CB754700BB}"/>
              </a:ext>
            </a:extLst>
          </p:cNvPr>
          <p:cNvSpPr txBox="1"/>
          <p:nvPr/>
        </p:nvSpPr>
        <p:spPr>
          <a:xfrm>
            <a:off x="2017605" y="3693530"/>
            <a:ext cx="712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11</a:t>
            </a:r>
            <a:r>
              <a:rPr lang="en-US" altLang="ja-JP" sz="1200" b="1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%</a:t>
            </a:r>
            <a:endParaRPr lang="ja-JP" altLang="en-US" b="1">
              <a:solidFill>
                <a:schemeClr val="bg2">
                  <a:lumMod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82" name="テキスト ボックス 81">
            <a:extLst>
              <a:ext uri="{FF2B5EF4-FFF2-40B4-BE49-F238E27FC236}">
                <a16:creationId xmlns:a16="http://schemas.microsoft.com/office/drawing/2014/main" id="{04AC5800-89CF-B844-7780-09151CCCFFF8}"/>
              </a:ext>
            </a:extLst>
          </p:cNvPr>
          <p:cNvSpPr txBox="1"/>
          <p:nvPr/>
        </p:nvSpPr>
        <p:spPr>
          <a:xfrm>
            <a:off x="2299143" y="2289464"/>
            <a:ext cx="1183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b="1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日程未定</a:t>
            </a:r>
            <a:endParaRPr lang="ja-JP" altLang="en-US" sz="2000" b="1">
              <a:solidFill>
                <a:schemeClr val="bg2">
                  <a:lumMod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83" name="テキスト ボックス 82">
            <a:extLst>
              <a:ext uri="{FF2B5EF4-FFF2-40B4-BE49-F238E27FC236}">
                <a16:creationId xmlns:a16="http://schemas.microsoft.com/office/drawing/2014/main" id="{086E29A6-5154-54E2-46E9-ED47F8EC3C51}"/>
              </a:ext>
            </a:extLst>
          </p:cNvPr>
          <p:cNvSpPr txBox="1"/>
          <p:nvPr/>
        </p:nvSpPr>
        <p:spPr>
          <a:xfrm>
            <a:off x="2561422" y="2477588"/>
            <a:ext cx="712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21</a:t>
            </a:r>
            <a:r>
              <a:rPr lang="en-US" altLang="ja-JP" sz="1200" b="1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%</a:t>
            </a:r>
            <a:endParaRPr lang="ja-JP" altLang="en-US" b="1">
              <a:solidFill>
                <a:schemeClr val="bg2">
                  <a:lumMod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F2156189-80E3-B8E9-CCE5-D1AAD2B0B3CA}"/>
              </a:ext>
            </a:extLst>
          </p:cNvPr>
          <p:cNvSpPr txBox="1"/>
          <p:nvPr/>
        </p:nvSpPr>
        <p:spPr>
          <a:xfrm>
            <a:off x="8745815" y="2775364"/>
            <a:ext cx="11912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b="1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1</a:t>
            </a:r>
            <a:r>
              <a:rPr lang="ja-JP" altLang="en-US" sz="1200" b="1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ヶ月以上前</a:t>
            </a:r>
            <a:endParaRPr lang="ja-JP" altLang="en-US" sz="2000" b="1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85" name="テキスト ボックス 84">
            <a:extLst>
              <a:ext uri="{FF2B5EF4-FFF2-40B4-BE49-F238E27FC236}">
                <a16:creationId xmlns:a16="http://schemas.microsoft.com/office/drawing/2014/main" id="{59812FEE-AFDD-9F51-CB16-CEBEBE8E0279}"/>
              </a:ext>
            </a:extLst>
          </p:cNvPr>
          <p:cNvSpPr txBox="1"/>
          <p:nvPr/>
        </p:nvSpPr>
        <p:spPr>
          <a:xfrm>
            <a:off x="9072066" y="2975762"/>
            <a:ext cx="712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30</a:t>
            </a:r>
            <a:r>
              <a:rPr lang="en-US" altLang="ja-JP" sz="1200" b="1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%</a:t>
            </a:r>
            <a:endParaRPr lang="ja-JP" altLang="en-US" b="1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917F78F7-FFF1-9259-E91C-E6796BAB852C}"/>
              </a:ext>
            </a:extLst>
          </p:cNvPr>
          <p:cNvSpPr txBox="1"/>
          <p:nvPr/>
        </p:nvSpPr>
        <p:spPr>
          <a:xfrm>
            <a:off x="8728117" y="4379067"/>
            <a:ext cx="891416" cy="284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b="1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1</a:t>
            </a:r>
            <a:r>
              <a:rPr lang="ja-JP" altLang="en-US" sz="1200" b="1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ヶ月前</a:t>
            </a:r>
            <a:endParaRPr lang="ja-JP" altLang="en-US" sz="2000" b="1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87" name="テキスト ボックス 86">
            <a:extLst>
              <a:ext uri="{FF2B5EF4-FFF2-40B4-BE49-F238E27FC236}">
                <a16:creationId xmlns:a16="http://schemas.microsoft.com/office/drawing/2014/main" id="{5871538C-695B-4C77-99C5-9D776B89AD70}"/>
              </a:ext>
            </a:extLst>
          </p:cNvPr>
          <p:cNvSpPr txBox="1"/>
          <p:nvPr/>
        </p:nvSpPr>
        <p:spPr>
          <a:xfrm>
            <a:off x="8815026" y="4579467"/>
            <a:ext cx="712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14</a:t>
            </a:r>
            <a:r>
              <a:rPr lang="en-US" altLang="ja-JP" sz="1200" b="1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%</a:t>
            </a:r>
            <a:endParaRPr lang="ja-JP" altLang="en-US" b="1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D8BB6CBC-AE8E-67B6-2DB3-58C46713957B}"/>
              </a:ext>
            </a:extLst>
          </p:cNvPr>
          <p:cNvSpPr txBox="1"/>
          <p:nvPr/>
        </p:nvSpPr>
        <p:spPr>
          <a:xfrm>
            <a:off x="7570794" y="4789453"/>
            <a:ext cx="1058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b="1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1</a:t>
            </a:r>
            <a:r>
              <a:rPr lang="ja-JP" altLang="en-US" sz="1200" b="1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～</a:t>
            </a:r>
            <a:r>
              <a:rPr lang="en-US" altLang="ja-JP" sz="1200" b="1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2</a:t>
            </a:r>
            <a:r>
              <a:rPr lang="ja-JP" altLang="en-US" sz="1200" b="1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週間前</a:t>
            </a:r>
            <a:endParaRPr lang="ja-JP" altLang="en-US" sz="2000" b="1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DF927195-735C-F0F8-201C-BCCC331E9BBC}"/>
              </a:ext>
            </a:extLst>
          </p:cNvPr>
          <p:cNvSpPr txBox="1"/>
          <p:nvPr/>
        </p:nvSpPr>
        <p:spPr>
          <a:xfrm>
            <a:off x="7763323" y="4977577"/>
            <a:ext cx="712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12</a:t>
            </a:r>
            <a:r>
              <a:rPr lang="en-US" altLang="ja-JP" sz="1200" b="1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%</a:t>
            </a:r>
            <a:endParaRPr lang="ja-JP" altLang="en-US" b="1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90" name="テキスト ボックス 89">
            <a:extLst>
              <a:ext uri="{FF2B5EF4-FFF2-40B4-BE49-F238E27FC236}">
                <a16:creationId xmlns:a16="http://schemas.microsoft.com/office/drawing/2014/main" id="{BB9625AD-4B95-5EB1-E33E-79A9D17986BC}"/>
              </a:ext>
            </a:extLst>
          </p:cNvPr>
          <p:cNvSpPr txBox="1"/>
          <p:nvPr/>
        </p:nvSpPr>
        <p:spPr>
          <a:xfrm>
            <a:off x="6514372" y="4209719"/>
            <a:ext cx="1058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b="1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1</a:t>
            </a:r>
            <a:r>
              <a:rPr lang="ja-JP" altLang="en-US" sz="1200" b="1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週間前</a:t>
            </a:r>
            <a:endParaRPr lang="ja-JP" altLang="en-US" sz="2000" b="1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F3D6120A-3317-F367-BC70-70938160AA7D}"/>
              </a:ext>
            </a:extLst>
          </p:cNvPr>
          <p:cNvSpPr txBox="1"/>
          <p:nvPr/>
        </p:nvSpPr>
        <p:spPr>
          <a:xfrm>
            <a:off x="6694627" y="4397843"/>
            <a:ext cx="712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16</a:t>
            </a:r>
            <a:r>
              <a:rPr lang="en-US" altLang="ja-JP" sz="1200" b="1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%</a:t>
            </a:r>
            <a:endParaRPr lang="ja-JP" altLang="en-US" b="1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92" name="テキスト ボックス 91">
            <a:extLst>
              <a:ext uri="{FF2B5EF4-FFF2-40B4-BE49-F238E27FC236}">
                <a16:creationId xmlns:a16="http://schemas.microsoft.com/office/drawing/2014/main" id="{092DFB4D-E9A8-1F44-D491-C56DC627E3AA}"/>
              </a:ext>
            </a:extLst>
          </p:cNvPr>
          <p:cNvSpPr txBox="1"/>
          <p:nvPr/>
        </p:nvSpPr>
        <p:spPr>
          <a:xfrm>
            <a:off x="6206846" y="3212829"/>
            <a:ext cx="1183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b="1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旅行中・直後</a:t>
            </a:r>
            <a:endParaRPr lang="ja-JP" altLang="en-US" sz="2000" b="1">
              <a:solidFill>
                <a:schemeClr val="bg2">
                  <a:lumMod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93" name="テキスト ボックス 92">
            <a:extLst>
              <a:ext uri="{FF2B5EF4-FFF2-40B4-BE49-F238E27FC236}">
                <a16:creationId xmlns:a16="http://schemas.microsoft.com/office/drawing/2014/main" id="{E63384BE-C8F1-5F29-52C8-2E76F19325A1}"/>
              </a:ext>
            </a:extLst>
          </p:cNvPr>
          <p:cNvSpPr txBox="1"/>
          <p:nvPr/>
        </p:nvSpPr>
        <p:spPr>
          <a:xfrm>
            <a:off x="6432303" y="3400953"/>
            <a:ext cx="712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7</a:t>
            </a:r>
            <a:r>
              <a:rPr lang="en-US" altLang="ja-JP" sz="1200" b="1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%</a:t>
            </a:r>
            <a:endParaRPr lang="ja-JP" altLang="en-US" b="1">
              <a:solidFill>
                <a:schemeClr val="bg2">
                  <a:lumMod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94" name="テキスト ボックス 93">
            <a:extLst>
              <a:ext uri="{FF2B5EF4-FFF2-40B4-BE49-F238E27FC236}">
                <a16:creationId xmlns:a16="http://schemas.microsoft.com/office/drawing/2014/main" id="{21AA54C7-23E5-3088-7413-678465F7DF92}"/>
              </a:ext>
            </a:extLst>
          </p:cNvPr>
          <p:cNvSpPr txBox="1"/>
          <p:nvPr/>
        </p:nvSpPr>
        <p:spPr>
          <a:xfrm>
            <a:off x="6713841" y="2273052"/>
            <a:ext cx="1183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b="1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日程未定</a:t>
            </a:r>
            <a:endParaRPr lang="ja-JP" altLang="en-US" sz="2000" b="1">
              <a:solidFill>
                <a:schemeClr val="bg2">
                  <a:lumMod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64A59732-F0AD-60AF-77B3-EE1E60241AD5}"/>
              </a:ext>
            </a:extLst>
          </p:cNvPr>
          <p:cNvSpPr txBox="1"/>
          <p:nvPr/>
        </p:nvSpPr>
        <p:spPr>
          <a:xfrm>
            <a:off x="6976120" y="2461176"/>
            <a:ext cx="712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20</a:t>
            </a:r>
            <a:r>
              <a:rPr lang="en-US" altLang="ja-JP" sz="1200" b="1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%</a:t>
            </a:r>
            <a:endParaRPr lang="ja-JP" altLang="en-US" b="1">
              <a:solidFill>
                <a:schemeClr val="bg2">
                  <a:lumMod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295ACE82-F0B0-D714-2CF4-9519E90BFB41}"/>
              </a:ext>
            </a:extLst>
          </p:cNvPr>
          <p:cNvSpPr txBox="1"/>
          <p:nvPr/>
        </p:nvSpPr>
        <p:spPr>
          <a:xfrm>
            <a:off x="7408938" y="3207159"/>
            <a:ext cx="1487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国内旅行</a:t>
            </a:r>
          </a:p>
        </p:txBody>
      </p:sp>
      <p:pic>
        <p:nvPicPr>
          <p:cNvPr id="97" name="グラフィックス 96">
            <a:extLst>
              <a:ext uri="{FF2B5EF4-FFF2-40B4-BE49-F238E27FC236}">
                <a16:creationId xmlns:a16="http://schemas.microsoft.com/office/drawing/2014/main" id="{E76574E7-885E-4DC6-08CC-C805E001AF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89553" y="3704098"/>
            <a:ext cx="559834" cy="559834"/>
          </a:xfrm>
          <a:prstGeom prst="rect">
            <a:avLst/>
          </a:prstGeom>
        </p:spPr>
      </p:pic>
      <p:pic>
        <p:nvPicPr>
          <p:cNvPr id="98" name="グラフィックス 97">
            <a:extLst>
              <a:ext uri="{FF2B5EF4-FFF2-40B4-BE49-F238E27FC236}">
                <a16:creationId xmlns:a16="http://schemas.microsoft.com/office/drawing/2014/main" id="{98AE5BFA-24E7-FEC4-ECEB-4CC0A8E4EE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27407" y="3733873"/>
            <a:ext cx="477894" cy="47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023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122959" y="6392922"/>
            <a:ext cx="3059487" cy="365125"/>
          </a:xfrm>
        </p:spPr>
        <p:txBody>
          <a:bodyPr/>
          <a:lstStyle/>
          <a:p>
            <a:r>
              <a:rPr lang="en-US" altLang="ja-JP" dirty="0"/>
              <a:t>Copyright © Kakaku.com, Inc. All Rights Reserved.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91448-09D1-4BE7-A07D-AABAAA73F2EB}" type="slidenum">
              <a:rPr kumimoji="1" lang="ja-JP" altLang="en-US" sz="1050" smtClean="0"/>
              <a:t>9</a:t>
            </a:fld>
            <a:endParaRPr kumimoji="1" lang="ja-JP" altLang="en-US" sz="1050" dirty="0"/>
          </a:p>
        </p:txBody>
      </p:sp>
      <p:sp>
        <p:nvSpPr>
          <p:cNvPr id="8" name="テキスト プレースホルダー 8">
            <a:extLst>
              <a:ext uri="{FF2B5EF4-FFF2-40B4-BE49-F238E27FC236}">
                <a16:creationId xmlns:a16="http://schemas.microsoft.com/office/drawing/2014/main" id="{074A1CB5-B0E5-D98E-72A1-125CC643B977}"/>
              </a:ext>
            </a:extLst>
          </p:cNvPr>
          <p:cNvSpPr txBox="1">
            <a:spLocks/>
          </p:cNvSpPr>
          <p:nvPr/>
        </p:nvSpPr>
        <p:spPr>
          <a:xfrm>
            <a:off x="156893" y="183604"/>
            <a:ext cx="7692391" cy="31882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ユーザー属性</a:t>
            </a:r>
          </a:p>
        </p:txBody>
      </p:sp>
      <p:sp>
        <p:nvSpPr>
          <p:cNvPr id="12" name="タイトル 4">
            <a:extLst>
              <a:ext uri="{FF2B5EF4-FFF2-40B4-BE49-F238E27FC236}">
                <a16:creationId xmlns:a16="http://schemas.microsoft.com/office/drawing/2014/main" id="{5188F7F8-222D-956B-3DAC-8A66EDD69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626" y="710876"/>
            <a:ext cx="7906224" cy="540211"/>
          </a:xfrm>
        </p:spPr>
        <p:txBody>
          <a:bodyPr>
            <a:normAutofit/>
          </a:bodyPr>
          <a:lstStyle/>
          <a:p>
            <a:r>
              <a:rPr kumimoji="1" lang="ja-JP" altLang="en-US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旅行意識の高いユーザーを多く抱えています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0145FFF1-989E-8FD7-6097-17CA18A3E635}"/>
              </a:ext>
            </a:extLst>
          </p:cNvPr>
          <p:cNvSpPr/>
          <p:nvPr/>
        </p:nvSpPr>
        <p:spPr>
          <a:xfrm>
            <a:off x="6488466" y="1177010"/>
            <a:ext cx="3630134" cy="449607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DA352D0-F97E-9D31-7909-20BA21EF5A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128"/>
          <a:stretch/>
        </p:blipFill>
        <p:spPr>
          <a:xfrm>
            <a:off x="6085073" y="1158242"/>
            <a:ext cx="4176122" cy="4601246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8EF2D48F-3FED-8FAA-A80C-8E27E9012088}"/>
              </a:ext>
            </a:extLst>
          </p:cNvPr>
          <p:cNvSpPr/>
          <p:nvPr/>
        </p:nvSpPr>
        <p:spPr>
          <a:xfrm>
            <a:off x="1736501" y="1189193"/>
            <a:ext cx="3648535" cy="449607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C3A86F60-DDE6-FA8F-06CC-7E93E9589C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269"/>
          <a:stretch/>
        </p:blipFill>
        <p:spPr>
          <a:xfrm>
            <a:off x="1347761" y="1177008"/>
            <a:ext cx="4176122" cy="4582904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5280E6D-D752-B6C0-913B-BFB829EC3C8B}"/>
              </a:ext>
            </a:extLst>
          </p:cNvPr>
          <p:cNvSpPr txBox="1"/>
          <p:nvPr/>
        </p:nvSpPr>
        <p:spPr>
          <a:xfrm>
            <a:off x="446314" y="6101196"/>
            <a:ext cx="3570627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altLang="ja-JP" sz="80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※</a:t>
            </a:r>
            <a:r>
              <a:rPr lang="ja-JP" altLang="en-US" sz="80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コロナ禍以前の旅行回数についての回答</a:t>
            </a:r>
            <a:endParaRPr lang="en-US" altLang="ja-JP" sz="800" dirty="0">
              <a:solidFill>
                <a:schemeClr val="bg1">
                  <a:lumMod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en-US" altLang="ja-JP" sz="80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※</a:t>
            </a:r>
            <a:r>
              <a:rPr lang="ja-JP" altLang="en-US" sz="80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フォートラベル ユーザー</a:t>
            </a:r>
            <a:r>
              <a:rPr lang="en-US" altLang="ja-JP" sz="80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アンケート調査</a:t>
            </a:r>
            <a:r>
              <a:rPr lang="ja-JP" altLang="en-US" sz="80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（</a:t>
            </a:r>
            <a:r>
              <a:rPr lang="en-US" altLang="ja-JP" sz="80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2023</a:t>
            </a:r>
            <a:r>
              <a:rPr lang="ja-JP" altLang="en-US" sz="80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年</a:t>
            </a:r>
            <a:r>
              <a:rPr lang="en-US" altLang="ja-JP" sz="80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6</a:t>
            </a:r>
            <a:r>
              <a:rPr lang="ja-JP" altLang="en-US" sz="80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月実施）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F649AF0-A32E-FC72-608D-C2C7743ACC2D}"/>
              </a:ext>
            </a:extLst>
          </p:cNvPr>
          <p:cNvSpPr txBox="1"/>
          <p:nvPr/>
        </p:nvSpPr>
        <p:spPr>
          <a:xfrm>
            <a:off x="3880381" y="1316992"/>
            <a:ext cx="14157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ja-JP" altLang="en-US" sz="2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海外旅行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8E0EA00-32EC-8C32-517F-302C916449F4}"/>
              </a:ext>
            </a:extLst>
          </p:cNvPr>
          <p:cNvSpPr txBox="1"/>
          <p:nvPr/>
        </p:nvSpPr>
        <p:spPr>
          <a:xfrm>
            <a:off x="4269911" y="1706720"/>
            <a:ext cx="10262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ja-JP" sz="3600" b="1" dirty="0">
                <a:solidFill>
                  <a:schemeClr val="accent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2</a:t>
            </a:r>
            <a:r>
              <a:rPr lang="ja-JP" altLang="en-US" b="1" dirty="0">
                <a:solidFill>
                  <a:schemeClr val="accent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回</a:t>
            </a:r>
            <a:r>
              <a:rPr lang="en-US" altLang="ja-JP" b="1" dirty="0">
                <a:solidFill>
                  <a:schemeClr val="accent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/</a:t>
            </a:r>
            <a:r>
              <a:rPr lang="ja-JP" altLang="en-US" b="1" dirty="0">
                <a:solidFill>
                  <a:schemeClr val="accent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年</a:t>
            </a:r>
            <a:endParaRPr lang="ja-JP" altLang="en-US" sz="2000" b="1" dirty="0">
              <a:solidFill>
                <a:schemeClr val="accent2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3D1B43C9-BBA9-5F61-9550-5AF7A24A82E9}"/>
              </a:ext>
            </a:extLst>
          </p:cNvPr>
          <p:cNvGrpSpPr/>
          <p:nvPr/>
        </p:nvGrpSpPr>
        <p:grpSpPr>
          <a:xfrm>
            <a:off x="1735808" y="5713084"/>
            <a:ext cx="3822494" cy="338554"/>
            <a:chOff x="789361" y="5892425"/>
            <a:chExt cx="3822494" cy="338554"/>
          </a:xfrm>
        </p:grpSpPr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9E72A741-2863-47A3-EA6B-5638DE973665}"/>
                </a:ext>
              </a:extLst>
            </p:cNvPr>
            <p:cNvSpPr txBox="1"/>
            <p:nvPr/>
          </p:nvSpPr>
          <p:spPr>
            <a:xfrm>
              <a:off x="789361" y="5892425"/>
              <a:ext cx="57898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600" b="1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0</a:t>
              </a:r>
              <a:r>
                <a:rPr lang="ja-JP" altLang="en-US" sz="1200" b="1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回</a:t>
              </a:r>
              <a:endParaRPr lang="ja-JP" altLang="en-US" sz="2000" b="1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8C335A80-A03D-5348-47CB-BA0E146F4219}"/>
                </a:ext>
              </a:extLst>
            </p:cNvPr>
            <p:cNvSpPr txBox="1"/>
            <p:nvPr/>
          </p:nvSpPr>
          <p:spPr>
            <a:xfrm>
              <a:off x="1406872" y="5892425"/>
              <a:ext cx="57898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600" b="1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1</a:t>
              </a:r>
              <a:r>
                <a:rPr lang="ja-JP" altLang="en-US" sz="1200" b="1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回</a:t>
              </a:r>
              <a:endParaRPr lang="ja-JP" altLang="en-US" sz="2000" b="1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F8246D69-AAA9-3343-7EF2-E05BF622117D}"/>
                </a:ext>
              </a:extLst>
            </p:cNvPr>
            <p:cNvSpPr txBox="1"/>
            <p:nvPr/>
          </p:nvSpPr>
          <p:spPr>
            <a:xfrm>
              <a:off x="2019012" y="5892425"/>
              <a:ext cx="57898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600" b="1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2</a:t>
              </a:r>
              <a:r>
                <a:rPr lang="ja-JP" altLang="en-US" sz="1200" b="1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回</a:t>
              </a:r>
              <a:endParaRPr lang="ja-JP" altLang="en-US" sz="2000" b="1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C9C623A2-D5C2-AE2B-563B-CE14FAFFE8FD}"/>
                </a:ext>
              </a:extLst>
            </p:cNvPr>
            <p:cNvSpPr txBox="1"/>
            <p:nvPr/>
          </p:nvSpPr>
          <p:spPr>
            <a:xfrm>
              <a:off x="2611756" y="5892425"/>
              <a:ext cx="57898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600" b="1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3</a:t>
              </a:r>
              <a:r>
                <a:rPr lang="ja-JP" altLang="en-US" sz="1200" b="1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回</a:t>
              </a:r>
              <a:endParaRPr lang="ja-JP" altLang="en-US" sz="2000" b="1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AB68AF88-8E82-2D64-82B7-ADC0338EE414}"/>
                </a:ext>
              </a:extLst>
            </p:cNvPr>
            <p:cNvSpPr txBox="1"/>
            <p:nvPr/>
          </p:nvSpPr>
          <p:spPr>
            <a:xfrm>
              <a:off x="3235563" y="5892425"/>
              <a:ext cx="57898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600" b="1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4</a:t>
              </a:r>
              <a:r>
                <a:rPr lang="ja-JP" altLang="en-US" sz="1200" b="1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回</a:t>
              </a:r>
              <a:endParaRPr lang="ja-JP" altLang="en-US" sz="2000" b="1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16A288D6-AA18-62BD-4CF0-EC439FE03FD0}"/>
                </a:ext>
              </a:extLst>
            </p:cNvPr>
            <p:cNvSpPr txBox="1"/>
            <p:nvPr/>
          </p:nvSpPr>
          <p:spPr>
            <a:xfrm>
              <a:off x="3699109" y="5892425"/>
              <a:ext cx="91274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600" b="1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5</a:t>
              </a:r>
              <a:r>
                <a:rPr lang="ja-JP" altLang="en-US" sz="1200" b="1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回以上</a:t>
              </a:r>
              <a:endParaRPr lang="ja-JP" altLang="en-US" sz="2000" b="1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</p:grp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4BAA055B-1AF4-A717-DF34-4D37914C8C64}"/>
              </a:ext>
            </a:extLst>
          </p:cNvPr>
          <p:cNvGrpSpPr/>
          <p:nvPr/>
        </p:nvGrpSpPr>
        <p:grpSpPr>
          <a:xfrm>
            <a:off x="6503710" y="5713084"/>
            <a:ext cx="3778034" cy="338554"/>
            <a:chOff x="583301" y="5892425"/>
            <a:chExt cx="3778034" cy="338554"/>
          </a:xfrm>
        </p:grpSpPr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2A477588-878E-380A-25A7-9F0A2D96011B}"/>
                </a:ext>
              </a:extLst>
            </p:cNvPr>
            <p:cNvSpPr txBox="1"/>
            <p:nvPr/>
          </p:nvSpPr>
          <p:spPr>
            <a:xfrm>
              <a:off x="583301" y="5892425"/>
              <a:ext cx="57898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600" b="1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0</a:t>
              </a:r>
              <a:r>
                <a:rPr lang="ja-JP" altLang="en-US" sz="1200" b="1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回</a:t>
              </a:r>
              <a:endParaRPr lang="ja-JP" altLang="en-US" sz="2000" b="1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FBF68858-083B-28C4-CF16-5DB3A286E069}"/>
                </a:ext>
              </a:extLst>
            </p:cNvPr>
            <p:cNvSpPr txBox="1"/>
            <p:nvPr/>
          </p:nvSpPr>
          <p:spPr>
            <a:xfrm>
              <a:off x="1189349" y="5892425"/>
              <a:ext cx="57898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600" b="1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1</a:t>
              </a:r>
              <a:r>
                <a:rPr lang="ja-JP" altLang="en-US" sz="1200" b="1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回</a:t>
              </a:r>
              <a:endParaRPr lang="ja-JP" altLang="en-US" sz="2000" b="1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15978E84-9629-6B03-FEE2-CB1D688D0EEE}"/>
                </a:ext>
              </a:extLst>
            </p:cNvPr>
            <p:cNvSpPr txBox="1"/>
            <p:nvPr/>
          </p:nvSpPr>
          <p:spPr>
            <a:xfrm>
              <a:off x="1796812" y="5892425"/>
              <a:ext cx="57898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600" b="1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2</a:t>
              </a:r>
              <a:r>
                <a:rPr lang="ja-JP" altLang="en-US" sz="1200" b="1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回</a:t>
              </a:r>
              <a:endParaRPr lang="ja-JP" altLang="en-US" sz="2000" b="1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40" name="テキスト ボックス 39">
              <a:extLst>
                <a:ext uri="{FF2B5EF4-FFF2-40B4-BE49-F238E27FC236}">
                  <a16:creationId xmlns:a16="http://schemas.microsoft.com/office/drawing/2014/main" id="{C2BB2DF2-594D-E3FC-F32E-2713077D750A}"/>
                </a:ext>
              </a:extLst>
            </p:cNvPr>
            <p:cNvSpPr txBox="1"/>
            <p:nvPr/>
          </p:nvSpPr>
          <p:spPr>
            <a:xfrm>
              <a:off x="2409756" y="5892425"/>
              <a:ext cx="57898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600" b="1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3</a:t>
              </a:r>
              <a:r>
                <a:rPr lang="ja-JP" altLang="en-US" sz="1200" b="1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回</a:t>
              </a:r>
              <a:endParaRPr lang="ja-JP" altLang="en-US" sz="2000" b="1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41" name="テキスト ボックス 40">
              <a:extLst>
                <a:ext uri="{FF2B5EF4-FFF2-40B4-BE49-F238E27FC236}">
                  <a16:creationId xmlns:a16="http://schemas.microsoft.com/office/drawing/2014/main" id="{6523AEC5-B2B0-1F36-23D6-7B55CDD9EE85}"/>
                </a:ext>
              </a:extLst>
            </p:cNvPr>
            <p:cNvSpPr txBox="1"/>
            <p:nvPr/>
          </p:nvSpPr>
          <p:spPr>
            <a:xfrm>
              <a:off x="3015654" y="5892425"/>
              <a:ext cx="57898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600" b="1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4</a:t>
              </a:r>
              <a:r>
                <a:rPr lang="ja-JP" altLang="en-US" sz="1200" b="1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回</a:t>
              </a:r>
              <a:endParaRPr lang="ja-JP" altLang="en-US" sz="2000" b="1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42" name="テキスト ボックス 41">
              <a:extLst>
                <a:ext uri="{FF2B5EF4-FFF2-40B4-BE49-F238E27FC236}">
                  <a16:creationId xmlns:a16="http://schemas.microsoft.com/office/drawing/2014/main" id="{FD0D57AB-1016-59D5-494A-2FB97F97DC8E}"/>
                </a:ext>
              </a:extLst>
            </p:cNvPr>
            <p:cNvSpPr txBox="1"/>
            <p:nvPr/>
          </p:nvSpPr>
          <p:spPr>
            <a:xfrm>
              <a:off x="3448589" y="5892425"/>
              <a:ext cx="91274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600" b="1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5</a:t>
              </a:r>
              <a:r>
                <a:rPr lang="ja-JP" altLang="en-US" sz="1200" b="1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回以上</a:t>
              </a:r>
              <a:endParaRPr lang="ja-JP" altLang="en-US" sz="2000" b="1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</p:grpSp>
      <p:pic>
        <p:nvPicPr>
          <p:cNvPr id="43" name="グラフィックス 42">
            <a:extLst>
              <a:ext uri="{FF2B5EF4-FFF2-40B4-BE49-F238E27FC236}">
                <a16:creationId xmlns:a16="http://schemas.microsoft.com/office/drawing/2014/main" id="{E7AE9F2B-FC5F-74EA-7D08-D8D05D00C6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55172" y="1859512"/>
            <a:ext cx="2997679" cy="2997679"/>
          </a:xfrm>
          <a:prstGeom prst="rect">
            <a:avLst/>
          </a:prstGeom>
        </p:spPr>
      </p:pic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2F0ACE18-E936-BA51-B37E-65754F8ED602}"/>
              </a:ext>
            </a:extLst>
          </p:cNvPr>
          <p:cNvSpPr txBox="1"/>
          <p:nvPr/>
        </p:nvSpPr>
        <p:spPr>
          <a:xfrm>
            <a:off x="6641703" y="1706720"/>
            <a:ext cx="10262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b="1" dirty="0">
                <a:solidFill>
                  <a:schemeClr val="accent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4</a:t>
            </a:r>
            <a:r>
              <a:rPr lang="ja-JP" altLang="en-US" b="1" dirty="0">
                <a:solidFill>
                  <a:schemeClr val="accent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回</a:t>
            </a:r>
            <a:r>
              <a:rPr lang="en-US" altLang="ja-JP" b="1" dirty="0">
                <a:solidFill>
                  <a:schemeClr val="accent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/</a:t>
            </a:r>
            <a:r>
              <a:rPr lang="ja-JP" altLang="en-US" b="1" dirty="0">
                <a:solidFill>
                  <a:schemeClr val="accent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年</a:t>
            </a:r>
            <a:endParaRPr lang="ja-JP" altLang="en-US" sz="2000" b="1" dirty="0">
              <a:solidFill>
                <a:schemeClr val="accent2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F7673818-0F45-70E2-7FDD-1EAC0E987061}"/>
              </a:ext>
            </a:extLst>
          </p:cNvPr>
          <p:cNvSpPr txBox="1"/>
          <p:nvPr/>
        </p:nvSpPr>
        <p:spPr>
          <a:xfrm>
            <a:off x="6928841" y="1755467"/>
            <a:ext cx="8016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平均</a:t>
            </a:r>
            <a:endParaRPr lang="ja-JP" altLang="en-US" sz="14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819D6916-B19D-E691-5CB8-00DFEA7193FE}"/>
              </a:ext>
            </a:extLst>
          </p:cNvPr>
          <p:cNvSpPr txBox="1"/>
          <p:nvPr/>
        </p:nvSpPr>
        <p:spPr>
          <a:xfrm>
            <a:off x="6641701" y="131699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国内旅行</a:t>
            </a: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0C9DD5A0-926E-2912-792D-92A1BB8E52F4}"/>
              </a:ext>
            </a:extLst>
          </p:cNvPr>
          <p:cNvSpPr txBox="1"/>
          <p:nvPr/>
        </p:nvSpPr>
        <p:spPr>
          <a:xfrm>
            <a:off x="6655761" y="2278082"/>
            <a:ext cx="1344968" cy="222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80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※</a:t>
            </a:r>
            <a:r>
              <a:rPr lang="ja-JP" altLang="en-US" sz="80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宿泊を伴う旅行</a:t>
            </a:r>
          </a:p>
        </p:txBody>
      </p:sp>
      <p:pic>
        <p:nvPicPr>
          <p:cNvPr id="52" name="グラフィックス 51">
            <a:extLst>
              <a:ext uri="{FF2B5EF4-FFF2-40B4-BE49-F238E27FC236}">
                <a16:creationId xmlns:a16="http://schemas.microsoft.com/office/drawing/2014/main" id="{DEEFF8B1-16F9-5317-A2B7-4CE3DFA14B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225738" y="1989878"/>
            <a:ext cx="2697763" cy="2697763"/>
          </a:xfrm>
          <a:prstGeom prst="rect">
            <a:avLst/>
          </a:prstGeom>
        </p:spPr>
      </p:pic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FF459D2B-B3E8-B414-3D8B-5E850F9FE508}"/>
              </a:ext>
            </a:extLst>
          </p:cNvPr>
          <p:cNvSpPr txBox="1"/>
          <p:nvPr/>
        </p:nvSpPr>
        <p:spPr>
          <a:xfrm>
            <a:off x="4572563" y="1755467"/>
            <a:ext cx="8016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平均</a:t>
            </a:r>
            <a:endParaRPr lang="ja-JP" altLang="en-US" sz="14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913314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4travel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C67A5"/>
      </a:accent1>
      <a:accent2>
        <a:srgbClr val="FE1B0A"/>
      </a:accent2>
      <a:accent3>
        <a:srgbClr val="8D9FBF"/>
      </a:accent3>
      <a:accent4>
        <a:srgbClr val="EEB000"/>
      </a:accent4>
      <a:accent5>
        <a:srgbClr val="203864"/>
      </a:accent5>
      <a:accent6>
        <a:srgbClr val="008080"/>
      </a:accent6>
      <a:hlink>
        <a:srgbClr val="0070C0"/>
      </a:hlink>
      <a:folHlink>
        <a:srgbClr val="6F3B55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1688</TotalTime>
  <Words>1193</Words>
  <Application>Microsoft Office PowerPoint</Application>
  <PresentationFormat>ワイド画面</PresentationFormat>
  <Paragraphs>264</Paragraphs>
  <Slides>12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7" baseType="lpstr">
      <vt:lpstr>メイリオ</vt:lpstr>
      <vt:lpstr>游ゴシック</vt:lpstr>
      <vt:lpstr>Arial</vt:lpstr>
      <vt:lpstr>Calibri</vt:lpstr>
      <vt:lpstr>Office テーマ</vt:lpstr>
      <vt:lpstr>PowerPoint プレゼンテーション</vt:lpstr>
      <vt:lpstr>PowerPoint プレゼンテーション</vt:lpstr>
      <vt:lpstr>豊富なコンテンツで”旅マエ”から”旅アト”までの時間軸を幅広くカバーします。</vt:lpstr>
      <vt:lpstr>PowerPoint プレゼンテーション</vt:lpstr>
      <vt:lpstr>PowerPoint プレゼンテーション</vt:lpstr>
      <vt:lpstr>PowerPoint プレゼンテーション</vt:lpstr>
      <vt:lpstr>閲覧者属性</vt:lpstr>
      <vt:lpstr>サイト来訪のタイミング</vt:lpstr>
      <vt:lpstr>旅行意識の高いユーザーを多く抱えています</vt:lpstr>
      <vt:lpstr>PowerPoint プレゼンテーション</vt:lpstr>
      <vt:lpstr>旅行で貯まる・使えるフォートラベルポイント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川本 芙美</dc:creator>
  <cp:lastModifiedBy>宮橋 由佳</cp:lastModifiedBy>
  <cp:revision>226</cp:revision>
  <dcterms:created xsi:type="dcterms:W3CDTF">2019-06-20T03:57:23Z</dcterms:created>
  <dcterms:modified xsi:type="dcterms:W3CDTF">2024-02-05T06:21:57Z</dcterms:modified>
</cp:coreProperties>
</file>